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301" r:id="rId3"/>
    <p:sldId id="302" r:id="rId4"/>
    <p:sldId id="303" r:id="rId5"/>
    <p:sldId id="304" r:id="rId6"/>
    <p:sldId id="305"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87" r:id="rId30"/>
    <p:sldId id="285" r:id="rId31"/>
    <p:sldId id="279" r:id="rId32"/>
    <p:sldId id="280" r:id="rId33"/>
    <p:sldId id="281" r:id="rId34"/>
    <p:sldId id="282" r:id="rId35"/>
    <p:sldId id="283" r:id="rId36"/>
    <p:sldId id="284" r:id="rId37"/>
    <p:sldId id="286" r:id="rId38"/>
    <p:sldId id="288" r:id="rId39"/>
    <p:sldId id="289" r:id="rId40"/>
    <p:sldId id="291" r:id="rId41"/>
    <p:sldId id="298" r:id="rId42"/>
    <p:sldId id="299" r:id="rId43"/>
    <p:sldId id="300" r:id="rId44"/>
    <p:sldId id="290" r:id="rId45"/>
    <p:sldId id="292" r:id="rId46"/>
    <p:sldId id="293" r:id="rId47"/>
    <p:sldId id="294" r:id="rId48"/>
    <p:sldId id="297" r:id="rId49"/>
    <p:sldId id="295" r:id="rId50"/>
    <p:sldId id="296"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84" y="-6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DF967A-F8EB-4300-B243-C66681857988}" type="datetimeFigureOut">
              <a:rPr lang="en-US" smtClean="0"/>
              <a:t>3/16/2014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F4C107-323A-4DBA-B811-B0FA92C3DACD}" type="slidenum">
              <a:rPr lang="en-US" smtClean="0"/>
              <a:t>‹#›</a:t>
            </a:fld>
            <a:endParaRPr lang="en-US" dirty="0"/>
          </a:p>
        </p:txBody>
      </p:sp>
    </p:spTree>
    <p:extLst>
      <p:ext uri="{BB962C8B-B14F-4D97-AF65-F5344CB8AC3E}">
        <p14:creationId xmlns:p14="http://schemas.microsoft.com/office/powerpoint/2010/main" val="555063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 Seven Master Spirits</a:t>
            </a:r>
            <a:endParaRPr lang="en-US" dirty="0"/>
          </a:p>
        </p:txBody>
      </p:sp>
      <p:sp>
        <p:nvSpPr>
          <p:cNvPr id="4" name="Slide Number Placeholder 3"/>
          <p:cNvSpPr>
            <a:spLocks noGrp="1"/>
          </p:cNvSpPr>
          <p:nvPr>
            <p:ph type="sldNum" sz="quarter" idx="10"/>
          </p:nvPr>
        </p:nvSpPr>
        <p:spPr/>
        <p:txBody>
          <a:bodyPr/>
          <a:lstStyle/>
          <a:p>
            <a:fld id="{22F4C107-323A-4DBA-B811-B0FA92C3DACD}" type="slidenum">
              <a:rPr lang="en-US" smtClean="0"/>
              <a:t>8</a:t>
            </a:fld>
            <a:endParaRPr lang="en-US" dirty="0"/>
          </a:p>
        </p:txBody>
      </p:sp>
    </p:spTree>
    <p:extLst>
      <p:ext uri="{BB962C8B-B14F-4D97-AF65-F5344CB8AC3E}">
        <p14:creationId xmlns:p14="http://schemas.microsoft.com/office/powerpoint/2010/main" val="2100417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Reflective Spirits #43 - 49.</a:t>
            </a:r>
            <a:endParaRPr lang="en-US" dirty="0"/>
          </a:p>
        </p:txBody>
      </p:sp>
      <p:sp>
        <p:nvSpPr>
          <p:cNvPr id="4" name="Slide Number Placeholder 3"/>
          <p:cNvSpPr>
            <a:spLocks noGrp="1"/>
          </p:cNvSpPr>
          <p:nvPr>
            <p:ph type="sldNum" sz="quarter" idx="10"/>
          </p:nvPr>
        </p:nvSpPr>
        <p:spPr/>
        <p:txBody>
          <a:bodyPr/>
          <a:lstStyle/>
          <a:p>
            <a:fld id="{22F4C107-323A-4DBA-B811-B0FA92C3DACD}" type="slidenum">
              <a:rPr lang="en-US" smtClean="0"/>
              <a:t>24</a:t>
            </a:fld>
            <a:endParaRPr lang="en-US" dirty="0"/>
          </a:p>
        </p:txBody>
      </p:sp>
    </p:spTree>
    <p:extLst>
      <p:ext uri="{BB962C8B-B14F-4D97-AF65-F5344CB8AC3E}">
        <p14:creationId xmlns:p14="http://schemas.microsoft.com/office/powerpoint/2010/main" val="1273859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Seven Master Spirits had found perfect creative synchrony with the Paradise Trinity, when the forty-ninth Reflective Spirit had personalized, then a new and far-reaching reaction occurred in the Deity Absolute which imparted new personality prerogatives to the Supreme Being and culminated in the personalization of Majeston</a:t>
            </a:r>
            <a:endParaRPr lang="en-US" dirty="0"/>
          </a:p>
        </p:txBody>
      </p:sp>
      <p:sp>
        <p:nvSpPr>
          <p:cNvPr id="4" name="Slide Number Placeholder 3"/>
          <p:cNvSpPr>
            <a:spLocks noGrp="1"/>
          </p:cNvSpPr>
          <p:nvPr>
            <p:ph type="sldNum" sz="quarter" idx="10"/>
          </p:nvPr>
        </p:nvSpPr>
        <p:spPr/>
        <p:txBody>
          <a:bodyPr/>
          <a:lstStyle/>
          <a:p>
            <a:fld id="{22F4C107-323A-4DBA-B811-B0FA92C3DACD}" type="slidenum">
              <a:rPr lang="en-US" smtClean="0"/>
              <a:t>25</a:t>
            </a:fld>
            <a:endParaRPr lang="en-US" dirty="0"/>
          </a:p>
        </p:txBody>
      </p:sp>
    </p:spTree>
    <p:extLst>
      <p:ext uri="{BB962C8B-B14F-4D97-AF65-F5344CB8AC3E}">
        <p14:creationId xmlns:p14="http://schemas.microsoft.com/office/powerpoint/2010/main" val="1746560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forty-nine Reflective Image Aids were created by the Reflective Spirits, and there are just seven Aids on the headquarters of each superuniverse. The first creative act of the seven Reflective Spirits of Uversa was the production of their seven Image Aids, each Reflective Spirit creating his own Aid. </a:t>
            </a:r>
            <a:endParaRPr lang="en-US" dirty="0"/>
          </a:p>
        </p:txBody>
      </p:sp>
      <p:sp>
        <p:nvSpPr>
          <p:cNvPr id="4" name="Slide Number Placeholder 3"/>
          <p:cNvSpPr>
            <a:spLocks noGrp="1"/>
          </p:cNvSpPr>
          <p:nvPr>
            <p:ph type="sldNum" sz="quarter" idx="10"/>
          </p:nvPr>
        </p:nvSpPr>
        <p:spPr/>
        <p:txBody>
          <a:bodyPr/>
          <a:lstStyle/>
          <a:p>
            <a:fld id="{22F4C107-323A-4DBA-B811-B0FA92C3DACD}" type="slidenum">
              <a:rPr lang="en-US" smtClean="0"/>
              <a:t>27</a:t>
            </a:fld>
            <a:endParaRPr lang="en-US" dirty="0"/>
          </a:p>
        </p:txBody>
      </p:sp>
    </p:spTree>
    <p:extLst>
      <p:ext uri="{BB962C8B-B14F-4D97-AF65-F5344CB8AC3E}">
        <p14:creationId xmlns:p14="http://schemas.microsoft.com/office/powerpoint/2010/main" val="3246241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Seven Supreme Spirit Groups</a:t>
            </a:r>
            <a:endParaRPr lang="en-US" dirty="0"/>
          </a:p>
        </p:txBody>
      </p:sp>
      <p:sp>
        <p:nvSpPr>
          <p:cNvPr id="4" name="Slide Number Placeholder 3"/>
          <p:cNvSpPr>
            <a:spLocks noGrp="1"/>
          </p:cNvSpPr>
          <p:nvPr>
            <p:ph type="sldNum" sz="quarter" idx="10"/>
          </p:nvPr>
        </p:nvSpPr>
        <p:spPr/>
        <p:txBody>
          <a:bodyPr/>
          <a:lstStyle/>
          <a:p>
            <a:fld id="{22F4C107-323A-4DBA-B811-B0FA92C3DACD}" type="slidenum">
              <a:rPr lang="en-US" smtClean="0"/>
              <a:t>30</a:t>
            </a:fld>
            <a:endParaRPr lang="en-US" dirty="0"/>
          </a:p>
        </p:txBody>
      </p:sp>
    </p:spTree>
    <p:extLst>
      <p:ext uri="{BB962C8B-B14F-4D97-AF65-F5344CB8AC3E}">
        <p14:creationId xmlns:p14="http://schemas.microsoft.com/office/powerpoint/2010/main" val="3582697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Seven Spirits of the Havona Circuits </a:t>
            </a:r>
            <a:endParaRPr lang="en-US" dirty="0"/>
          </a:p>
        </p:txBody>
      </p:sp>
      <p:sp>
        <p:nvSpPr>
          <p:cNvPr id="4" name="Slide Number Placeholder 3"/>
          <p:cNvSpPr>
            <a:spLocks noGrp="1"/>
          </p:cNvSpPr>
          <p:nvPr>
            <p:ph type="sldNum" sz="quarter" idx="10"/>
          </p:nvPr>
        </p:nvSpPr>
        <p:spPr/>
        <p:txBody>
          <a:bodyPr/>
          <a:lstStyle/>
          <a:p>
            <a:fld id="{22F4C107-323A-4DBA-B811-B0FA92C3DACD}" type="slidenum">
              <a:rPr lang="en-US" smtClean="0"/>
              <a:t>31</a:t>
            </a:fld>
            <a:endParaRPr lang="en-US" dirty="0"/>
          </a:p>
        </p:txBody>
      </p:sp>
    </p:spTree>
    <p:extLst>
      <p:ext uri="{BB962C8B-B14F-4D97-AF65-F5344CB8AC3E}">
        <p14:creationId xmlns:p14="http://schemas.microsoft.com/office/powerpoint/2010/main" val="1273213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Seven Spirits of the Circuits are each limited to the permeation of a single Havona circuit. </a:t>
            </a:r>
            <a:endParaRPr lang="en-US" dirty="0"/>
          </a:p>
        </p:txBody>
      </p:sp>
      <p:sp>
        <p:nvSpPr>
          <p:cNvPr id="4" name="Slide Number Placeholder 3"/>
          <p:cNvSpPr>
            <a:spLocks noGrp="1"/>
          </p:cNvSpPr>
          <p:nvPr>
            <p:ph type="sldNum" sz="quarter" idx="10"/>
          </p:nvPr>
        </p:nvSpPr>
        <p:spPr/>
        <p:txBody>
          <a:bodyPr/>
          <a:lstStyle/>
          <a:p>
            <a:fld id="{22F4C107-323A-4DBA-B811-B0FA92C3DACD}" type="slidenum">
              <a:rPr lang="en-US" smtClean="0"/>
              <a:t>33</a:t>
            </a:fld>
            <a:endParaRPr lang="en-US" dirty="0"/>
          </a:p>
        </p:txBody>
      </p:sp>
    </p:spTree>
    <p:extLst>
      <p:ext uri="{BB962C8B-B14F-4D97-AF65-F5344CB8AC3E}">
        <p14:creationId xmlns:p14="http://schemas.microsoft.com/office/powerpoint/2010/main" val="2215042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seven Supreme Spirit groups are the universal co-ordinating directors of the seven-segmented administration of the grand universe.</a:t>
            </a:r>
            <a:endParaRPr lang="en-US" dirty="0"/>
          </a:p>
        </p:txBody>
      </p:sp>
      <p:sp>
        <p:nvSpPr>
          <p:cNvPr id="4" name="Slide Number Placeholder 3"/>
          <p:cNvSpPr>
            <a:spLocks noGrp="1"/>
          </p:cNvSpPr>
          <p:nvPr>
            <p:ph type="sldNum" sz="quarter" idx="10"/>
          </p:nvPr>
        </p:nvSpPr>
        <p:spPr/>
        <p:txBody>
          <a:bodyPr/>
          <a:lstStyle/>
          <a:p>
            <a:fld id="{22F4C107-323A-4DBA-B811-B0FA92C3DACD}" type="slidenum">
              <a:rPr lang="en-US" smtClean="0"/>
              <a:t>35</a:t>
            </a:fld>
            <a:endParaRPr lang="en-US" dirty="0"/>
          </a:p>
        </p:txBody>
      </p:sp>
    </p:spTree>
    <p:extLst>
      <p:ext uri="{BB962C8B-B14F-4D97-AF65-F5344CB8AC3E}">
        <p14:creationId xmlns:p14="http://schemas.microsoft.com/office/powerpoint/2010/main" val="3804585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Adjutant Mind-Spirits: Intuition, Understanding,</a:t>
            </a:r>
            <a:r>
              <a:rPr lang="en-US" baseline="0" dirty="0" smtClean="0"/>
              <a:t> Courage, Knowledge, Counsel, Worship and Wisdom.</a:t>
            </a:r>
            <a:endParaRPr lang="en-US" dirty="0"/>
          </a:p>
        </p:txBody>
      </p:sp>
      <p:sp>
        <p:nvSpPr>
          <p:cNvPr id="4" name="Slide Number Placeholder 3"/>
          <p:cNvSpPr>
            <a:spLocks noGrp="1"/>
          </p:cNvSpPr>
          <p:nvPr>
            <p:ph type="sldNum" sz="quarter" idx="10"/>
          </p:nvPr>
        </p:nvSpPr>
        <p:spPr/>
        <p:txBody>
          <a:bodyPr/>
          <a:lstStyle/>
          <a:p>
            <a:fld id="{22F4C107-323A-4DBA-B811-B0FA92C3DACD}" type="slidenum">
              <a:rPr lang="en-US" smtClean="0"/>
              <a:t>40</a:t>
            </a:fld>
            <a:endParaRPr lang="en-US" dirty="0"/>
          </a:p>
        </p:txBody>
      </p:sp>
    </p:spTree>
    <p:extLst>
      <p:ext uri="{BB962C8B-B14F-4D97-AF65-F5344CB8AC3E}">
        <p14:creationId xmlns:p14="http://schemas.microsoft.com/office/powerpoint/2010/main" val="2928431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P.401 - §6 The seven adjutant mind-spirits are called by names which are the equivalents of the following designations: intuition, understanding, courage, knowledge, counsel, worship, and wisdom. These mind-spirits send forth their influence into all the inhabited worlds as a differential urge, each seeking receptivity capacity for manifestation quite apart from the degree to which its fellows may find reception and opportunity for function.</a:t>
            </a:r>
            <a:endParaRPr lang="en-US" dirty="0"/>
          </a:p>
        </p:txBody>
      </p:sp>
      <p:sp>
        <p:nvSpPr>
          <p:cNvPr id="4" name="Slide Number Placeholder 3"/>
          <p:cNvSpPr>
            <a:spLocks noGrp="1"/>
          </p:cNvSpPr>
          <p:nvPr>
            <p:ph type="sldNum" sz="quarter" idx="10"/>
          </p:nvPr>
        </p:nvSpPr>
        <p:spPr/>
        <p:txBody>
          <a:bodyPr/>
          <a:lstStyle/>
          <a:p>
            <a:fld id="{22F4C107-323A-4DBA-B811-B0FA92C3DACD}" type="slidenum">
              <a:rPr lang="en-US" smtClean="0"/>
              <a:t>41</a:t>
            </a:fld>
            <a:endParaRPr lang="en-US" dirty="0"/>
          </a:p>
        </p:txBody>
      </p:sp>
    </p:spTree>
    <p:extLst>
      <p:ext uri="{BB962C8B-B14F-4D97-AF65-F5344CB8AC3E}">
        <p14:creationId xmlns:p14="http://schemas.microsoft.com/office/powerpoint/2010/main" val="1230195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F4C107-323A-4DBA-B811-B0FA92C3DACD}" type="slidenum">
              <a:rPr lang="en-US" smtClean="0"/>
              <a:t>44</a:t>
            </a:fld>
            <a:endParaRPr lang="en-US" dirty="0"/>
          </a:p>
        </p:txBody>
      </p:sp>
    </p:spTree>
    <p:extLst>
      <p:ext uri="{BB962C8B-B14F-4D97-AF65-F5344CB8AC3E}">
        <p14:creationId xmlns:p14="http://schemas.microsoft.com/office/powerpoint/2010/main" val="3567046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Majeston— Chief of Reflectivity</a:t>
            </a:r>
            <a:endParaRPr lang="en-US" dirty="0"/>
          </a:p>
        </p:txBody>
      </p:sp>
      <p:sp>
        <p:nvSpPr>
          <p:cNvPr id="4" name="Slide Number Placeholder 3"/>
          <p:cNvSpPr>
            <a:spLocks noGrp="1"/>
          </p:cNvSpPr>
          <p:nvPr>
            <p:ph type="sldNum" sz="quarter" idx="10"/>
          </p:nvPr>
        </p:nvSpPr>
        <p:spPr/>
        <p:txBody>
          <a:bodyPr/>
          <a:lstStyle/>
          <a:p>
            <a:fld id="{22F4C107-323A-4DBA-B811-B0FA92C3DACD}" type="slidenum">
              <a:rPr lang="en-US" smtClean="0"/>
              <a:t>11</a:t>
            </a:fld>
            <a:endParaRPr lang="en-US" dirty="0"/>
          </a:p>
        </p:txBody>
      </p:sp>
    </p:spTree>
    <p:extLst>
      <p:ext uri="{BB962C8B-B14F-4D97-AF65-F5344CB8AC3E}">
        <p14:creationId xmlns:p14="http://schemas.microsoft.com/office/powerpoint/2010/main" val="647792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seven adjutant mind-spirits always accompany the Life Carriers to a new planet, but they should not be regarded as entities; they are more like circuits.</a:t>
            </a:r>
            <a:endParaRPr lang="en-US"/>
          </a:p>
        </p:txBody>
      </p:sp>
      <p:sp>
        <p:nvSpPr>
          <p:cNvPr id="4" name="Slide Number Placeholder 3"/>
          <p:cNvSpPr>
            <a:spLocks noGrp="1"/>
          </p:cNvSpPr>
          <p:nvPr>
            <p:ph type="sldNum" sz="quarter" idx="10"/>
          </p:nvPr>
        </p:nvSpPr>
        <p:spPr/>
        <p:txBody>
          <a:bodyPr/>
          <a:lstStyle/>
          <a:p>
            <a:fld id="{22F4C107-323A-4DBA-B811-B0FA92C3DACD}" type="slidenum">
              <a:rPr lang="en-US" smtClean="0"/>
              <a:t>48</a:t>
            </a:fld>
            <a:endParaRPr lang="en-US" dirty="0"/>
          </a:p>
        </p:txBody>
      </p:sp>
    </p:spTree>
    <p:extLst>
      <p:ext uri="{BB962C8B-B14F-4D97-AF65-F5344CB8AC3E}">
        <p14:creationId xmlns:p14="http://schemas.microsoft.com/office/powerpoint/2010/main" val="1842638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Reflective Spirits</a:t>
            </a:r>
            <a:endParaRPr lang="en-US" dirty="0"/>
          </a:p>
        </p:txBody>
      </p:sp>
      <p:sp>
        <p:nvSpPr>
          <p:cNvPr id="4" name="Slide Number Placeholder 3"/>
          <p:cNvSpPr>
            <a:spLocks noGrp="1"/>
          </p:cNvSpPr>
          <p:nvPr>
            <p:ph type="sldNum" sz="quarter" idx="10"/>
          </p:nvPr>
        </p:nvSpPr>
        <p:spPr/>
        <p:txBody>
          <a:bodyPr/>
          <a:lstStyle/>
          <a:p>
            <a:fld id="{22F4C107-323A-4DBA-B811-B0FA92C3DACD}" type="slidenum">
              <a:rPr lang="en-US" smtClean="0"/>
              <a:t>14</a:t>
            </a:fld>
            <a:endParaRPr lang="en-US" dirty="0"/>
          </a:p>
        </p:txBody>
      </p:sp>
    </p:spTree>
    <p:extLst>
      <p:ext uri="{BB962C8B-B14F-4D97-AF65-F5344CB8AC3E}">
        <p14:creationId xmlns:p14="http://schemas.microsoft.com/office/powerpoint/2010/main" val="440629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forty-nine Reflective Spirits- Here, seven types refer to Father (A), Son (B), Spirit (C), Father-Son (D), Father-Spirit (E), Son-Spirit (F), and Father-Son-Spirit (G) types.</a:t>
            </a:r>
            <a:endParaRPr lang="en-US" dirty="0"/>
          </a:p>
        </p:txBody>
      </p:sp>
      <p:sp>
        <p:nvSpPr>
          <p:cNvPr id="4" name="Slide Number Placeholder 3"/>
          <p:cNvSpPr>
            <a:spLocks noGrp="1"/>
          </p:cNvSpPr>
          <p:nvPr>
            <p:ph type="sldNum" sz="quarter" idx="10"/>
          </p:nvPr>
        </p:nvSpPr>
        <p:spPr/>
        <p:txBody>
          <a:bodyPr/>
          <a:lstStyle/>
          <a:p>
            <a:fld id="{22F4C107-323A-4DBA-B811-B0FA92C3DACD}" type="slidenum">
              <a:rPr lang="en-US" smtClean="0"/>
              <a:t>16</a:t>
            </a:fld>
            <a:endParaRPr lang="en-US" dirty="0"/>
          </a:p>
        </p:txBody>
      </p:sp>
    </p:spTree>
    <p:extLst>
      <p:ext uri="{BB962C8B-B14F-4D97-AF65-F5344CB8AC3E}">
        <p14:creationId xmlns:p14="http://schemas.microsoft.com/office/powerpoint/2010/main" val="1127066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Reflective Spirits #8 -14 were the joint creation of the Paradise Trinity and Master Spirit 2.</a:t>
            </a:r>
            <a:endParaRPr lang="en-US" dirty="0"/>
          </a:p>
        </p:txBody>
      </p:sp>
      <p:sp>
        <p:nvSpPr>
          <p:cNvPr id="4" name="Slide Number Placeholder 3"/>
          <p:cNvSpPr>
            <a:spLocks noGrp="1"/>
          </p:cNvSpPr>
          <p:nvPr>
            <p:ph type="sldNum" sz="quarter" idx="10"/>
          </p:nvPr>
        </p:nvSpPr>
        <p:spPr/>
        <p:txBody>
          <a:bodyPr/>
          <a:lstStyle/>
          <a:p>
            <a:fld id="{22F4C107-323A-4DBA-B811-B0FA92C3DACD}" type="slidenum">
              <a:rPr lang="en-US" smtClean="0"/>
              <a:t>18</a:t>
            </a:fld>
            <a:endParaRPr lang="en-US" dirty="0"/>
          </a:p>
        </p:txBody>
      </p:sp>
    </p:spTree>
    <p:extLst>
      <p:ext uri="{BB962C8B-B14F-4D97-AF65-F5344CB8AC3E}">
        <p14:creationId xmlns:p14="http://schemas.microsoft.com/office/powerpoint/2010/main" val="3993332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Reflective Spirits #15 -21.</a:t>
            </a:r>
            <a:endParaRPr lang="en-US" dirty="0"/>
          </a:p>
        </p:txBody>
      </p:sp>
      <p:sp>
        <p:nvSpPr>
          <p:cNvPr id="4" name="Slide Number Placeholder 3"/>
          <p:cNvSpPr>
            <a:spLocks noGrp="1"/>
          </p:cNvSpPr>
          <p:nvPr>
            <p:ph type="sldNum" sz="quarter" idx="10"/>
          </p:nvPr>
        </p:nvSpPr>
        <p:spPr/>
        <p:txBody>
          <a:bodyPr/>
          <a:lstStyle/>
          <a:p>
            <a:fld id="{22F4C107-323A-4DBA-B811-B0FA92C3DACD}" type="slidenum">
              <a:rPr lang="en-US" smtClean="0"/>
              <a:t>20</a:t>
            </a:fld>
            <a:endParaRPr lang="en-US" dirty="0"/>
          </a:p>
        </p:txBody>
      </p:sp>
    </p:spTree>
    <p:extLst>
      <p:ext uri="{BB962C8B-B14F-4D97-AF65-F5344CB8AC3E}">
        <p14:creationId xmlns:p14="http://schemas.microsoft.com/office/powerpoint/2010/main" val="3484056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Reflective Spirits #22 -28.</a:t>
            </a:r>
            <a:endParaRPr lang="en-US" dirty="0"/>
          </a:p>
        </p:txBody>
      </p:sp>
      <p:sp>
        <p:nvSpPr>
          <p:cNvPr id="4" name="Slide Number Placeholder 3"/>
          <p:cNvSpPr>
            <a:spLocks noGrp="1"/>
          </p:cNvSpPr>
          <p:nvPr>
            <p:ph type="sldNum" sz="quarter" idx="10"/>
          </p:nvPr>
        </p:nvSpPr>
        <p:spPr/>
        <p:txBody>
          <a:bodyPr/>
          <a:lstStyle/>
          <a:p>
            <a:fld id="{22F4C107-323A-4DBA-B811-B0FA92C3DACD}" type="slidenum">
              <a:rPr lang="en-US" smtClean="0"/>
              <a:t>21</a:t>
            </a:fld>
            <a:endParaRPr lang="en-US" dirty="0"/>
          </a:p>
        </p:txBody>
      </p:sp>
    </p:spTree>
    <p:extLst>
      <p:ext uri="{BB962C8B-B14F-4D97-AF65-F5344CB8AC3E}">
        <p14:creationId xmlns:p14="http://schemas.microsoft.com/office/powerpoint/2010/main" val="1279221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Reflective Spirits #29 - 35.</a:t>
            </a:r>
            <a:endParaRPr lang="en-US" dirty="0"/>
          </a:p>
        </p:txBody>
      </p:sp>
      <p:sp>
        <p:nvSpPr>
          <p:cNvPr id="4" name="Slide Number Placeholder 3"/>
          <p:cNvSpPr>
            <a:spLocks noGrp="1"/>
          </p:cNvSpPr>
          <p:nvPr>
            <p:ph type="sldNum" sz="quarter" idx="10"/>
          </p:nvPr>
        </p:nvSpPr>
        <p:spPr/>
        <p:txBody>
          <a:bodyPr/>
          <a:lstStyle/>
          <a:p>
            <a:fld id="{22F4C107-323A-4DBA-B811-B0FA92C3DACD}" type="slidenum">
              <a:rPr lang="en-US" smtClean="0"/>
              <a:t>22</a:t>
            </a:fld>
            <a:endParaRPr lang="en-US" dirty="0"/>
          </a:p>
        </p:txBody>
      </p:sp>
    </p:spTree>
    <p:extLst>
      <p:ext uri="{BB962C8B-B14F-4D97-AF65-F5344CB8AC3E}">
        <p14:creationId xmlns:p14="http://schemas.microsoft.com/office/powerpoint/2010/main" val="2881326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Reflective Spirits #36-42.</a:t>
            </a:r>
            <a:endParaRPr lang="en-US" dirty="0"/>
          </a:p>
        </p:txBody>
      </p:sp>
      <p:sp>
        <p:nvSpPr>
          <p:cNvPr id="4" name="Slide Number Placeholder 3"/>
          <p:cNvSpPr>
            <a:spLocks noGrp="1"/>
          </p:cNvSpPr>
          <p:nvPr>
            <p:ph type="sldNum" sz="quarter" idx="10"/>
          </p:nvPr>
        </p:nvSpPr>
        <p:spPr/>
        <p:txBody>
          <a:bodyPr/>
          <a:lstStyle/>
          <a:p>
            <a:fld id="{22F4C107-323A-4DBA-B811-B0FA92C3DACD}" type="slidenum">
              <a:rPr lang="en-US" smtClean="0"/>
              <a:t>23</a:t>
            </a:fld>
            <a:endParaRPr lang="en-US" dirty="0"/>
          </a:p>
        </p:txBody>
      </p:sp>
    </p:spTree>
    <p:extLst>
      <p:ext uri="{BB962C8B-B14F-4D97-AF65-F5344CB8AC3E}">
        <p14:creationId xmlns:p14="http://schemas.microsoft.com/office/powerpoint/2010/main" val="3196217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5D6365-A40F-41D9-9036-50BED9962C93}" type="datetimeFigureOut">
              <a:rPr lang="en-US" smtClean="0"/>
              <a:t>3/16/2014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A86337-E78E-48FA-BCE9-53CF105EE720}" type="slidenum">
              <a:rPr lang="en-US" smtClean="0"/>
              <a:t>‹#›</a:t>
            </a:fld>
            <a:endParaRPr lang="en-US" dirty="0"/>
          </a:p>
        </p:txBody>
      </p:sp>
    </p:spTree>
    <p:extLst>
      <p:ext uri="{BB962C8B-B14F-4D97-AF65-F5344CB8AC3E}">
        <p14:creationId xmlns:p14="http://schemas.microsoft.com/office/powerpoint/2010/main" val="443365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5D6365-A40F-41D9-9036-50BED9962C93}" type="datetimeFigureOut">
              <a:rPr lang="en-US" smtClean="0"/>
              <a:t>3/16/2014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A86337-E78E-48FA-BCE9-53CF105EE720}" type="slidenum">
              <a:rPr lang="en-US" smtClean="0"/>
              <a:t>‹#›</a:t>
            </a:fld>
            <a:endParaRPr lang="en-US" dirty="0"/>
          </a:p>
        </p:txBody>
      </p:sp>
    </p:spTree>
    <p:extLst>
      <p:ext uri="{BB962C8B-B14F-4D97-AF65-F5344CB8AC3E}">
        <p14:creationId xmlns:p14="http://schemas.microsoft.com/office/powerpoint/2010/main" val="839050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5D6365-A40F-41D9-9036-50BED9962C93}" type="datetimeFigureOut">
              <a:rPr lang="en-US" smtClean="0"/>
              <a:t>3/16/2014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A86337-E78E-48FA-BCE9-53CF105EE720}" type="slidenum">
              <a:rPr lang="en-US" smtClean="0"/>
              <a:t>‹#›</a:t>
            </a:fld>
            <a:endParaRPr lang="en-US" dirty="0"/>
          </a:p>
        </p:txBody>
      </p:sp>
    </p:spTree>
    <p:extLst>
      <p:ext uri="{BB962C8B-B14F-4D97-AF65-F5344CB8AC3E}">
        <p14:creationId xmlns:p14="http://schemas.microsoft.com/office/powerpoint/2010/main" val="4075752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5D6365-A40F-41D9-9036-50BED9962C93}" type="datetimeFigureOut">
              <a:rPr lang="en-US" smtClean="0"/>
              <a:t>3/16/2014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A86337-E78E-48FA-BCE9-53CF105EE720}" type="slidenum">
              <a:rPr lang="en-US" smtClean="0"/>
              <a:t>‹#›</a:t>
            </a:fld>
            <a:endParaRPr lang="en-US" dirty="0"/>
          </a:p>
        </p:txBody>
      </p:sp>
    </p:spTree>
    <p:extLst>
      <p:ext uri="{BB962C8B-B14F-4D97-AF65-F5344CB8AC3E}">
        <p14:creationId xmlns:p14="http://schemas.microsoft.com/office/powerpoint/2010/main" val="978307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5D6365-A40F-41D9-9036-50BED9962C93}" type="datetimeFigureOut">
              <a:rPr lang="en-US" smtClean="0"/>
              <a:t>3/16/2014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A86337-E78E-48FA-BCE9-53CF105EE720}" type="slidenum">
              <a:rPr lang="en-US" smtClean="0"/>
              <a:t>‹#›</a:t>
            </a:fld>
            <a:endParaRPr lang="en-US" dirty="0"/>
          </a:p>
        </p:txBody>
      </p:sp>
    </p:spTree>
    <p:extLst>
      <p:ext uri="{BB962C8B-B14F-4D97-AF65-F5344CB8AC3E}">
        <p14:creationId xmlns:p14="http://schemas.microsoft.com/office/powerpoint/2010/main" val="3757018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5D6365-A40F-41D9-9036-50BED9962C93}" type="datetimeFigureOut">
              <a:rPr lang="en-US" smtClean="0"/>
              <a:t>3/16/2014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A86337-E78E-48FA-BCE9-53CF105EE720}" type="slidenum">
              <a:rPr lang="en-US" smtClean="0"/>
              <a:t>‹#›</a:t>
            </a:fld>
            <a:endParaRPr lang="en-US" dirty="0"/>
          </a:p>
        </p:txBody>
      </p:sp>
    </p:spTree>
    <p:extLst>
      <p:ext uri="{BB962C8B-B14F-4D97-AF65-F5344CB8AC3E}">
        <p14:creationId xmlns:p14="http://schemas.microsoft.com/office/powerpoint/2010/main" val="2166489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5D6365-A40F-41D9-9036-50BED9962C93}" type="datetimeFigureOut">
              <a:rPr lang="en-US" smtClean="0"/>
              <a:t>3/16/2014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A86337-E78E-48FA-BCE9-53CF105EE720}" type="slidenum">
              <a:rPr lang="en-US" smtClean="0"/>
              <a:t>‹#›</a:t>
            </a:fld>
            <a:endParaRPr lang="en-US" dirty="0"/>
          </a:p>
        </p:txBody>
      </p:sp>
    </p:spTree>
    <p:extLst>
      <p:ext uri="{BB962C8B-B14F-4D97-AF65-F5344CB8AC3E}">
        <p14:creationId xmlns:p14="http://schemas.microsoft.com/office/powerpoint/2010/main" val="1175848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5D6365-A40F-41D9-9036-50BED9962C93}" type="datetimeFigureOut">
              <a:rPr lang="en-US" smtClean="0"/>
              <a:t>3/16/2014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A86337-E78E-48FA-BCE9-53CF105EE720}" type="slidenum">
              <a:rPr lang="en-US" smtClean="0"/>
              <a:t>‹#›</a:t>
            </a:fld>
            <a:endParaRPr lang="en-US" dirty="0"/>
          </a:p>
        </p:txBody>
      </p:sp>
    </p:spTree>
    <p:extLst>
      <p:ext uri="{BB962C8B-B14F-4D97-AF65-F5344CB8AC3E}">
        <p14:creationId xmlns:p14="http://schemas.microsoft.com/office/powerpoint/2010/main" val="2731240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5D6365-A40F-41D9-9036-50BED9962C93}" type="datetimeFigureOut">
              <a:rPr lang="en-US" smtClean="0"/>
              <a:t>3/16/2014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A86337-E78E-48FA-BCE9-53CF105EE720}" type="slidenum">
              <a:rPr lang="en-US" smtClean="0"/>
              <a:t>‹#›</a:t>
            </a:fld>
            <a:endParaRPr lang="en-US" dirty="0"/>
          </a:p>
        </p:txBody>
      </p:sp>
    </p:spTree>
    <p:extLst>
      <p:ext uri="{BB962C8B-B14F-4D97-AF65-F5344CB8AC3E}">
        <p14:creationId xmlns:p14="http://schemas.microsoft.com/office/powerpoint/2010/main" val="1550373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5D6365-A40F-41D9-9036-50BED9962C93}" type="datetimeFigureOut">
              <a:rPr lang="en-US" smtClean="0"/>
              <a:t>3/16/2014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A86337-E78E-48FA-BCE9-53CF105EE720}" type="slidenum">
              <a:rPr lang="en-US" smtClean="0"/>
              <a:t>‹#›</a:t>
            </a:fld>
            <a:endParaRPr lang="en-US" dirty="0"/>
          </a:p>
        </p:txBody>
      </p:sp>
    </p:spTree>
    <p:extLst>
      <p:ext uri="{BB962C8B-B14F-4D97-AF65-F5344CB8AC3E}">
        <p14:creationId xmlns:p14="http://schemas.microsoft.com/office/powerpoint/2010/main" val="151796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5D6365-A40F-41D9-9036-50BED9962C93}" type="datetimeFigureOut">
              <a:rPr lang="en-US" smtClean="0"/>
              <a:t>3/16/2014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A86337-E78E-48FA-BCE9-53CF105EE720}" type="slidenum">
              <a:rPr lang="en-US" smtClean="0"/>
              <a:t>‹#›</a:t>
            </a:fld>
            <a:endParaRPr lang="en-US" dirty="0"/>
          </a:p>
        </p:txBody>
      </p:sp>
    </p:spTree>
    <p:extLst>
      <p:ext uri="{BB962C8B-B14F-4D97-AF65-F5344CB8AC3E}">
        <p14:creationId xmlns:p14="http://schemas.microsoft.com/office/powerpoint/2010/main" val="2708423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5D6365-A40F-41D9-9036-50BED9962C93}" type="datetimeFigureOut">
              <a:rPr lang="en-US" smtClean="0"/>
              <a:t>3/16/2014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86337-E78E-48FA-BCE9-53CF105EE720}" type="slidenum">
              <a:rPr lang="en-US" smtClean="0"/>
              <a:t>‹#›</a:t>
            </a:fld>
            <a:endParaRPr lang="en-US" dirty="0"/>
          </a:p>
        </p:txBody>
      </p:sp>
    </p:spTree>
    <p:extLst>
      <p:ext uri="{BB962C8B-B14F-4D97-AF65-F5344CB8AC3E}">
        <p14:creationId xmlns:p14="http://schemas.microsoft.com/office/powerpoint/2010/main" val="311885422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The Origin, History and Destiny of Universe Reality</a:t>
            </a:r>
            <a:br>
              <a:rPr lang="en-US" dirty="0" smtClean="0"/>
            </a:br>
            <a:r>
              <a:rPr lang="en-US" dirty="0" smtClean="0"/>
              <a:t>Children of the Infinite Spirit Part2</a:t>
            </a:r>
            <a:endParaRPr lang="en-US" dirty="0"/>
          </a:p>
        </p:txBody>
      </p:sp>
    </p:spTree>
    <p:extLst>
      <p:ext uri="{BB962C8B-B14F-4D97-AF65-F5344CB8AC3E}">
        <p14:creationId xmlns:p14="http://schemas.microsoft.com/office/powerpoint/2010/main" val="26914276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Seven Supreme Executives</a:t>
            </a:r>
          </a:p>
        </p:txBody>
      </p:sp>
      <p:sp>
        <p:nvSpPr>
          <p:cNvPr id="3" name="Rectangle 2"/>
          <p:cNvSpPr/>
          <p:nvPr/>
        </p:nvSpPr>
        <p:spPr>
          <a:xfrm>
            <a:off x="609600" y="1219200"/>
            <a:ext cx="8001000" cy="4832092"/>
          </a:xfrm>
          <a:prstGeom prst="rect">
            <a:avLst/>
          </a:prstGeom>
        </p:spPr>
        <p:txBody>
          <a:bodyPr wrap="square">
            <a:spAutoFit/>
          </a:bodyPr>
          <a:lstStyle/>
          <a:p>
            <a:r>
              <a:rPr lang="en-US" sz="1400" dirty="0"/>
              <a:t>(198.1) 17:1.1 The executive headquarters of the Master Spirits occupy the seven Paradise satellites of the Infinite Spirit, which swing around the central Isle between the shining spheres of the Eternal Son and the innermost Havona circuit. These executive spheres are under the direction of the Supreme Executives, a group of seven who were trinitized by the Father, Son, and Spirit in accordance with the specifications of the Seven Master Spirits for beings of a type that could function as their universal representatives</a:t>
            </a:r>
            <a:r>
              <a:rPr lang="en-US" sz="1400" dirty="0" smtClean="0"/>
              <a:t>.</a:t>
            </a:r>
          </a:p>
          <a:p>
            <a:r>
              <a:rPr lang="en-US" sz="1400" baseline="30000" dirty="0"/>
              <a:t>(198.2)</a:t>
            </a:r>
            <a:r>
              <a:rPr lang="en-US" sz="1400" dirty="0"/>
              <a:t> </a:t>
            </a:r>
            <a:r>
              <a:rPr lang="en-US" sz="1400" baseline="30000" dirty="0"/>
              <a:t>17:1.2</a:t>
            </a:r>
            <a:r>
              <a:rPr lang="en-US" sz="1400" dirty="0"/>
              <a:t> The Master Spirits maintain contact with the various divisions of the superuniverse governments through these Supreme Executives. It is they who very largely determine the basic constitutive trends of the seven superuniverses. They are uniformly and divinely perfect, but they also possess diversity of personality. They have no presiding head; each time they meet together, they choose one of their number to preside over that joint council. Periodically they journey to Paradise to sit in council with the Seven Master Spirits.</a:t>
            </a:r>
          </a:p>
          <a:p>
            <a:r>
              <a:rPr lang="en-US" sz="1400" baseline="30000" dirty="0"/>
              <a:t>(198.3)</a:t>
            </a:r>
            <a:r>
              <a:rPr lang="en-US" sz="1400" dirty="0"/>
              <a:t> </a:t>
            </a:r>
            <a:r>
              <a:rPr lang="en-US" sz="1400" baseline="30000" dirty="0"/>
              <a:t>17:1.3</a:t>
            </a:r>
            <a:r>
              <a:rPr lang="en-US" sz="1400" dirty="0"/>
              <a:t> The Seven Supreme Executives function as the administrative co-ordinators of the grand universe; they might be termed the board of managing directors of the post-Havona creation. They are not concerned with the internal affairs of Paradise, and they direct their limited spheres of Havona activity through the Seven Spirits of the Circuits. Otherwise there are few limits to the scope of their supervision; they engage in the direction of things physical, intellectual, and spiritual; they see all, hear all, feel all, even know all, that transpires in the seven superuniverses and in Havona.</a:t>
            </a:r>
          </a:p>
          <a:p>
            <a:r>
              <a:rPr lang="en-US" sz="1400" baseline="30000" dirty="0"/>
              <a:t>(198.4)</a:t>
            </a:r>
            <a:r>
              <a:rPr lang="en-US" sz="1400" dirty="0"/>
              <a:t> </a:t>
            </a:r>
            <a:r>
              <a:rPr lang="en-US" sz="1400" baseline="30000" dirty="0"/>
              <a:t>17:1.4</a:t>
            </a:r>
            <a:r>
              <a:rPr lang="en-US" sz="1400" dirty="0"/>
              <a:t> These Supreme Executives do not originate policies, nor do they modify universe procedures; they are concerned with the execution of the plans of divinity promulgated by the Seven Master Spirits. Neither do they interfere with the rule of the Ancients of Days in the superuniverses nor with the sovereignty of the Creator Sons in the local universes. They are the co-ordinating executives whose function it is to carry out the combined policies of all duly constituted rulers in the grand universe.</a:t>
            </a:r>
          </a:p>
          <a:p>
            <a:endParaRPr lang="en-US" sz="1400" dirty="0"/>
          </a:p>
        </p:txBody>
      </p:sp>
    </p:spTree>
    <p:extLst>
      <p:ext uri="{BB962C8B-B14F-4D97-AF65-F5344CB8AC3E}">
        <p14:creationId xmlns:p14="http://schemas.microsoft.com/office/powerpoint/2010/main" val="2187641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0"/>
            <a:ext cx="9144000" cy="6675120"/>
          </a:xfrm>
          <a:prstGeom prst="rect">
            <a:avLst/>
          </a:prstGeom>
        </p:spPr>
      </p:pic>
    </p:spTree>
    <p:extLst>
      <p:ext uri="{BB962C8B-B14F-4D97-AF65-F5344CB8AC3E}">
        <p14:creationId xmlns:p14="http://schemas.microsoft.com/office/powerpoint/2010/main" val="17572449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Majeston — Chief of Reflectivity</a:t>
            </a:r>
          </a:p>
        </p:txBody>
      </p:sp>
      <p:sp>
        <p:nvSpPr>
          <p:cNvPr id="3" name="Rectangle 2"/>
          <p:cNvSpPr/>
          <p:nvPr/>
        </p:nvSpPr>
        <p:spPr>
          <a:xfrm>
            <a:off x="251012" y="1219200"/>
            <a:ext cx="8534400" cy="5262979"/>
          </a:xfrm>
          <a:prstGeom prst="rect">
            <a:avLst/>
          </a:prstGeom>
        </p:spPr>
        <p:txBody>
          <a:bodyPr wrap="square">
            <a:spAutoFit/>
          </a:bodyPr>
          <a:lstStyle/>
          <a:p>
            <a:r>
              <a:rPr lang="en-US" sz="1600" dirty="0"/>
              <a:t>(199.5) 17:2.1 The Reflective Spirits are of divine Trinity origin. There are fifty of these unique and somewhat mysterious beings. Seven of these extraordinary personalities were created at a time, and each such creative episode was effected by a liaison of the Paradise Trinity and one of the Seven Master Spirits.</a:t>
            </a:r>
          </a:p>
          <a:p>
            <a:endParaRPr lang="en-US" sz="1600" dirty="0"/>
          </a:p>
          <a:p>
            <a:r>
              <a:rPr lang="en-US" sz="1600" dirty="0"/>
              <a:t>(199.6) 17:2.2 This momentous transaction, occurring in the dawn of time, represents the initial effort of the Supreme Creator Personalities, represented by the Master Spirits, to function as cocreators with the Paradise Trinity. This union of the creative power of the Supreme Creators with the creative potentials of the Trinity is the very source of the actuality of the Supreme Being. Therefore, when the cycle of reflective creation had run its course, when each of the Seven Master Spirits had found perfect creative synchrony with the Paradise Trinity, when the forty-ninth Reflective Spirit had personalized, then a new and far-reaching reaction occurred in the Deity Absolute which imparted new personality prerogatives to the Supreme Being and culminated in the personalization of Majeston, the reflectivity chief and Paradise center of all the work of the forty-nine Reflective Spirits and their associates throughout the universe of universes.</a:t>
            </a:r>
          </a:p>
          <a:p>
            <a:endParaRPr lang="en-US" sz="1600" dirty="0"/>
          </a:p>
          <a:p>
            <a:r>
              <a:rPr lang="en-US" sz="1600" dirty="0"/>
              <a:t>(200.1) 17:2.3 Majeston is a true person, the personal and infallible center of reflectivity phenomena in all seven superuniverses of time and space. He maintains permanent Paradise headquarters near the center of all things at the rendezvous of the Seven Master Spirits. He is concerned solely with the co-ordination and maintenance of the reflectivity service in the far-flung creation; he is not otherwise involved in the administration of universe affairs.</a:t>
            </a:r>
          </a:p>
        </p:txBody>
      </p:sp>
    </p:spTree>
    <p:extLst>
      <p:ext uri="{BB962C8B-B14F-4D97-AF65-F5344CB8AC3E}">
        <p14:creationId xmlns:p14="http://schemas.microsoft.com/office/powerpoint/2010/main" val="2867492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Majeston — Chief of </a:t>
            </a:r>
            <a:r>
              <a:rPr lang="en-US" sz="3600" dirty="0" smtClean="0"/>
              <a:t>Reflectivity (cont.)</a:t>
            </a:r>
            <a:endParaRPr lang="en-US" sz="3600" dirty="0"/>
          </a:p>
        </p:txBody>
      </p:sp>
      <p:sp>
        <p:nvSpPr>
          <p:cNvPr id="3" name="Rectangle 2"/>
          <p:cNvSpPr/>
          <p:nvPr/>
        </p:nvSpPr>
        <p:spPr>
          <a:xfrm>
            <a:off x="685800" y="1143000"/>
            <a:ext cx="7924800" cy="5262979"/>
          </a:xfrm>
          <a:prstGeom prst="rect">
            <a:avLst/>
          </a:prstGeom>
        </p:spPr>
        <p:txBody>
          <a:bodyPr wrap="square">
            <a:spAutoFit/>
          </a:bodyPr>
          <a:lstStyle/>
          <a:p>
            <a:r>
              <a:rPr lang="en-US" sz="1600" dirty="0"/>
              <a:t>(200.2) 17:2.4 Majeston is not included in our catalogue of Paradise personalities because he is the only existing personality of divinity created by the Supreme Being in functional liaison with the Deity Absolute. He is a person, but he is exclusively and apparently automatically concerned with this one phase of universe economy; he does not now function in any personal capacity with relation to other (nonreflective) orders of universe personalities.</a:t>
            </a:r>
          </a:p>
          <a:p>
            <a:endParaRPr lang="en-US" sz="1600" dirty="0"/>
          </a:p>
          <a:p>
            <a:r>
              <a:rPr lang="en-US" sz="1600" dirty="0"/>
              <a:t>(200.3) 17:2.5 The creation of Majeston signalized the first supreme creative act of the Supreme Being. This will to action was volitional in the Supreme Being, but the stupendous reaction of the Deity Absolute was not foreknown. Not since the eternity-appearance of Havona had the universe witnessed such a tremendous factualization of such a gigantic and far-flung alignment of power and co-ordination of functional spirit activities. The Deity response to the creative wills of the Supreme Being and his associates was vastly beyond their purposeful intent and greatly in excess of their conceptual forecasts.</a:t>
            </a:r>
          </a:p>
          <a:p>
            <a:endParaRPr lang="en-US" sz="1600" dirty="0"/>
          </a:p>
          <a:p>
            <a:r>
              <a:rPr lang="en-US" sz="1600" dirty="0"/>
              <a:t>(200.4) 17:2.6 We stand in awe of the possibility of what the future ages, wherein the Supreme and the Ultimate may attain new levels of divinity and ascend to new domains of personality function, may witness in the realms of the deitization of still other unexpected and undreamed of beings who will possess unimagined powers of enhanced universe co-ordination. There would seem to be no limit to the Deity Absolute’s potential of response to such unification of relationships between experiential Deity and the existential Paradise Trinity.</a:t>
            </a:r>
          </a:p>
        </p:txBody>
      </p:sp>
    </p:spTree>
    <p:extLst>
      <p:ext uri="{BB962C8B-B14F-4D97-AF65-F5344CB8AC3E}">
        <p14:creationId xmlns:p14="http://schemas.microsoft.com/office/powerpoint/2010/main" val="23557698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45" y="0"/>
            <a:ext cx="9005710" cy="6858000"/>
          </a:xfrm>
          <a:prstGeom prst="rect">
            <a:avLst/>
          </a:prstGeom>
        </p:spPr>
      </p:pic>
      <p:sp>
        <p:nvSpPr>
          <p:cNvPr id="3" name="TextBox 2"/>
          <p:cNvSpPr txBox="1"/>
          <p:nvPr/>
        </p:nvSpPr>
        <p:spPr>
          <a:xfrm>
            <a:off x="914400" y="4191000"/>
            <a:ext cx="2788071" cy="461665"/>
          </a:xfrm>
          <a:prstGeom prst="rect">
            <a:avLst/>
          </a:prstGeom>
          <a:noFill/>
        </p:spPr>
        <p:txBody>
          <a:bodyPr wrap="none" rtlCol="0">
            <a:spAutoFit/>
          </a:bodyPr>
          <a:lstStyle/>
          <a:p>
            <a:r>
              <a:rPr lang="en-US" sz="2400" dirty="0">
                <a:solidFill>
                  <a:schemeClr val="bg1"/>
                </a:solidFill>
              </a:rPr>
              <a:t>The Reflective Spirits</a:t>
            </a:r>
          </a:p>
        </p:txBody>
      </p:sp>
    </p:spTree>
    <p:extLst>
      <p:ext uri="{BB962C8B-B14F-4D97-AF65-F5344CB8AC3E}">
        <p14:creationId xmlns:p14="http://schemas.microsoft.com/office/powerpoint/2010/main" val="20832215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Reflective Spirits</a:t>
            </a:r>
          </a:p>
        </p:txBody>
      </p:sp>
      <p:sp>
        <p:nvSpPr>
          <p:cNvPr id="3" name="Rectangle 2"/>
          <p:cNvSpPr/>
          <p:nvPr/>
        </p:nvSpPr>
        <p:spPr>
          <a:xfrm>
            <a:off x="609600" y="1219200"/>
            <a:ext cx="8001000" cy="5047536"/>
          </a:xfrm>
          <a:prstGeom prst="rect">
            <a:avLst/>
          </a:prstGeom>
        </p:spPr>
        <p:txBody>
          <a:bodyPr wrap="square">
            <a:spAutoFit/>
          </a:bodyPr>
          <a:lstStyle/>
          <a:p>
            <a:r>
              <a:rPr lang="en-US" sz="1400" dirty="0"/>
              <a:t>(200.5) 17:3.1 The forty-nine Reflective Spirits are of Trinity origin, but each of the seven creative episodes attendant upon their appearance was productive of a type of being in nature resembling the characteristics of the coancestral Master Spirit. Thus they variously reflect the natures and characters of the seven possible combinations of the association of the divinity characteristics of the Universal Father, the Eternal Son, and the Infinite Spirit. For this reason it is necessary to have seven of these Reflective Spirits on the headquarters of each superuniverse. One of each of the seven types is required in order to achieve the perfect reflection of all phases of every possible manifestation of the three Paradise Deities as such phenomena might occur in any part of the seven superuniverses. One of each type was accordingly assigned to service in each of the superuniverses. These groups of seven dissimilar Reflective Spirits maintain headquarters on the capitals of the superuniverses at the reflective focus of each realm, and this is not identical with the point of spiritual polarity.</a:t>
            </a:r>
          </a:p>
          <a:p>
            <a:endParaRPr lang="en-US" sz="1400" dirty="0"/>
          </a:p>
          <a:p>
            <a:r>
              <a:rPr lang="en-US" sz="1400" dirty="0"/>
              <a:t>(200.6) 17:3.2 The Reflective Spirits have names, but these designations are not revealed on the worlds of space. They pertain to the nature and character of these beings and are a part of one of the seven universal mysteries of the secret spheres of Paradise.</a:t>
            </a:r>
          </a:p>
          <a:p>
            <a:endParaRPr lang="en-US" sz="1400" dirty="0"/>
          </a:p>
          <a:p>
            <a:r>
              <a:rPr lang="en-US" sz="1400" dirty="0"/>
              <a:t>(201.1) 17:3.3 The attribute of reflectivity, the phenomenon of the mind levels of the Conjoint Actor, the Supreme Being, and the Master Spirits, is transmissible to all beings concerned in the working of this vast scheme of universal intelligence. And herein is a great mystery: Neither the Master Spirits nor the Paradise Deities, singly or collectively, disclose these powers of co-ordinate universal reflectivity just as they are manifested in these forty-nine liaison personalities of Majeston, and yet they are the creators of all these marvelously endowed beings. Divine heredity does sometimes disclose in the creature certain attributes which are not discernible in the Creator.</a:t>
            </a:r>
          </a:p>
        </p:txBody>
      </p:sp>
    </p:spTree>
    <p:extLst>
      <p:ext uri="{BB962C8B-B14F-4D97-AF65-F5344CB8AC3E}">
        <p14:creationId xmlns:p14="http://schemas.microsoft.com/office/powerpoint/2010/main" val="25048201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80"/>
            <a:ext cx="9144000" cy="6847840"/>
          </a:xfrm>
          <a:prstGeom prst="rect">
            <a:avLst/>
          </a:prstGeom>
        </p:spPr>
      </p:pic>
      <p:sp>
        <p:nvSpPr>
          <p:cNvPr id="3" name="TextBox 2"/>
          <p:cNvSpPr txBox="1"/>
          <p:nvPr/>
        </p:nvSpPr>
        <p:spPr>
          <a:xfrm>
            <a:off x="152400" y="4191000"/>
            <a:ext cx="3122586" cy="369332"/>
          </a:xfrm>
          <a:prstGeom prst="rect">
            <a:avLst/>
          </a:prstGeom>
          <a:noFill/>
        </p:spPr>
        <p:txBody>
          <a:bodyPr wrap="none" rtlCol="0">
            <a:spAutoFit/>
          </a:bodyPr>
          <a:lstStyle/>
          <a:p>
            <a:r>
              <a:rPr lang="en-US" dirty="0">
                <a:solidFill>
                  <a:schemeClr val="bg1"/>
                </a:solidFill>
              </a:rPr>
              <a:t>The forty-nine Reflective Spirits</a:t>
            </a:r>
          </a:p>
        </p:txBody>
      </p:sp>
    </p:spTree>
    <p:extLst>
      <p:ext uri="{BB962C8B-B14F-4D97-AF65-F5344CB8AC3E}">
        <p14:creationId xmlns:p14="http://schemas.microsoft.com/office/powerpoint/2010/main" val="23373575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forty-nine Reflective Spirits</a:t>
            </a:r>
          </a:p>
        </p:txBody>
      </p:sp>
      <p:sp>
        <p:nvSpPr>
          <p:cNvPr id="3" name="Rectangle 2"/>
          <p:cNvSpPr/>
          <p:nvPr/>
        </p:nvSpPr>
        <p:spPr>
          <a:xfrm>
            <a:off x="1066800" y="2967335"/>
            <a:ext cx="7315200" cy="646331"/>
          </a:xfrm>
          <a:prstGeom prst="rect">
            <a:avLst/>
          </a:prstGeom>
        </p:spPr>
        <p:txBody>
          <a:bodyPr wrap="square">
            <a:spAutoFit/>
          </a:bodyPr>
          <a:lstStyle/>
          <a:p>
            <a:r>
              <a:rPr lang="en-US" dirty="0"/>
              <a:t>Here, seven types refer to Father (A), Son (B), Spirit (C), Father-Son (D), Father-Spirit (E), Son-Spirit (F), and Father-Son-Spirit (G) types.</a:t>
            </a:r>
          </a:p>
        </p:txBody>
      </p:sp>
    </p:spTree>
    <p:extLst>
      <p:ext uri="{BB962C8B-B14F-4D97-AF65-F5344CB8AC3E}">
        <p14:creationId xmlns:p14="http://schemas.microsoft.com/office/powerpoint/2010/main" val="1021523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88" y="0"/>
            <a:ext cx="9007224" cy="6858000"/>
          </a:xfrm>
          <a:prstGeom prst="rect">
            <a:avLst/>
          </a:prstGeom>
        </p:spPr>
      </p:pic>
    </p:spTree>
    <p:extLst>
      <p:ext uri="{BB962C8B-B14F-4D97-AF65-F5344CB8AC3E}">
        <p14:creationId xmlns:p14="http://schemas.microsoft.com/office/powerpoint/2010/main" val="19965208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0"/>
            <a:ext cx="8229600" cy="1600200"/>
          </a:xfrm>
        </p:spPr>
        <p:txBody>
          <a:bodyPr>
            <a:normAutofit fontScale="90000"/>
          </a:bodyPr>
          <a:lstStyle/>
          <a:p>
            <a:r>
              <a:rPr lang="en-US" dirty="0"/>
              <a:t>Reflective Spirits #8 -14 were the joint creation of the Paradise Trinity and Master Spirit 2.</a:t>
            </a:r>
          </a:p>
        </p:txBody>
      </p:sp>
    </p:spTree>
    <p:extLst>
      <p:ext uri="{BB962C8B-B14F-4D97-AF65-F5344CB8AC3E}">
        <p14:creationId xmlns:p14="http://schemas.microsoft.com/office/powerpoint/2010/main" val="2776359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52550"/>
            <a:ext cx="6096000" cy="415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943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940"/>
            <a:ext cx="9144000" cy="6802120"/>
          </a:xfrm>
          <a:prstGeom prst="rect">
            <a:avLst/>
          </a:prstGeom>
        </p:spPr>
      </p:pic>
      <p:sp>
        <p:nvSpPr>
          <p:cNvPr id="3" name="TextBox 2"/>
          <p:cNvSpPr txBox="1"/>
          <p:nvPr/>
        </p:nvSpPr>
        <p:spPr>
          <a:xfrm>
            <a:off x="685800" y="4953000"/>
            <a:ext cx="3406830" cy="461665"/>
          </a:xfrm>
          <a:prstGeom prst="rect">
            <a:avLst/>
          </a:prstGeom>
          <a:noFill/>
        </p:spPr>
        <p:txBody>
          <a:bodyPr wrap="none" rtlCol="0">
            <a:spAutoFit/>
          </a:bodyPr>
          <a:lstStyle/>
          <a:p>
            <a:r>
              <a:rPr lang="en-US" sz="2400" dirty="0"/>
              <a:t> </a:t>
            </a:r>
            <a:r>
              <a:rPr lang="en-US" sz="2400" dirty="0" smtClean="0">
                <a:solidFill>
                  <a:schemeClr val="bg1"/>
                </a:solidFill>
              </a:rPr>
              <a:t>Reflective </a:t>
            </a:r>
            <a:r>
              <a:rPr lang="en-US" sz="2400" dirty="0">
                <a:solidFill>
                  <a:schemeClr val="bg1"/>
                </a:solidFill>
              </a:rPr>
              <a:t>Spirits #15 -21.</a:t>
            </a:r>
          </a:p>
        </p:txBody>
      </p:sp>
    </p:spTree>
    <p:extLst>
      <p:ext uri="{BB962C8B-B14F-4D97-AF65-F5344CB8AC3E}">
        <p14:creationId xmlns:p14="http://schemas.microsoft.com/office/powerpoint/2010/main" val="42536768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30" y="0"/>
            <a:ext cx="9103540" cy="6858000"/>
          </a:xfrm>
          <a:prstGeom prst="rect">
            <a:avLst/>
          </a:prstGeom>
        </p:spPr>
      </p:pic>
      <p:sp>
        <p:nvSpPr>
          <p:cNvPr id="3" name="TextBox 2"/>
          <p:cNvSpPr txBox="1"/>
          <p:nvPr/>
        </p:nvSpPr>
        <p:spPr>
          <a:xfrm>
            <a:off x="152400" y="4186535"/>
            <a:ext cx="3337901" cy="461665"/>
          </a:xfrm>
          <a:prstGeom prst="rect">
            <a:avLst/>
          </a:prstGeom>
          <a:noFill/>
        </p:spPr>
        <p:txBody>
          <a:bodyPr wrap="none" rtlCol="0">
            <a:spAutoFit/>
          </a:bodyPr>
          <a:lstStyle/>
          <a:p>
            <a:r>
              <a:rPr lang="en-US" sz="2400" dirty="0">
                <a:solidFill>
                  <a:schemeClr val="bg1"/>
                </a:solidFill>
              </a:rPr>
              <a:t>Reflective Spirits #22 -28.</a:t>
            </a:r>
          </a:p>
        </p:txBody>
      </p:sp>
    </p:spTree>
    <p:extLst>
      <p:ext uri="{BB962C8B-B14F-4D97-AF65-F5344CB8AC3E}">
        <p14:creationId xmlns:p14="http://schemas.microsoft.com/office/powerpoint/2010/main" val="28225263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760" y="0"/>
            <a:ext cx="8874479" cy="6858000"/>
          </a:xfrm>
          <a:prstGeom prst="rect">
            <a:avLst/>
          </a:prstGeom>
        </p:spPr>
      </p:pic>
      <p:sp>
        <p:nvSpPr>
          <p:cNvPr id="3" name="TextBox 2"/>
          <p:cNvSpPr txBox="1"/>
          <p:nvPr/>
        </p:nvSpPr>
        <p:spPr>
          <a:xfrm>
            <a:off x="533400" y="3957935"/>
            <a:ext cx="3406830" cy="461665"/>
          </a:xfrm>
          <a:prstGeom prst="rect">
            <a:avLst/>
          </a:prstGeom>
          <a:noFill/>
        </p:spPr>
        <p:txBody>
          <a:bodyPr wrap="none" rtlCol="0">
            <a:spAutoFit/>
          </a:bodyPr>
          <a:lstStyle/>
          <a:p>
            <a:r>
              <a:rPr lang="en-US" sz="2400" dirty="0">
                <a:solidFill>
                  <a:schemeClr val="bg1"/>
                </a:solidFill>
              </a:rPr>
              <a:t>Reflective Spirits #29 - 35.</a:t>
            </a:r>
            <a:endParaRPr lang="en-US" dirty="0"/>
          </a:p>
        </p:txBody>
      </p:sp>
    </p:spTree>
    <p:extLst>
      <p:ext uri="{BB962C8B-B14F-4D97-AF65-F5344CB8AC3E}">
        <p14:creationId xmlns:p14="http://schemas.microsoft.com/office/powerpoint/2010/main" val="9874062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51" y="0"/>
            <a:ext cx="8994098" cy="6858000"/>
          </a:xfrm>
          <a:prstGeom prst="rect">
            <a:avLst/>
          </a:prstGeom>
        </p:spPr>
      </p:pic>
      <p:sp>
        <p:nvSpPr>
          <p:cNvPr id="3" name="TextBox 2"/>
          <p:cNvSpPr txBox="1"/>
          <p:nvPr/>
        </p:nvSpPr>
        <p:spPr>
          <a:xfrm>
            <a:off x="457200" y="4267200"/>
            <a:ext cx="3268972" cy="461665"/>
          </a:xfrm>
          <a:prstGeom prst="rect">
            <a:avLst/>
          </a:prstGeom>
          <a:noFill/>
        </p:spPr>
        <p:txBody>
          <a:bodyPr wrap="none" rtlCol="0">
            <a:spAutoFit/>
          </a:bodyPr>
          <a:lstStyle/>
          <a:p>
            <a:r>
              <a:rPr lang="en-US" sz="2400" dirty="0">
                <a:solidFill>
                  <a:schemeClr val="bg1"/>
                </a:solidFill>
              </a:rPr>
              <a:t>Reflective Spirits #36-42.</a:t>
            </a:r>
          </a:p>
        </p:txBody>
      </p:sp>
    </p:spTree>
    <p:extLst>
      <p:ext uri="{BB962C8B-B14F-4D97-AF65-F5344CB8AC3E}">
        <p14:creationId xmlns:p14="http://schemas.microsoft.com/office/powerpoint/2010/main" val="18280873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45" y="0"/>
            <a:ext cx="9005710" cy="6858000"/>
          </a:xfrm>
          <a:prstGeom prst="rect">
            <a:avLst/>
          </a:prstGeom>
        </p:spPr>
      </p:pic>
      <p:sp>
        <p:nvSpPr>
          <p:cNvPr id="3" name="TextBox 2"/>
          <p:cNvSpPr txBox="1"/>
          <p:nvPr/>
        </p:nvSpPr>
        <p:spPr>
          <a:xfrm>
            <a:off x="381000" y="3886200"/>
            <a:ext cx="3406830" cy="461665"/>
          </a:xfrm>
          <a:prstGeom prst="rect">
            <a:avLst/>
          </a:prstGeom>
          <a:noFill/>
        </p:spPr>
        <p:txBody>
          <a:bodyPr wrap="none" rtlCol="0">
            <a:spAutoFit/>
          </a:bodyPr>
          <a:lstStyle/>
          <a:p>
            <a:r>
              <a:rPr lang="en-US" sz="2400" dirty="0">
                <a:solidFill>
                  <a:schemeClr val="bg1"/>
                </a:solidFill>
              </a:rPr>
              <a:t>Reflective Spirits #43 - 49.</a:t>
            </a:r>
          </a:p>
        </p:txBody>
      </p:sp>
    </p:spTree>
    <p:extLst>
      <p:ext uri="{BB962C8B-B14F-4D97-AF65-F5344CB8AC3E}">
        <p14:creationId xmlns:p14="http://schemas.microsoft.com/office/powerpoint/2010/main" val="18263916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0"/>
            <a:ext cx="9144000" cy="6675120"/>
          </a:xfrm>
          <a:prstGeom prst="rect">
            <a:avLst/>
          </a:prstGeom>
        </p:spPr>
      </p:pic>
    </p:spTree>
    <p:extLst>
      <p:ext uri="{BB962C8B-B14F-4D97-AF65-F5344CB8AC3E}">
        <p14:creationId xmlns:p14="http://schemas.microsoft.com/office/powerpoint/2010/main" val="23375117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Majeston and the Forty-nine Reflective Spirits</a:t>
            </a:r>
            <a:endParaRPr lang="en-US" dirty="0"/>
          </a:p>
        </p:txBody>
      </p:sp>
      <p:sp>
        <p:nvSpPr>
          <p:cNvPr id="3" name="Rectangle 2"/>
          <p:cNvSpPr/>
          <p:nvPr/>
        </p:nvSpPr>
        <p:spPr>
          <a:xfrm>
            <a:off x="533400" y="1905506"/>
            <a:ext cx="7848600" cy="3416320"/>
          </a:xfrm>
          <a:prstGeom prst="rect">
            <a:avLst/>
          </a:prstGeom>
        </p:spPr>
        <p:txBody>
          <a:bodyPr wrap="square">
            <a:spAutoFit/>
          </a:bodyPr>
          <a:lstStyle/>
          <a:p>
            <a:r>
              <a:rPr lang="en-US" dirty="0"/>
              <a:t>(199.6) 17:2.2 This momentous transaction, occurring in the dawn of time, represents the initial effort of the Supreme Creator Personalities, represented by the Master Spirits, to function as cocreators with the Paradise Trinity. This union of the creative power of the Supreme Creators with the creative potentials of the Trinity is the very source of the actuality of the Supreme Being. Therefore, when the cycle of reflective creation had run its course, when each of the Seven Master Spirits had found perfect creative synchrony with the Paradise Trinity, when the forty-ninth Reflective Spirit had personalized, then a new and far-reaching reaction occurred in the Deity Absolute which imparted new personality prerogatives to the Supreme Being and culminated in the personalization of Majeston, the reflectivity chief and Paradise center of all the work of the forty-nine Reflective Spirits and their associates throughout the universe of universes.</a:t>
            </a:r>
          </a:p>
        </p:txBody>
      </p:sp>
    </p:spTree>
    <p:extLst>
      <p:ext uri="{BB962C8B-B14F-4D97-AF65-F5344CB8AC3E}">
        <p14:creationId xmlns:p14="http://schemas.microsoft.com/office/powerpoint/2010/main" val="33017997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6540"/>
            <a:ext cx="9144000" cy="6344920"/>
          </a:xfrm>
          <a:prstGeom prst="rect">
            <a:avLst/>
          </a:prstGeom>
        </p:spPr>
      </p:pic>
    </p:spTree>
    <p:extLst>
      <p:ext uri="{BB962C8B-B14F-4D97-AF65-F5344CB8AC3E}">
        <p14:creationId xmlns:p14="http://schemas.microsoft.com/office/powerpoint/2010/main" val="39771135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Reflective Image Aids</a:t>
            </a:r>
          </a:p>
        </p:txBody>
      </p:sp>
      <p:sp>
        <p:nvSpPr>
          <p:cNvPr id="3" name="Rectangle 2"/>
          <p:cNvSpPr/>
          <p:nvPr/>
        </p:nvSpPr>
        <p:spPr>
          <a:xfrm>
            <a:off x="152400" y="1066800"/>
            <a:ext cx="8610600" cy="5262979"/>
          </a:xfrm>
          <a:prstGeom prst="rect">
            <a:avLst/>
          </a:prstGeom>
        </p:spPr>
        <p:txBody>
          <a:bodyPr wrap="square">
            <a:spAutoFit/>
          </a:bodyPr>
          <a:lstStyle/>
          <a:p>
            <a:r>
              <a:rPr lang="en-US" sz="1400" dirty="0"/>
              <a:t>(202.1) 17:4.1 The forty-nine Reflective Image Aids were created by the Reflective Spirits, and there are just seven Aids on the headquarters of each superuniverse. The first creative act of the seven Reflective Spirits of Uversa was the production of their seven Image Aids, each Reflective Spirit creating his own Aid. The Image Aids are, in certain attributes and characteristics, perfect reproductions of their Reflective Mother Spirits; they are virtual duplications minus the attribute of reflectivity. They are true images and constantly function as the channel of communication between the Reflective Spirits and the superuniverse authorities. The Image Aids are not merely assistants; they are actual representations of their respective Spirit ancestors; they are images, and they are true to their name.</a:t>
            </a:r>
          </a:p>
          <a:p>
            <a:endParaRPr lang="en-US" sz="1400" dirty="0"/>
          </a:p>
          <a:p>
            <a:r>
              <a:rPr lang="en-US" sz="1400" dirty="0"/>
              <a:t>(202.2) 17:4.2 The Reflective Spirits themselves are true personalities but of such an order as to be incomprehensible to material beings. Even on a superuniverse headquarters sphere they require the assistance of their Image Aids in all personal intercourse with the Ancients of Days and their associates. In contacts between the Image Aids and the Ancients of Days, sometimes one Aid functions acceptably, while on other occasions two, three, four, or even all seven are required for the full and proper presentation of the communication intrusted to their transmission. Likewise, the messages of the Image Aids are variously received by one, two, or all three Ancients of Days, as the content of the communication may require.</a:t>
            </a:r>
          </a:p>
          <a:p>
            <a:endParaRPr lang="en-US" sz="1400" dirty="0"/>
          </a:p>
          <a:p>
            <a:r>
              <a:rPr lang="en-US" sz="1400" dirty="0"/>
              <a:t>(202.3) 17:4.3 The Image Aids serve forever by the sides of their ancestral Spirits, and they have at their disposal an unbelievable host of helper seconaphim. The Image Aids do not directly function in connection with the training worlds of ascending mortals. They are closely associated with the intelligence service of the universal scheme of mortal progression, but you will not personally come in contact with them when you sojourn in the Uversa schools because these seemingly personal beings are devoid of will; they do not exercise the power of choice. They are true images, wholly reflective of the personality and mind of the individual Spirit ancestor. As a class, ascending mortals do not intimately contact with reflectivity. Always some being of the reflective nature will be interposed between you and the actual operation of the service.</a:t>
            </a:r>
          </a:p>
        </p:txBody>
      </p:sp>
    </p:spTree>
    <p:extLst>
      <p:ext uri="{BB962C8B-B14F-4D97-AF65-F5344CB8AC3E}">
        <p14:creationId xmlns:p14="http://schemas.microsoft.com/office/powerpoint/2010/main" val="11283680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Supreme </a:t>
            </a:r>
            <a:r>
              <a:rPr lang="en-US" dirty="0" smtClean="0"/>
              <a:t>Spirits Groups</a:t>
            </a:r>
            <a:endParaRPr lang="en-US" dirty="0"/>
          </a:p>
        </p:txBody>
      </p:sp>
      <p:sp>
        <p:nvSpPr>
          <p:cNvPr id="3" name="Rectangle 2"/>
          <p:cNvSpPr/>
          <p:nvPr/>
        </p:nvSpPr>
        <p:spPr>
          <a:xfrm>
            <a:off x="609600" y="1859340"/>
            <a:ext cx="8077200" cy="4524315"/>
          </a:xfrm>
          <a:prstGeom prst="rect">
            <a:avLst/>
          </a:prstGeom>
        </p:spPr>
        <p:txBody>
          <a:bodyPr wrap="square">
            <a:spAutoFit/>
          </a:bodyPr>
          <a:lstStyle/>
          <a:p>
            <a:r>
              <a:rPr lang="en-US" dirty="0"/>
              <a:t>(197.1) </a:t>
            </a:r>
            <a:r>
              <a:rPr lang="en-US" dirty="0" smtClean="0"/>
              <a:t>17:0.1 The </a:t>
            </a:r>
            <a:r>
              <a:rPr lang="en-US" dirty="0"/>
              <a:t>seven Supreme Spirit groups are the universal co-ordinating directors of the seven-segmented administration of the grand universe. Although all are classed among the functional family of the Infinite Spirit, the following three groups are usually classified as children of the Paradise Trinity:</a:t>
            </a:r>
          </a:p>
          <a:p>
            <a:endParaRPr lang="en-US" dirty="0"/>
          </a:p>
          <a:p>
            <a:r>
              <a:rPr lang="en-US" dirty="0"/>
              <a:t>(197.2) </a:t>
            </a:r>
            <a:r>
              <a:rPr lang="en-US" dirty="0" smtClean="0"/>
              <a:t>17:0.2  1. </a:t>
            </a:r>
            <a:r>
              <a:rPr lang="en-US" dirty="0"/>
              <a:t>The Seven Master Spirits.</a:t>
            </a:r>
          </a:p>
          <a:p>
            <a:r>
              <a:rPr lang="en-US" dirty="0"/>
              <a:t>(197.3) 17:0.3  2. The Seven Supreme Executives.</a:t>
            </a:r>
          </a:p>
          <a:p>
            <a:r>
              <a:rPr lang="en-US" dirty="0"/>
              <a:t>(197.4) 17:0.4 </a:t>
            </a:r>
            <a:r>
              <a:rPr lang="en-US" dirty="0" smtClean="0"/>
              <a:t> 3</a:t>
            </a:r>
            <a:r>
              <a:rPr lang="en-US" dirty="0"/>
              <a:t>. The Reflective Spirits</a:t>
            </a:r>
            <a:r>
              <a:rPr lang="en-US" dirty="0" smtClean="0"/>
              <a:t>.</a:t>
            </a:r>
          </a:p>
          <a:p>
            <a:endParaRPr lang="en-US" dirty="0" smtClean="0"/>
          </a:p>
          <a:p>
            <a:r>
              <a:rPr lang="en-US" dirty="0"/>
              <a:t>(197.5) 17:0.5 </a:t>
            </a:r>
            <a:r>
              <a:rPr lang="en-US" dirty="0" smtClean="0"/>
              <a:t> The </a:t>
            </a:r>
            <a:r>
              <a:rPr lang="en-US" dirty="0"/>
              <a:t>remaining four groups are brought into being by the creative acts of the Infinite Spirit or by his associates of creative status:</a:t>
            </a:r>
          </a:p>
          <a:p>
            <a:endParaRPr lang="en-US" dirty="0"/>
          </a:p>
          <a:p>
            <a:r>
              <a:rPr lang="en-US" dirty="0"/>
              <a:t>(197.6) 17:0.6  4. The Reflective Image Aids.</a:t>
            </a:r>
          </a:p>
          <a:p>
            <a:r>
              <a:rPr lang="en-US" dirty="0"/>
              <a:t>(197.7) </a:t>
            </a:r>
            <a:r>
              <a:rPr lang="en-US" dirty="0" smtClean="0"/>
              <a:t>17:0.7  </a:t>
            </a:r>
            <a:r>
              <a:rPr lang="en-US" dirty="0"/>
              <a:t>5. The Seven Spirits of the Circuits.</a:t>
            </a:r>
          </a:p>
          <a:p>
            <a:r>
              <a:rPr lang="en-US" dirty="0"/>
              <a:t>(197.8) </a:t>
            </a:r>
            <a:r>
              <a:rPr lang="en-US" dirty="0" smtClean="0"/>
              <a:t>17:0.8  6</a:t>
            </a:r>
            <a:r>
              <a:rPr lang="en-US" dirty="0"/>
              <a:t>. The Local Universe Creative Spirits.</a:t>
            </a:r>
          </a:p>
          <a:p>
            <a:r>
              <a:rPr lang="en-US" dirty="0"/>
              <a:t>(197.9) </a:t>
            </a:r>
            <a:r>
              <a:rPr lang="en-US" dirty="0" smtClean="0"/>
              <a:t>17:0.9  </a:t>
            </a:r>
            <a:r>
              <a:rPr lang="en-US" dirty="0"/>
              <a:t>7. The Adjutant Mind-Spirits.</a:t>
            </a:r>
          </a:p>
        </p:txBody>
      </p:sp>
    </p:spTree>
    <p:extLst>
      <p:ext uri="{BB962C8B-B14F-4D97-AF65-F5344CB8AC3E}">
        <p14:creationId xmlns:p14="http://schemas.microsoft.com/office/powerpoint/2010/main" val="28400162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8561"/>
            <a:ext cx="9144000" cy="5860878"/>
          </a:xfrm>
          <a:prstGeom prst="rect">
            <a:avLst/>
          </a:prstGeom>
        </p:spPr>
      </p:pic>
    </p:spTree>
    <p:extLst>
      <p:ext uri="{BB962C8B-B14F-4D97-AF65-F5344CB8AC3E}">
        <p14:creationId xmlns:p14="http://schemas.microsoft.com/office/powerpoint/2010/main" val="2347022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4703"/>
            <a:ext cx="9144000" cy="5568593"/>
          </a:xfrm>
          <a:prstGeom prst="rect">
            <a:avLst/>
          </a:prstGeom>
        </p:spPr>
      </p:pic>
    </p:spTree>
    <p:extLst>
      <p:ext uri="{BB962C8B-B14F-4D97-AF65-F5344CB8AC3E}">
        <p14:creationId xmlns:p14="http://schemas.microsoft.com/office/powerpoint/2010/main" val="36894738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5454"/>
            <a:ext cx="9144000" cy="6627091"/>
          </a:xfrm>
          <a:prstGeom prst="rect">
            <a:avLst/>
          </a:prstGeom>
        </p:spPr>
      </p:pic>
    </p:spTree>
    <p:extLst>
      <p:ext uri="{BB962C8B-B14F-4D97-AF65-F5344CB8AC3E}">
        <p14:creationId xmlns:p14="http://schemas.microsoft.com/office/powerpoint/2010/main" val="26669767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Seven Spirits of the Circuits</a:t>
            </a:r>
          </a:p>
        </p:txBody>
      </p:sp>
      <p:sp>
        <p:nvSpPr>
          <p:cNvPr id="3" name="Rectangle 2"/>
          <p:cNvSpPr/>
          <p:nvPr/>
        </p:nvSpPr>
        <p:spPr>
          <a:xfrm>
            <a:off x="457200" y="1447800"/>
            <a:ext cx="8153400" cy="4524315"/>
          </a:xfrm>
          <a:prstGeom prst="rect">
            <a:avLst/>
          </a:prstGeom>
        </p:spPr>
        <p:txBody>
          <a:bodyPr wrap="square">
            <a:spAutoFit/>
          </a:bodyPr>
          <a:lstStyle/>
          <a:p>
            <a:r>
              <a:rPr lang="en-US" sz="1600" dirty="0"/>
              <a:t>(202.4) 17:5.1 The Seven Spirits of the Havona Circuits are the joint impersonal representation of the Infinite Spirit and the Seven Master Spirits to the seven circuits of the central universe. They are the servants of the Master Spirits, whose collective offspring they are. The Master Spirits provide a distinct and diversified administrative individuality in the seven superuniverses. Through these uniform Spirits of the Havona Circuits they are enabled to provide a unified, uniform, and co-ordinated spiritual supervision for the central universe.</a:t>
            </a:r>
          </a:p>
          <a:p>
            <a:endParaRPr lang="en-US" sz="1600" dirty="0"/>
          </a:p>
          <a:p>
            <a:r>
              <a:rPr lang="en-US" sz="1600" dirty="0"/>
              <a:t>(202.5) 17:5.2 The Seven Spirits of the Circuits are each limited to the permeation of a single Havona circuit. They are not directly concerned with the regimes of the Eternals of Days, the rulers of the individual Havona worlds. But they are in liaison with the Seven Supreme Executives, and they synchronize with the central universe presence of the Supreme Being. Their work is wholly confined to Havona.</a:t>
            </a:r>
          </a:p>
          <a:p>
            <a:endParaRPr lang="en-US" sz="1600" dirty="0"/>
          </a:p>
          <a:p>
            <a:r>
              <a:rPr lang="en-US" sz="1600" dirty="0"/>
              <a:t>(203.1) 17:5.3 These Spirits of the Circuits make contact with those who sojourn in Havona through their personal offspring, the tertiary supernaphim. While the Circuit Spirits are coexistent with the Seven Master Spirits, their function in the creation of tertiary supernaphim did not attain major importance until the first pilgrims of time arrived on the outer circuit of Havona in the days of Grandfanda.</a:t>
            </a:r>
          </a:p>
        </p:txBody>
      </p:sp>
    </p:spTree>
    <p:extLst>
      <p:ext uri="{BB962C8B-B14F-4D97-AF65-F5344CB8AC3E}">
        <p14:creationId xmlns:p14="http://schemas.microsoft.com/office/powerpoint/2010/main" val="39205409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15" y="0"/>
            <a:ext cx="5093970" cy="6858000"/>
          </a:xfrm>
          <a:prstGeom prst="rect">
            <a:avLst/>
          </a:prstGeom>
        </p:spPr>
      </p:pic>
    </p:spTree>
    <p:extLst>
      <p:ext uri="{BB962C8B-B14F-4D97-AF65-F5344CB8AC3E}">
        <p14:creationId xmlns:p14="http://schemas.microsoft.com/office/powerpoint/2010/main" val="39539033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Seven Spirits of the </a:t>
            </a:r>
            <a:r>
              <a:rPr lang="en-US" dirty="0" smtClean="0"/>
              <a:t>Circuits(cont.)</a:t>
            </a:r>
            <a:endParaRPr lang="en-US" dirty="0"/>
          </a:p>
        </p:txBody>
      </p:sp>
      <p:sp>
        <p:nvSpPr>
          <p:cNvPr id="3" name="Rectangle 2"/>
          <p:cNvSpPr/>
          <p:nvPr/>
        </p:nvSpPr>
        <p:spPr>
          <a:xfrm>
            <a:off x="533400" y="1828800"/>
            <a:ext cx="7924800" cy="3416320"/>
          </a:xfrm>
          <a:prstGeom prst="rect">
            <a:avLst/>
          </a:prstGeom>
        </p:spPr>
        <p:txBody>
          <a:bodyPr wrap="square">
            <a:spAutoFit/>
          </a:bodyPr>
          <a:lstStyle/>
          <a:p>
            <a:r>
              <a:rPr lang="en-US" dirty="0"/>
              <a:t>(203.2) 17:5.4 As you advance from circuit to circuit in Havona, you will learn of the Spirits of the Circuits, but you will not be able to hold personal communion with them, even though you may personally enjoy, and recognize the impersonal presence of, their spiritual influence.</a:t>
            </a:r>
          </a:p>
          <a:p>
            <a:endParaRPr lang="en-US" dirty="0"/>
          </a:p>
          <a:p>
            <a:r>
              <a:rPr lang="en-US" dirty="0"/>
              <a:t>(203.3) 17:5.5 The Circuit Spirits are related to the native inhabitants of Havona much as the Thought Adjusters are related to the mortal creatures inhabiting the worlds of the evolutionary universes. Like the Thought Adjusters, the Circuit Spirits are impersonal, and they consort with the perfect minds of Havona beings much as the impersonal spirits of the Universal Father indwell the finite minds of mortal men. But the Spirits of the Circuits never become a permanent part of Havona personalities.</a:t>
            </a:r>
          </a:p>
        </p:txBody>
      </p:sp>
    </p:spTree>
    <p:extLst>
      <p:ext uri="{BB962C8B-B14F-4D97-AF65-F5344CB8AC3E}">
        <p14:creationId xmlns:p14="http://schemas.microsoft.com/office/powerpoint/2010/main" val="8898039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4310"/>
            <a:ext cx="9144000" cy="6469380"/>
          </a:xfrm>
          <a:prstGeom prst="rect">
            <a:avLst/>
          </a:prstGeom>
        </p:spPr>
      </p:pic>
    </p:spTree>
    <p:extLst>
      <p:ext uri="{BB962C8B-B14F-4D97-AF65-F5344CB8AC3E}">
        <p14:creationId xmlns:p14="http://schemas.microsoft.com/office/powerpoint/2010/main" val="42022803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Functions of the Supreme Spirits</a:t>
            </a:r>
          </a:p>
        </p:txBody>
      </p:sp>
      <p:sp>
        <p:nvSpPr>
          <p:cNvPr id="3" name="Rectangle 2"/>
          <p:cNvSpPr/>
          <p:nvPr/>
        </p:nvSpPr>
        <p:spPr>
          <a:xfrm>
            <a:off x="762000" y="1447800"/>
            <a:ext cx="7772400" cy="4401205"/>
          </a:xfrm>
          <a:prstGeom prst="rect">
            <a:avLst/>
          </a:prstGeom>
        </p:spPr>
        <p:txBody>
          <a:bodyPr wrap="square">
            <a:spAutoFit/>
          </a:bodyPr>
          <a:lstStyle/>
          <a:p>
            <a:r>
              <a:rPr lang="en-US" sz="1400" dirty="0"/>
              <a:t>(205.2) 17:8.1 The seven groups of Supreme Spirits constitute the nucleus of the functional family of the Third Source and Center both as the Infinite Spirit and as the Conjoint Actor. The domain of the Supreme Spirits extends from the presence of the Trinity on Paradise to the functioning of mind of the evolutionary-mortal order on the planets of space. Thus do they unify the descending administrative levels and co-ordinate the manifold functions of the personnel thereof. Whether it is a Reflective Spirit group in liaison with the Ancients of Days, a Creative Spirit acting in concert with a Michael Son, or the Seven Master Spirits encircuited around the Paradise Trinity, the activity of the Supreme Spirits is encountered everywhere in the central, super-, and local universes. They function alike with the Trinity personalities of the order of “Days” and with the Paradise personalities of the order of “Sons.”</a:t>
            </a:r>
          </a:p>
          <a:p>
            <a:endParaRPr lang="en-US" sz="1400" dirty="0"/>
          </a:p>
          <a:p>
            <a:r>
              <a:rPr lang="en-US" sz="1400" dirty="0"/>
              <a:t>(205.3) 17:8.2 Together with their Infinite Mother Spirit, the Supreme Spirit groups are the immediate creators of the vast creature family of the Third Source and Center. All orders of the ministering spirits spring from this association. Primary supernaphim originate in the Infinite Spirit; secondary beings of this order are created by the Master Spirits; tertiary supernaphim by the Seven Spirits of the Circuits. The Reflective Spirits, collectively, are the mother-makers of a marvelous order of the angelic hosts, the mighty seconaphim of the superuniverse services. A Creative Spirit is the mother of the angelic orders of a local creation; such seraphic ministers are original in each local universe, though they are fashioned after the patterns of the central universe. All these creators of ministering spirits are only indirectly assisted by the central lodgment of the Infinite Spirit, the original and eternal mother of all the angelic ministers.</a:t>
            </a:r>
          </a:p>
        </p:txBody>
      </p:sp>
    </p:spTree>
    <p:extLst>
      <p:ext uri="{BB962C8B-B14F-4D97-AF65-F5344CB8AC3E}">
        <p14:creationId xmlns:p14="http://schemas.microsoft.com/office/powerpoint/2010/main" val="20511518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Functions of the Supreme </a:t>
            </a:r>
            <a:r>
              <a:rPr lang="en-US" sz="3600" dirty="0" smtClean="0"/>
              <a:t>Spirits (cont.)</a:t>
            </a:r>
            <a:endParaRPr lang="en-US" sz="3600" dirty="0"/>
          </a:p>
        </p:txBody>
      </p:sp>
      <p:sp>
        <p:nvSpPr>
          <p:cNvPr id="3" name="Rectangle 2"/>
          <p:cNvSpPr/>
          <p:nvPr/>
        </p:nvSpPr>
        <p:spPr>
          <a:xfrm>
            <a:off x="457200" y="1246210"/>
            <a:ext cx="8382000" cy="4832092"/>
          </a:xfrm>
          <a:prstGeom prst="rect">
            <a:avLst/>
          </a:prstGeom>
        </p:spPr>
        <p:txBody>
          <a:bodyPr wrap="square">
            <a:spAutoFit/>
          </a:bodyPr>
          <a:lstStyle/>
          <a:p>
            <a:r>
              <a:rPr lang="en-US" sz="1400" dirty="0"/>
              <a:t>(205.4) 17:8.3 The seven Supreme Spirit groups are the co-ordinators of the inhabited creation. The association of their directing heads, the Seven Master Spirits, appears to co-ordinate the far-flung activities of God the Sevenfold:</a:t>
            </a:r>
          </a:p>
          <a:p>
            <a:endParaRPr lang="en-US" sz="1400" dirty="0"/>
          </a:p>
          <a:p>
            <a:r>
              <a:rPr lang="en-US" sz="1400" dirty="0"/>
              <a:t>    (205.5) 17:8.4 1. Collectively the Master Spirits near-equivalate to the divinity level of the Trinity of Paradise Deities.</a:t>
            </a:r>
          </a:p>
          <a:p>
            <a:endParaRPr lang="en-US" sz="1400" dirty="0"/>
          </a:p>
          <a:p>
            <a:r>
              <a:rPr lang="en-US" sz="1400" dirty="0"/>
              <a:t>    (205.6) 17:8.5 2. Individually they exhaust the primary associable possibilities of triune Deity.</a:t>
            </a:r>
          </a:p>
          <a:p>
            <a:endParaRPr lang="en-US" sz="1400" dirty="0"/>
          </a:p>
          <a:p>
            <a:r>
              <a:rPr lang="en-US" sz="1400" dirty="0"/>
              <a:t>    (206.1) 17:8.6 3. As diversified representatives of the Conjoint Actor they are the repositories of that spirit-mind-power sovereignty of the Supreme Being which he does not yet personally exercise.</a:t>
            </a:r>
          </a:p>
          <a:p>
            <a:endParaRPr lang="en-US" sz="1400" dirty="0"/>
          </a:p>
          <a:p>
            <a:r>
              <a:rPr lang="en-US" sz="1400" dirty="0"/>
              <a:t>    (206.2) 17:8.7 4. Through the Reflective Spirits they synchronize the superuniverse governments of the Ancients of Days with Majeston, the Paradise center of universal reflectivity.</a:t>
            </a:r>
          </a:p>
          <a:p>
            <a:endParaRPr lang="en-US" sz="1400" dirty="0"/>
          </a:p>
          <a:p>
            <a:r>
              <a:rPr lang="en-US" sz="1400" dirty="0"/>
              <a:t>    (206.3) 17:8.8 5. In their participation in the individualization of the local universe Divine Ministers, the Master Spirits contribute to the last level of God the Sevenfold, the Creator Son-Creative Spirit union of the local universes.</a:t>
            </a:r>
          </a:p>
          <a:p>
            <a:endParaRPr lang="en-US" sz="1400" dirty="0"/>
          </a:p>
          <a:p>
            <a:r>
              <a:rPr lang="en-US" sz="1400" dirty="0"/>
              <a:t>(206.4) 17:8.9 Functional unity, inherent in the Conjoint Actor, is disclosed to the evolving universes in the Seven Master Spirits, his primary personalities. But in the perfected superuniverses of the future this unity will undoubtedly be inseparable from the experiential sovereignty of the Supreme.</a:t>
            </a:r>
          </a:p>
        </p:txBody>
      </p:sp>
    </p:spTree>
    <p:extLst>
      <p:ext uri="{BB962C8B-B14F-4D97-AF65-F5344CB8AC3E}">
        <p14:creationId xmlns:p14="http://schemas.microsoft.com/office/powerpoint/2010/main" val="21371313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a:bodyPr>
          <a:lstStyle/>
          <a:p>
            <a:r>
              <a:rPr lang="en-US" sz="2000" dirty="0"/>
              <a:t>The Local Universe Creative Spirits</a:t>
            </a:r>
          </a:p>
        </p:txBody>
      </p:sp>
      <p:sp>
        <p:nvSpPr>
          <p:cNvPr id="3" name="Rectangle 2"/>
          <p:cNvSpPr/>
          <p:nvPr/>
        </p:nvSpPr>
        <p:spPr>
          <a:xfrm>
            <a:off x="304800" y="609600"/>
            <a:ext cx="8458200" cy="6001643"/>
          </a:xfrm>
          <a:prstGeom prst="rect">
            <a:avLst/>
          </a:prstGeom>
        </p:spPr>
        <p:txBody>
          <a:bodyPr wrap="square">
            <a:spAutoFit/>
          </a:bodyPr>
          <a:lstStyle/>
          <a:p>
            <a:r>
              <a:rPr lang="en-US" sz="1200" dirty="0"/>
              <a:t>(203.4) 17:6.1 Much that pertains to the nature and function of the local universe Creative Spirits properly belongs to the narrative of their association with the Creator Sons in the organization and management of the local creations; but there are many features of the prelocal universe experiences of these marvelous beings which may be narrated as a part of this discussion of the seven Supreme Spirit groups.</a:t>
            </a:r>
          </a:p>
          <a:p>
            <a:endParaRPr lang="en-US" sz="1200" dirty="0"/>
          </a:p>
          <a:p>
            <a:r>
              <a:rPr lang="en-US" sz="1200" dirty="0"/>
              <a:t>(203.5) 17:6.2 We are conversant with six phases of the career of a local universe Mother Spirit, and we speculate much concerning the probability of a seventh stage of activity. These different stages of existence are:</a:t>
            </a:r>
          </a:p>
          <a:p>
            <a:endParaRPr lang="en-US" sz="1200" dirty="0"/>
          </a:p>
          <a:p>
            <a:r>
              <a:rPr lang="en-US" sz="1200" dirty="0"/>
              <a:t>    (203.6) 17:6.3 1. Initial Paradise Differentiation. When a Creator Son is personalized by the joint action of the Universal Father and the Eternal Son, simultaneously there occurs in the person of the Infinite Spirit what is known as the “supreme reaction of complement.” We do not comprehend the nature of this reaction, but we understand that it designates an inherent modification of those personalizable possibilities which are embraced within the creative potential of the Conjoint Creator. The birth of a co-ordinate Creator Son signalizes the birth within the person of the Infinite Spirit of the potential of the future local universe consort of this Paradise Son. We are not cognizant of this new prepersonal identification of entity, but we know that this fact finds place on the Paradise records of the career of such a Creator Son.</a:t>
            </a:r>
          </a:p>
          <a:p>
            <a:endParaRPr lang="en-US" sz="1200" dirty="0"/>
          </a:p>
          <a:p>
            <a:r>
              <a:rPr lang="en-US" sz="1200" dirty="0"/>
              <a:t>    (203.7) 17:6.4 2. Preliminary Creatorship Training. During the long period of the preliminary training of a Michael Son in the organization and administration of universes, his future consort undergoes further development of entity and becomes group conscious of destiny. We do not know, but we suspect that such a group-conscious entity becomes space cognizant and begins that preliminary training requisite to the acquirement of spirit skill in her future work of collaboration with the complemental Michael in universe creation and administration.</a:t>
            </a:r>
          </a:p>
          <a:p>
            <a:endParaRPr lang="en-US" sz="1200" dirty="0"/>
          </a:p>
          <a:p>
            <a:r>
              <a:rPr lang="en-US" sz="1200" dirty="0"/>
              <a:t>    (204.1) 17:6.5 3. The Stage of Physical Creation. At the time the creatorship charge is administered to a Michael Son by the Eternal Son, the Master Spirit who directs the superuniverse to which this new Creator Son is destined gives expression to the “prayer of identification” in the presence of the Infinite Spirit; and for the first time, the entity of the subsequent Creative Spirit appears as differentiated from the person of the Infinite Spirit. And proceeding directly to the person of the petitioning Master Spirit, this entity is immediately lost to our recognition, becoming apparently a part of the person of this Master Spirit. The newly identified Creative Spirit remains with the Master Spirit until the moment of the departure of the Creator Son for the adventure of space; whereupon the Master Spirit commits the new Spirit consort to the keeping of the Creator Son, at the same time administering to the Spirit consort the charge of eternal fidelity and unending loyalty. And then occurs one of the most profoundly touching episodes which ever take place on Paradise. The Universal Father speaks in acknowledgment of the eternal union of the Creator Son and the Creative Spirit and in confirmation of the bestowal of certain joint powers of administration by the Master Spirit of superuniverse jurisdiction.</a:t>
            </a:r>
          </a:p>
        </p:txBody>
      </p:sp>
    </p:spTree>
    <p:extLst>
      <p:ext uri="{BB962C8B-B14F-4D97-AF65-F5344CB8AC3E}">
        <p14:creationId xmlns:p14="http://schemas.microsoft.com/office/powerpoint/2010/main" val="42242911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000" dirty="0"/>
              <a:t>The Local Universe Creative </a:t>
            </a:r>
            <a:r>
              <a:rPr lang="en-US" sz="2000" dirty="0" smtClean="0"/>
              <a:t>Spirits (cont.)</a:t>
            </a:r>
            <a:endParaRPr lang="en-US" sz="2000" dirty="0"/>
          </a:p>
        </p:txBody>
      </p:sp>
      <p:sp>
        <p:nvSpPr>
          <p:cNvPr id="3" name="Rectangle 2"/>
          <p:cNvSpPr/>
          <p:nvPr/>
        </p:nvSpPr>
        <p:spPr>
          <a:xfrm>
            <a:off x="381000" y="914400"/>
            <a:ext cx="8534400" cy="4893647"/>
          </a:xfrm>
          <a:prstGeom prst="rect">
            <a:avLst/>
          </a:prstGeom>
        </p:spPr>
        <p:txBody>
          <a:bodyPr wrap="square">
            <a:spAutoFit/>
          </a:bodyPr>
          <a:lstStyle/>
          <a:p>
            <a:r>
              <a:rPr lang="en-US" sz="1200" dirty="0"/>
              <a:t>(204.2) 17:6.6 The Father-united Creator Son and Creative Spirit then go forth on their adventure of universe creation. And they work together in this form of association throughout the long and arduous period of the material organization of their universe.</a:t>
            </a:r>
          </a:p>
          <a:p>
            <a:endParaRPr lang="en-US" sz="1200" dirty="0"/>
          </a:p>
          <a:p>
            <a:r>
              <a:rPr lang="en-US" sz="1200" dirty="0"/>
              <a:t>(204.3) 17:6.7 4. The Life-Creation Era. Upon the declaration of intention to create life by the Creator Son, there ensue on Paradise the “personalization ceremonies,” participated in by the Seven Master Spirits and personally experienced by the supervising Master Spirit. This is a Paradise Deity contribution to the individuality of the Spirit consort of the Creator Son and becomes manifest to the universe in the phenomenon of “the primary eruption” in the person of the Infinite Spirit. Simultaneously with this phenomenon on Paradise, the heretofore impersonal Spirit consort of the Creator Son becomes, to all practical intents and purposes, a bona fide person. Henceforth and forevermore, this same local universe Mother Spirit will be regarded as a person and will maintain personal relations with all the personality hosts of the ensuing life creation.</a:t>
            </a:r>
          </a:p>
          <a:p>
            <a:endParaRPr lang="en-US" sz="1200" dirty="0"/>
          </a:p>
          <a:p>
            <a:r>
              <a:rPr lang="en-US" sz="1200" dirty="0"/>
              <a:t>(204.4) 17:6.8 5. The Postbestowal Ages. Another and great change occurs in the never-ending career of a Creative Spirit when the Creator Son returns to universe headquarters after the completion of his seventh bestowal and subsequent to his acquirement of full universe sovereignty. On that occasion, before the assembled administrators of the universe, the triumphant Creator Son elevates the Universe Mother Spirit to cosovereignty and acknowledges the Spirit consort as his equal.</a:t>
            </a:r>
          </a:p>
          <a:p>
            <a:endParaRPr lang="en-US" sz="1200" dirty="0"/>
          </a:p>
          <a:p>
            <a:r>
              <a:rPr lang="en-US" sz="1200" dirty="0"/>
              <a:t>(204.5) 17:6.9 6. The Ages of Light and Life. Upon the establishment of the era of light and life the local universe cosovereign enters upon the sixth phase of a Creative Spirit’s career. But we may not portray the nature of this great experience. Such things pertain to a future stage of evolution in Nebadon.</a:t>
            </a:r>
          </a:p>
          <a:p>
            <a:endParaRPr lang="en-US" sz="1200" dirty="0"/>
          </a:p>
          <a:p>
            <a:r>
              <a:rPr lang="en-US" sz="1200" dirty="0"/>
              <a:t>(204.6) 17:6.10 7. The Unrevealed Career. We know of these six phases of the career of a local universe Mother Spirit. It is inevitable that we should ask: Is there a seventh career? We are mindful that, when finaliters attain what appears to be their final destiny of mortal ascension, they are of record as entering upon the career of sixth-stage spirits. We conjecture that there awaits the finaliters still another and unrevealed career in universe assignment. It is only to be expected that we would likewise regard the Universe Mother Spirits as having ahead of them some undisclosed career which will constitute their seventh phase of personal experience in universe service and loyal co-operation with the order of the Creator Michaels.</a:t>
            </a:r>
          </a:p>
        </p:txBody>
      </p:sp>
    </p:spTree>
    <p:extLst>
      <p:ext uri="{BB962C8B-B14F-4D97-AF65-F5344CB8AC3E}">
        <p14:creationId xmlns:p14="http://schemas.microsoft.com/office/powerpoint/2010/main" val="15990891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100" y="0"/>
            <a:ext cx="7937799" cy="6858000"/>
          </a:xfrm>
          <a:prstGeom prst="rect">
            <a:avLst/>
          </a:prstGeom>
        </p:spPr>
      </p:pic>
    </p:spTree>
    <p:extLst>
      <p:ext uri="{BB962C8B-B14F-4D97-AF65-F5344CB8AC3E}">
        <p14:creationId xmlns:p14="http://schemas.microsoft.com/office/powerpoint/2010/main" val="2195317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6113"/>
            <a:ext cx="9144000" cy="556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77360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6720"/>
            <a:ext cx="9144000" cy="6004560"/>
          </a:xfrm>
          <a:prstGeom prst="rect">
            <a:avLst/>
          </a:prstGeom>
        </p:spPr>
      </p:pic>
    </p:spTree>
    <p:extLst>
      <p:ext uri="{BB962C8B-B14F-4D97-AF65-F5344CB8AC3E}">
        <p14:creationId xmlns:p14="http://schemas.microsoft.com/office/powerpoint/2010/main" val="11640090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882"/>
            <a:ext cx="9144000" cy="6814236"/>
          </a:xfrm>
          <a:prstGeom prst="rect">
            <a:avLst/>
          </a:prstGeom>
        </p:spPr>
      </p:pic>
    </p:spTree>
    <p:extLst>
      <p:ext uri="{BB962C8B-B14F-4D97-AF65-F5344CB8AC3E}">
        <p14:creationId xmlns:p14="http://schemas.microsoft.com/office/powerpoint/2010/main" val="1331609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Carrier Headquarters World</a:t>
            </a:r>
            <a:endParaRPr lang="en-US" dirty="0"/>
          </a:p>
        </p:txBody>
      </p:sp>
      <p:sp>
        <p:nvSpPr>
          <p:cNvPr id="3" name="Rectangle 2"/>
          <p:cNvSpPr/>
          <p:nvPr/>
        </p:nvSpPr>
        <p:spPr>
          <a:xfrm>
            <a:off x="623047" y="1295400"/>
            <a:ext cx="7911353" cy="4524315"/>
          </a:xfrm>
          <a:prstGeom prst="rect">
            <a:avLst/>
          </a:prstGeom>
        </p:spPr>
        <p:txBody>
          <a:bodyPr wrap="square">
            <a:spAutoFit/>
          </a:bodyPr>
          <a:lstStyle/>
          <a:p>
            <a:r>
              <a:rPr lang="en-US" baseline="30000" dirty="0"/>
              <a:t>P401:7, 36:5.3</a:t>
            </a:r>
            <a:r>
              <a:rPr lang="en-US" dirty="0"/>
              <a:t> The central lodgments of the adjutant spirits on the Life Carrier headquarters world indicate to the Life Carrier supervisors the extent and quality of the mind function of the adjutants on any world and in any given living organism of intellect status. These life-mind emplacements are perfect indicators of living mind function for the first five adjutants. But with regard to the sixth and seventh adjutant spirits -- worship and wisdom -- these central lodgments record only a qualitative function. The quantitative activity of the adjutant of worship and the adjutant of wisdom is registered in the immediate presence of the Divine Minister on Salvington, being a personal experience of the Universe Mother Spirit</a:t>
            </a:r>
            <a:r>
              <a:rPr lang="en-US" dirty="0" smtClean="0"/>
              <a:t>.</a:t>
            </a:r>
          </a:p>
          <a:p>
            <a:endParaRPr lang="en-US" dirty="0" smtClean="0"/>
          </a:p>
          <a:p>
            <a:r>
              <a:rPr lang="en-US" dirty="0"/>
              <a:t> (402.1) 36:5.4 The seven adjutant mind-spirits always accompany the Life Carriers to a new planet, but they should not be regarded as entities; they are more like circuits. </a:t>
            </a:r>
            <a:r>
              <a:rPr lang="en-US"/>
              <a:t>The spirits of the seven universe adjutants do not function as personalities apart from the universe presence of the Divine Minister; they are in fact a level of consciousness of the Divine Minister and are always subordinate to the action and presence of their creative mother.</a:t>
            </a:r>
            <a:endParaRPr lang="en-US" dirty="0"/>
          </a:p>
        </p:txBody>
      </p:sp>
    </p:spTree>
    <p:extLst>
      <p:ext uri="{BB962C8B-B14F-4D97-AF65-F5344CB8AC3E}">
        <p14:creationId xmlns:p14="http://schemas.microsoft.com/office/powerpoint/2010/main" val="16523263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Adjutant Mind-Spirits</a:t>
            </a:r>
          </a:p>
        </p:txBody>
      </p:sp>
      <p:sp>
        <p:nvSpPr>
          <p:cNvPr id="3" name="Rectangle 2"/>
          <p:cNvSpPr/>
          <p:nvPr/>
        </p:nvSpPr>
        <p:spPr>
          <a:xfrm>
            <a:off x="304800" y="1143000"/>
            <a:ext cx="8305800" cy="1754326"/>
          </a:xfrm>
          <a:prstGeom prst="rect">
            <a:avLst/>
          </a:prstGeom>
        </p:spPr>
        <p:txBody>
          <a:bodyPr wrap="square">
            <a:spAutoFit/>
          </a:bodyPr>
          <a:lstStyle/>
          <a:p>
            <a:r>
              <a:rPr lang="en-US" dirty="0"/>
              <a:t>(205.1) 17:7.1 These adjutant spirits are the sevenfold mind bestowal of a local universe Mother Spirit upon the living creatures of the conjoint creation of a Creator Son and such a Creative Spirit. This bestowal becomes possible at the time of the Spirit’s elevation to the status of personality prerogatives. The narration of the nature and functioning of the seven adjutant mind-spirits belongs more appropriately to the story of your local universe of Nebadon.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97326"/>
            <a:ext cx="9144000" cy="3944886"/>
          </a:xfrm>
          <a:prstGeom prst="rect">
            <a:avLst/>
          </a:prstGeom>
        </p:spPr>
      </p:pic>
    </p:spTree>
    <p:extLst>
      <p:ext uri="{BB962C8B-B14F-4D97-AF65-F5344CB8AC3E}">
        <p14:creationId xmlns:p14="http://schemas.microsoft.com/office/powerpoint/2010/main" val="18463490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a:t>The Adjutant </a:t>
            </a:r>
            <a:r>
              <a:rPr lang="en-US" dirty="0" smtClean="0"/>
              <a:t>Mind-Spirits</a:t>
            </a:r>
            <a:endParaRPr lang="en-US" dirty="0"/>
          </a:p>
        </p:txBody>
      </p:sp>
      <p:sp>
        <p:nvSpPr>
          <p:cNvPr id="3" name="Rectangle 2"/>
          <p:cNvSpPr/>
          <p:nvPr/>
        </p:nvSpPr>
        <p:spPr>
          <a:xfrm>
            <a:off x="381000" y="1066800"/>
            <a:ext cx="8229600" cy="2031325"/>
          </a:xfrm>
          <a:prstGeom prst="rect">
            <a:avLst/>
          </a:prstGeom>
        </p:spPr>
        <p:txBody>
          <a:bodyPr wrap="square">
            <a:spAutoFit/>
          </a:bodyPr>
          <a:lstStyle/>
          <a:p>
            <a:r>
              <a:rPr lang="en-US" dirty="0"/>
              <a:t>#1 intuition 34:4.7(378;4)</a:t>
            </a:r>
          </a:p>
          <a:p>
            <a:r>
              <a:rPr lang="en-US" dirty="0"/>
              <a:t>adjutant of quick perception, reflexes; self-preservation 34:4.7(378;4), 36:5.6(402;3), 65:7.6(739;2)</a:t>
            </a:r>
          </a:p>
          <a:p>
            <a:r>
              <a:rPr lang="en-US" dirty="0"/>
              <a:t>assists directional control beings 34:4.9(378;6)</a:t>
            </a:r>
          </a:p>
          <a:p>
            <a:r>
              <a:rPr lang="en-US" dirty="0"/>
              <a:t>extensively contacts nonteachable mind 36:5.6(402;3)</a:t>
            </a:r>
          </a:p>
          <a:p>
            <a:r>
              <a:rPr lang="en-US" dirty="0"/>
              <a:t>ministers to subhuman mind 42:10.4(481;1)</a:t>
            </a:r>
          </a:p>
          <a:p>
            <a:r>
              <a:rPr lang="en-US" dirty="0"/>
              <a:t>source of instinctive behavior 62:6.3-6(709;4)</a:t>
            </a:r>
          </a:p>
        </p:txBody>
      </p:sp>
      <p:sp>
        <p:nvSpPr>
          <p:cNvPr id="4" name="Rectangle 3"/>
          <p:cNvSpPr/>
          <p:nvPr/>
        </p:nvSpPr>
        <p:spPr>
          <a:xfrm>
            <a:off x="381000" y="3133635"/>
            <a:ext cx="8001000" cy="1200329"/>
          </a:xfrm>
          <a:prstGeom prst="rect">
            <a:avLst/>
          </a:prstGeom>
        </p:spPr>
        <p:txBody>
          <a:bodyPr wrap="square">
            <a:spAutoFit/>
          </a:bodyPr>
          <a:lstStyle/>
          <a:p>
            <a:r>
              <a:rPr lang="en-US" dirty="0"/>
              <a:t>#2 understanding 34:4.7(378;4)</a:t>
            </a:r>
          </a:p>
          <a:p>
            <a:r>
              <a:rPr lang="en-US" dirty="0"/>
              <a:t>adjutant of quick reasoning, judgment 36:5.7(402;4), 65:7.6(739;2)</a:t>
            </a:r>
          </a:p>
          <a:p>
            <a:r>
              <a:rPr lang="en-US" dirty="0"/>
              <a:t>gift of spontaneous association of ideas 36:5.7(402;4), 62:6.3-6(709;4)</a:t>
            </a:r>
          </a:p>
          <a:p>
            <a:r>
              <a:rPr lang="en-US" dirty="0"/>
              <a:t>ministers to subhuman mind 42:10.4(481;1)</a:t>
            </a:r>
          </a:p>
        </p:txBody>
      </p:sp>
      <p:sp>
        <p:nvSpPr>
          <p:cNvPr id="5" name="Rectangle 4"/>
          <p:cNvSpPr/>
          <p:nvPr/>
        </p:nvSpPr>
        <p:spPr>
          <a:xfrm>
            <a:off x="381000" y="4333964"/>
            <a:ext cx="8001000" cy="1477328"/>
          </a:xfrm>
          <a:prstGeom prst="rect">
            <a:avLst/>
          </a:prstGeom>
        </p:spPr>
        <p:txBody>
          <a:bodyPr wrap="square">
            <a:spAutoFit/>
          </a:bodyPr>
          <a:lstStyle/>
          <a:p>
            <a:r>
              <a:rPr lang="en-US" dirty="0"/>
              <a:t>#3 courage 34:4.7(378;4)</a:t>
            </a:r>
          </a:p>
          <a:p>
            <a:r>
              <a:rPr lang="en-US" dirty="0"/>
              <a:t>ministers to subhuman mind 42:10.4(481;1)</a:t>
            </a:r>
          </a:p>
          <a:p>
            <a:r>
              <a:rPr lang="en-US" dirty="0"/>
              <a:t>mobilizes upon exhaustion of animal life to give origin to prehumans 65:3.5(734;2)</a:t>
            </a:r>
          </a:p>
          <a:p>
            <a:r>
              <a:rPr lang="en-US" dirty="0"/>
              <a:t>protective self-consciousness 62:6.3-6(709;4)</a:t>
            </a:r>
          </a:p>
          <a:p>
            <a:r>
              <a:rPr lang="en-US" dirty="0"/>
              <a:t>source of moral stamina and spiritual bravery 36:5.8(402;5)</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2082462"/>
            <a:ext cx="1814490" cy="79533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3350417"/>
            <a:ext cx="1863274" cy="76676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5257800"/>
            <a:ext cx="2023499" cy="812005"/>
          </a:xfrm>
          <a:prstGeom prst="rect">
            <a:avLst/>
          </a:prstGeom>
        </p:spPr>
      </p:pic>
    </p:spTree>
    <p:extLst>
      <p:ext uri="{BB962C8B-B14F-4D97-AF65-F5344CB8AC3E}">
        <p14:creationId xmlns:p14="http://schemas.microsoft.com/office/powerpoint/2010/main" val="23784591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Adjutant </a:t>
            </a:r>
            <a:r>
              <a:rPr lang="en-US" dirty="0" smtClean="0"/>
              <a:t>Mind-Spirits (cont.)</a:t>
            </a:r>
            <a:endParaRPr lang="en-US" dirty="0"/>
          </a:p>
        </p:txBody>
      </p:sp>
      <p:sp>
        <p:nvSpPr>
          <p:cNvPr id="3" name="Rectangle 2"/>
          <p:cNvSpPr/>
          <p:nvPr/>
        </p:nvSpPr>
        <p:spPr>
          <a:xfrm>
            <a:off x="609600" y="1371600"/>
            <a:ext cx="8001000" cy="923330"/>
          </a:xfrm>
          <a:prstGeom prst="rect">
            <a:avLst/>
          </a:prstGeom>
        </p:spPr>
        <p:txBody>
          <a:bodyPr wrap="square">
            <a:spAutoFit/>
          </a:bodyPr>
          <a:lstStyle/>
          <a:p>
            <a:r>
              <a:rPr lang="en-US" dirty="0"/>
              <a:t>#4 knowledge 34:4.7(378;4), 62:6.3-6(709;4)</a:t>
            </a:r>
          </a:p>
          <a:p>
            <a:r>
              <a:rPr lang="en-US" dirty="0"/>
              <a:t>adjutant of curiosity, adventure, and discovery 36:5.9(402;6)</a:t>
            </a:r>
          </a:p>
          <a:p>
            <a:r>
              <a:rPr lang="en-US" dirty="0"/>
              <a:t>ministers to subhuman mind 42:10.4(481;1)</a:t>
            </a:r>
          </a:p>
        </p:txBody>
      </p:sp>
      <p:sp>
        <p:nvSpPr>
          <p:cNvPr id="4" name="Rectangle 3"/>
          <p:cNvSpPr/>
          <p:nvPr/>
        </p:nvSpPr>
        <p:spPr>
          <a:xfrm>
            <a:off x="609600" y="2318964"/>
            <a:ext cx="7772400" cy="1200329"/>
          </a:xfrm>
          <a:prstGeom prst="rect">
            <a:avLst/>
          </a:prstGeom>
        </p:spPr>
        <p:txBody>
          <a:bodyPr wrap="square">
            <a:spAutoFit/>
          </a:bodyPr>
          <a:lstStyle/>
          <a:p>
            <a:r>
              <a:rPr lang="en-US" dirty="0"/>
              <a:t>#5 counsel 34:4.7(378;4)</a:t>
            </a:r>
          </a:p>
          <a:p>
            <a:r>
              <a:rPr lang="en-US" dirty="0"/>
              <a:t>adjutant of social co-operation and harmony 36:5.10(402;7)</a:t>
            </a:r>
          </a:p>
          <a:p>
            <a:r>
              <a:rPr lang="en-US" dirty="0"/>
              <a:t>ministers to subhuman mind 42:10.4(481;1)</a:t>
            </a:r>
          </a:p>
          <a:p>
            <a:r>
              <a:rPr lang="en-US" dirty="0"/>
              <a:t>source of herd instinct 62:6.3-6(709;4)</a:t>
            </a:r>
          </a:p>
        </p:txBody>
      </p:sp>
      <p:sp>
        <p:nvSpPr>
          <p:cNvPr id="5" name="Rectangle 4"/>
          <p:cNvSpPr/>
          <p:nvPr/>
        </p:nvSpPr>
        <p:spPr>
          <a:xfrm>
            <a:off x="1752600" y="4114800"/>
            <a:ext cx="4572000" cy="646331"/>
          </a:xfrm>
          <a:prstGeom prst="rect">
            <a:avLst/>
          </a:prstGeom>
        </p:spPr>
        <p:txBody>
          <a:bodyPr>
            <a:spAutoFit/>
          </a:bodyPr>
          <a:lstStyle/>
          <a:p>
            <a:r>
              <a:rPr lang="en-US" dirty="0"/>
              <a:t>#1 to #5 in animal orders 36:5.13(403;1), 42:10.4(481;1), 65:6.7(737;7)</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8337" y="1457027"/>
            <a:ext cx="1833663" cy="75247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8337" y="2667000"/>
            <a:ext cx="1845961" cy="852293"/>
          </a:xfrm>
          <a:prstGeom prst="rect">
            <a:avLst/>
          </a:prstGeom>
        </p:spPr>
      </p:pic>
    </p:spTree>
    <p:extLst>
      <p:ext uri="{BB962C8B-B14F-4D97-AF65-F5344CB8AC3E}">
        <p14:creationId xmlns:p14="http://schemas.microsoft.com/office/powerpoint/2010/main" val="38444623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Adjutant Mind-Spirits (cont.)</a:t>
            </a:r>
          </a:p>
        </p:txBody>
      </p:sp>
      <p:sp>
        <p:nvSpPr>
          <p:cNvPr id="3" name="Rectangle 2"/>
          <p:cNvSpPr/>
          <p:nvPr/>
        </p:nvSpPr>
        <p:spPr>
          <a:xfrm>
            <a:off x="381000" y="1066800"/>
            <a:ext cx="8229600" cy="4278094"/>
          </a:xfrm>
          <a:prstGeom prst="rect">
            <a:avLst/>
          </a:prstGeom>
        </p:spPr>
        <p:txBody>
          <a:bodyPr wrap="square">
            <a:spAutoFit/>
          </a:bodyPr>
          <a:lstStyle/>
          <a:p>
            <a:r>
              <a:rPr lang="en-US" sz="1600" dirty="0"/>
              <a:t>#6 worship 34:4.7(378;4), 62:6.3-6(709;4), 65:7.7(739;3), 85:7sec(948;6)</a:t>
            </a:r>
          </a:p>
          <a:p>
            <a:r>
              <a:rPr lang="en-US" sz="1600" dirty="0"/>
              <a:t>badge of spirit ascension candidacy 36:5.11(402;8)</a:t>
            </a:r>
          </a:p>
          <a:p>
            <a:r>
              <a:rPr lang="en-US" sz="1600" dirty="0"/>
              <a:t>central lodgments indicate only quality of response 36:5.3(401;7)</a:t>
            </a:r>
          </a:p>
          <a:p>
            <a:r>
              <a:rPr lang="en-US" sz="1600" dirty="0"/>
              <a:t>ministers to midwayer mind 42:10.4(481;1)</a:t>
            </a:r>
          </a:p>
          <a:p>
            <a:r>
              <a:rPr lang="en-US" sz="1600" dirty="0"/>
              <a:t>signifies inclusion in circuits of Mother Spirit 34:5.3(379;3)</a:t>
            </a:r>
          </a:p>
          <a:p>
            <a:r>
              <a:rPr lang="en-US" sz="1600" dirty="0"/>
              <a:t>sponsors religious reactions 36:5.11(402;8), 92:0.2(1003;2), 103:0.1(1129;1</a:t>
            </a:r>
            <a:r>
              <a:rPr lang="en-US" sz="1600" dirty="0" smtClean="0"/>
              <a:t>)</a:t>
            </a:r>
          </a:p>
          <a:p>
            <a:endParaRPr lang="en-US" sz="1600" dirty="0"/>
          </a:p>
          <a:p>
            <a:r>
              <a:rPr lang="en-US" sz="1600" dirty="0"/>
              <a:t>#7 wisdom 34:4.7(378;4), 65:7.7(739;3), 85:7sec(948;6)</a:t>
            </a:r>
          </a:p>
          <a:p>
            <a:r>
              <a:rPr lang="en-US" sz="1600" dirty="0"/>
              <a:t>adjutant of progressive advancement 36:5.12(402;9)</a:t>
            </a:r>
          </a:p>
          <a:p>
            <a:r>
              <a:rPr lang="en-US" sz="1600" dirty="0"/>
              <a:t>Andon's decision to flee was first use 62:6.5-6(709;6), 62:7.3(710;2)</a:t>
            </a:r>
          </a:p>
          <a:p>
            <a:r>
              <a:rPr lang="en-US" sz="1600" dirty="0"/>
              <a:t>caused adoration in concepts of Deity 92:0.3(1003;3)</a:t>
            </a:r>
          </a:p>
          <a:p>
            <a:r>
              <a:rPr lang="en-US" sz="1600" dirty="0"/>
              <a:t>censors man's religious reactions 103:0.1(1129;1)</a:t>
            </a:r>
          </a:p>
          <a:p>
            <a:r>
              <a:rPr lang="en-US" sz="1600" dirty="0"/>
              <a:t>central lodgments indicate only quality of response 36:5.3(401;7)</a:t>
            </a:r>
          </a:p>
          <a:p>
            <a:r>
              <a:rPr lang="en-US" sz="1600" dirty="0"/>
              <a:t>coordinates all other adjutants 36:5.12(402;9)</a:t>
            </a:r>
          </a:p>
          <a:p>
            <a:r>
              <a:rPr lang="en-US" sz="1600" dirty="0"/>
              <a:t>ministers to midwayer mind 42:10.4(481;1)</a:t>
            </a:r>
          </a:p>
          <a:p>
            <a:r>
              <a:rPr lang="en-US" sz="1600" dirty="0"/>
              <a:t>registers child's first moral choice automatically 108:2.1(1186;8)</a:t>
            </a:r>
          </a:p>
          <a:p>
            <a:r>
              <a:rPr lang="en-US" sz="1600" dirty="0"/>
              <a:t>signifies inclusion in circuits of Mother Spirit 34:5.3(379;3)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5309035"/>
            <a:ext cx="5181600" cy="1329791"/>
          </a:xfrm>
          <a:prstGeom prst="rect">
            <a:avLst/>
          </a:prstGeom>
        </p:spPr>
      </p:pic>
    </p:spTree>
    <p:extLst>
      <p:ext uri="{BB962C8B-B14F-4D97-AF65-F5344CB8AC3E}">
        <p14:creationId xmlns:p14="http://schemas.microsoft.com/office/powerpoint/2010/main" val="34914026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30" y="0"/>
            <a:ext cx="8938740" cy="6858000"/>
          </a:xfrm>
          <a:prstGeom prst="rect">
            <a:avLst/>
          </a:prstGeom>
        </p:spPr>
      </p:pic>
    </p:spTree>
    <p:extLst>
      <p:ext uri="{BB962C8B-B14F-4D97-AF65-F5344CB8AC3E}">
        <p14:creationId xmlns:p14="http://schemas.microsoft.com/office/powerpoint/2010/main" val="1955501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Adjutant Mind-Spirits (cont.)</a:t>
            </a:r>
          </a:p>
        </p:txBody>
      </p:sp>
      <p:sp>
        <p:nvSpPr>
          <p:cNvPr id="3" name="Rectangle 2"/>
          <p:cNvSpPr/>
          <p:nvPr/>
        </p:nvSpPr>
        <p:spPr>
          <a:xfrm>
            <a:off x="381000" y="1028343"/>
            <a:ext cx="8382000" cy="2862322"/>
          </a:xfrm>
          <a:prstGeom prst="rect">
            <a:avLst/>
          </a:prstGeom>
        </p:spPr>
        <p:txBody>
          <a:bodyPr wrap="square">
            <a:spAutoFit/>
          </a:bodyPr>
          <a:lstStyle/>
          <a:p>
            <a:r>
              <a:rPr lang="en-US" dirty="0"/>
              <a:t>defined as</a:t>
            </a:r>
          </a:p>
          <a:p>
            <a:r>
              <a:rPr lang="en-US" dirty="0"/>
              <a:t>circuitlike, not entities 36:5.4(402;1), 65:7.3(738;6)</a:t>
            </a:r>
          </a:p>
          <a:p>
            <a:r>
              <a:rPr lang="en-US" dirty="0"/>
              <a:t>level of consciousness of Mother Spirit 36:5.3-4(401;7), 117:5.10(1287;1), 194:2.12,18(2062;1)</a:t>
            </a:r>
          </a:p>
          <a:p>
            <a:r>
              <a:rPr lang="en-US" dirty="0"/>
              <a:t>mind bestowal of Mother Spirit 15:9.14(177;13), 17:7.1(205;1), 34:4.7(378;4), 36:5.1(401;5), 42:10.4(481;1)</a:t>
            </a:r>
          </a:p>
          <a:p>
            <a:r>
              <a:rPr lang="en-US" dirty="0"/>
              <a:t>mind ministry of Infinite Spirit to lower orders 36:5.1(401;5)</a:t>
            </a:r>
          </a:p>
          <a:p>
            <a:r>
              <a:rPr lang="en-US" dirty="0"/>
              <a:t>do not transmit one person's experience to another 117:5.7(1286;5)</a:t>
            </a:r>
          </a:p>
          <a:p>
            <a:r>
              <a:rPr lang="en-US" dirty="0"/>
              <a:t>far better synchronized on average worlds 65:7.3-4(738;6)</a:t>
            </a:r>
          </a:p>
          <a:p>
            <a:r>
              <a:rPr lang="en-US" dirty="0"/>
              <a:t>five-adjutant mind equivalates to 6th reality 46:7.5(528;3)</a:t>
            </a:r>
          </a:p>
        </p:txBody>
      </p:sp>
      <p:sp>
        <p:nvSpPr>
          <p:cNvPr id="4" name="Rectangle 3"/>
          <p:cNvSpPr/>
          <p:nvPr/>
        </p:nvSpPr>
        <p:spPr>
          <a:xfrm>
            <a:off x="381000" y="3890664"/>
            <a:ext cx="8382000" cy="2585323"/>
          </a:xfrm>
          <a:prstGeom prst="rect">
            <a:avLst/>
          </a:prstGeom>
        </p:spPr>
        <p:txBody>
          <a:bodyPr wrap="square">
            <a:spAutoFit/>
          </a:bodyPr>
          <a:lstStyle/>
          <a:p>
            <a:r>
              <a:rPr lang="en-US" dirty="0"/>
              <a:t>grow but never become personal 36:5.13(403;1)</a:t>
            </a:r>
          </a:p>
          <a:p>
            <a:r>
              <a:rPr lang="en-US" dirty="0"/>
              <a:t>human intellect resides in rhythmic pulsations of 117:5.7(1286;5)</a:t>
            </a:r>
          </a:p>
          <a:p>
            <a:r>
              <a:rPr lang="en-US" dirty="0"/>
              <a:t>in personality registers 30:1.11(332;2), 30:2.4(335;2)</a:t>
            </a:r>
          </a:p>
          <a:p>
            <a:r>
              <a:rPr lang="en-US" dirty="0"/>
              <a:t>Infinite Spirit ministers to mind through 9:5.3(103;1)</a:t>
            </a:r>
          </a:p>
          <a:p>
            <a:r>
              <a:rPr lang="en-US" dirty="0"/>
              <a:t>make evolution purposeful 36:5.1(401;5), 65:6.7,10(737;7)</a:t>
            </a:r>
          </a:p>
          <a:p>
            <a:r>
              <a:rPr lang="en-US" dirty="0"/>
              <a:t>Master Spirit's influence 16:4.10(190;4)</a:t>
            </a:r>
          </a:p>
          <a:p>
            <a:r>
              <a:rPr lang="en-US" dirty="0"/>
              <a:t>mortal mind is endowment of 36:2.11(398;5)</a:t>
            </a:r>
          </a:p>
          <a:p>
            <a:r>
              <a:rPr lang="en-US" dirty="0"/>
              <a:t>Mother Spirits regard as personalities 34:4.7(378;4), 36:5.4(402;1)</a:t>
            </a:r>
          </a:p>
          <a:p>
            <a:r>
              <a:rPr lang="en-US" dirty="0"/>
              <a:t>not concerned in physical evolution 65:7.2(738;5)</a:t>
            </a:r>
          </a:p>
        </p:txBody>
      </p:sp>
    </p:spTree>
    <p:extLst>
      <p:ext uri="{BB962C8B-B14F-4D97-AF65-F5344CB8AC3E}">
        <p14:creationId xmlns:p14="http://schemas.microsoft.com/office/powerpoint/2010/main" val="23499544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8893"/>
            <a:ext cx="9144000" cy="4380213"/>
          </a:xfrm>
          <a:prstGeom prst="rect">
            <a:avLst/>
          </a:prstGeom>
        </p:spPr>
      </p:pic>
    </p:spTree>
    <p:extLst>
      <p:ext uri="{BB962C8B-B14F-4D97-AF65-F5344CB8AC3E}">
        <p14:creationId xmlns:p14="http://schemas.microsoft.com/office/powerpoint/2010/main" val="1850061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sz="3600" dirty="0"/>
              <a:t>The Adjutant Mind-Spirits (cont</a:t>
            </a:r>
            <a:r>
              <a:rPr lang="en-US" dirty="0"/>
              <a:t>.)</a:t>
            </a:r>
          </a:p>
        </p:txBody>
      </p:sp>
      <p:sp>
        <p:nvSpPr>
          <p:cNvPr id="3" name="Rectangle 2"/>
          <p:cNvSpPr/>
          <p:nvPr/>
        </p:nvSpPr>
        <p:spPr>
          <a:xfrm>
            <a:off x="533400" y="671691"/>
            <a:ext cx="8382000" cy="5262979"/>
          </a:xfrm>
          <a:prstGeom prst="rect">
            <a:avLst/>
          </a:prstGeom>
        </p:spPr>
        <p:txBody>
          <a:bodyPr wrap="square">
            <a:spAutoFit/>
          </a:bodyPr>
          <a:lstStyle/>
          <a:p>
            <a:r>
              <a:rPr lang="en-US" sz="1600" dirty="0"/>
              <a:t>function</a:t>
            </a:r>
          </a:p>
          <a:p>
            <a:r>
              <a:rPr lang="en-US" sz="1600" dirty="0"/>
              <a:t>#1 to #5 in animal orders 36:5.13(403;1), 42:10.4(481;1), 65:6.7(737;7)</a:t>
            </a:r>
          </a:p>
          <a:p>
            <a:r>
              <a:rPr lang="en-US" sz="1600" dirty="0"/>
              <a:t>#1 to #5 in spornagia 46:7.5(528;3)</a:t>
            </a:r>
          </a:p>
          <a:p>
            <a:r>
              <a:rPr lang="en-US" sz="1600" dirty="0"/>
              <a:t>#1 to #7 function as moral intellect in humans 42:10.4(481;1)</a:t>
            </a:r>
          </a:p>
          <a:p>
            <a:r>
              <a:rPr lang="en-US" sz="1600" dirty="0"/>
              <a:t>#6 and #7 only function with secondary midwayers; none with primary midwayers 38:9.6(424;6), 42:10.4(481;1)</a:t>
            </a:r>
          </a:p>
          <a:p>
            <a:r>
              <a:rPr lang="en-US" sz="1600" dirty="0"/>
              <a:t>activate energy-matter 118:7.7(1301;4)</a:t>
            </a:r>
          </a:p>
          <a:p>
            <a:r>
              <a:rPr lang="en-US" sz="1600" dirty="0"/>
              <a:t>assist Life Carriers 62:7.6(710;5)</a:t>
            </a:r>
          </a:p>
          <a:p>
            <a:r>
              <a:rPr lang="en-US" sz="1600" dirty="0"/>
              <a:t>co-ordinate; qualify man for receiving Adjuster 108:2.2-3(1187;1)</a:t>
            </a:r>
          </a:p>
          <a:p>
            <a:r>
              <a:rPr lang="en-US" sz="1600" dirty="0"/>
              <a:t>collaborate with Master Physical Controllers 36:5.14-15(403;2)</a:t>
            </a:r>
          </a:p>
          <a:p>
            <a:r>
              <a:rPr lang="en-US" sz="1600" dirty="0"/>
              <a:t>evolve human body with cosmic mind 42:12.4(483;4)</a:t>
            </a:r>
          </a:p>
          <a:p>
            <a:r>
              <a:rPr lang="en-US" sz="1600" dirty="0"/>
              <a:t>in light and life 55:6.4(630;7)</a:t>
            </a:r>
          </a:p>
          <a:p>
            <a:r>
              <a:rPr lang="en-US" sz="1600" dirty="0"/>
              <a:t>independently seek receptivity capacity 36:5.2(401;6)</a:t>
            </a:r>
          </a:p>
          <a:p>
            <a:r>
              <a:rPr lang="en-US" sz="1600" dirty="0"/>
              <a:t>influence diminishes after 3rd psychic circle 110:6.20-21(1211;5)</a:t>
            </a:r>
          </a:p>
          <a:p>
            <a:r>
              <a:rPr lang="en-US" sz="1600" dirty="0"/>
              <a:t>initial full function on Urantia 62:6.2-5(709;3)</a:t>
            </a:r>
          </a:p>
          <a:p>
            <a:r>
              <a:rPr lang="en-US" sz="1600" dirty="0"/>
              <a:t>lead towards higher ideas and ideals 34:5.2(379;2)</a:t>
            </a:r>
          </a:p>
          <a:p>
            <a:r>
              <a:rPr lang="en-US" sz="1600" dirty="0"/>
              <a:t>mother love is instinctive endowment of 84:1.6-7(932;3)</a:t>
            </a:r>
          </a:p>
          <a:p>
            <a:r>
              <a:rPr lang="en-US" sz="1600" dirty="0"/>
              <a:t>Mother Spirits endow life through 34:5.2(379;2)</a:t>
            </a:r>
          </a:p>
          <a:p>
            <a:r>
              <a:rPr lang="en-US" sz="1600" dirty="0"/>
              <a:t>regulate teachable mind; no contact with purely mechanical orders 65:0.3(730;3), 65:7.5(739;1)</a:t>
            </a:r>
          </a:p>
          <a:p>
            <a:r>
              <a:rPr lang="en-US" sz="1600" dirty="0"/>
              <a:t>under direction of spirit of wisdom 112:6.9(1237;1)</a:t>
            </a:r>
          </a:p>
          <a:p>
            <a:r>
              <a:rPr lang="en-US" sz="1600" dirty="0"/>
              <a:t>wholly dependent on brain capacity 58:6.7(670;1)</a:t>
            </a:r>
          </a:p>
        </p:txBody>
      </p:sp>
    </p:spTree>
    <p:extLst>
      <p:ext uri="{BB962C8B-B14F-4D97-AF65-F5344CB8AC3E}">
        <p14:creationId xmlns:p14="http://schemas.microsoft.com/office/powerpoint/2010/main" val="41193378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5369" y="0"/>
            <a:ext cx="5433261" cy="6858000"/>
          </a:xfrm>
          <a:prstGeom prst="rect">
            <a:avLst/>
          </a:prstGeom>
        </p:spPr>
      </p:pic>
    </p:spTree>
    <p:extLst>
      <p:ext uri="{BB962C8B-B14F-4D97-AF65-F5344CB8AC3E}">
        <p14:creationId xmlns:p14="http://schemas.microsoft.com/office/powerpoint/2010/main" val="3359525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Children of the Infinite Spirit Part 2</a:t>
            </a:r>
            <a:endParaRPr lang="en-US" dirty="0"/>
          </a:p>
        </p:txBody>
      </p:sp>
      <p:sp>
        <p:nvSpPr>
          <p:cNvPr id="3" name="Rectangle 2"/>
          <p:cNvSpPr/>
          <p:nvPr/>
        </p:nvSpPr>
        <p:spPr>
          <a:xfrm>
            <a:off x="533400" y="1143000"/>
            <a:ext cx="8001000" cy="5724644"/>
          </a:xfrm>
          <a:prstGeom prst="rect">
            <a:avLst/>
          </a:prstGeom>
        </p:spPr>
        <p:txBody>
          <a:bodyPr wrap="square">
            <a:spAutoFit/>
          </a:bodyPr>
          <a:lstStyle/>
          <a:p>
            <a:r>
              <a:rPr lang="en-US" sz="1400" dirty="0" smtClean="0"/>
              <a:t>(197.1) 17:0.1 THE seven Supreme Spirit groups are the universal co-ordinating directors of the seven-segmented administration of the grand universe. Although all are classed among the functional family of the Infinite Spirit, the following three groups are usually classified as children of the Paradise Trinity:</a:t>
            </a:r>
          </a:p>
          <a:p>
            <a:endParaRPr lang="en-US" sz="1400" dirty="0" smtClean="0"/>
          </a:p>
          <a:p>
            <a:r>
              <a:rPr lang="en-US" sz="1400" dirty="0" smtClean="0"/>
              <a:t>    (197.2) 17:0.2 1. The Seven Master Spirits.</a:t>
            </a:r>
          </a:p>
          <a:p>
            <a:endParaRPr lang="en-US" sz="1400" dirty="0" smtClean="0"/>
          </a:p>
          <a:p>
            <a:r>
              <a:rPr lang="en-US" sz="1400" dirty="0" smtClean="0"/>
              <a:t>    (197.3) 17:0.3 2. The Seven Supreme Executives.</a:t>
            </a:r>
          </a:p>
          <a:p>
            <a:endParaRPr lang="en-US" sz="1400" dirty="0" smtClean="0"/>
          </a:p>
          <a:p>
            <a:r>
              <a:rPr lang="en-US" sz="1400" dirty="0" smtClean="0"/>
              <a:t>    (197.4) 17:0.4 3. The Reflective Spirits.</a:t>
            </a:r>
          </a:p>
          <a:p>
            <a:endParaRPr lang="en-US" sz="1400" dirty="0" smtClean="0"/>
          </a:p>
          <a:p>
            <a:r>
              <a:rPr lang="en-US" sz="1400" dirty="0" smtClean="0"/>
              <a:t>(197.5) 17:0.5 The remaining four groups are brought into being by the creative acts of the Infinite Spirit or by his associates of creative status:</a:t>
            </a:r>
          </a:p>
          <a:p>
            <a:endParaRPr lang="en-US" sz="1400" dirty="0" smtClean="0"/>
          </a:p>
          <a:p>
            <a:r>
              <a:rPr lang="en-US" sz="1400" dirty="0" smtClean="0"/>
              <a:t>    (197.6) 17:0.6 4. The Reflective Image Aids.</a:t>
            </a:r>
          </a:p>
          <a:p>
            <a:endParaRPr lang="en-US" sz="1400" dirty="0" smtClean="0"/>
          </a:p>
          <a:p>
            <a:r>
              <a:rPr lang="en-US" sz="1400" dirty="0" smtClean="0"/>
              <a:t>    (197.7) 17:0.7 5. The Seven Spirits of the Circuits.</a:t>
            </a:r>
          </a:p>
          <a:p>
            <a:endParaRPr lang="en-US" sz="1400" dirty="0" smtClean="0"/>
          </a:p>
          <a:p>
            <a:r>
              <a:rPr lang="en-US" sz="1400" dirty="0" smtClean="0"/>
              <a:t>    (197.8) 17:0.8 6. The Local Universe Creative Spirits.</a:t>
            </a:r>
          </a:p>
          <a:p>
            <a:endParaRPr lang="en-US" sz="1400" dirty="0" smtClean="0"/>
          </a:p>
          <a:p>
            <a:r>
              <a:rPr lang="en-US" sz="1400" dirty="0" smtClean="0"/>
              <a:t>    (197.9) 17:0.9 7. The Adjutant Mind-Spirits.</a:t>
            </a:r>
          </a:p>
          <a:p>
            <a:r>
              <a:rPr lang="en-US" sz="1400" dirty="0"/>
              <a:t>(197.10) 17:0.10 These seven orders are known on Uversa as the seven Supreme Spirit groups. Their functional domain extends from the personal presence of the Seven Master Spirits on the periphery of the eternal Isle, through the seven Paradise satellites of the Spirit, the Havona circuits, the governments of the superuniverses, and the administration and supervision of the local universes, even to the lowly service of the adjutants bestowed upon the realms of evolutionary mind on the worlds of time and space.</a:t>
            </a:r>
          </a:p>
          <a:p>
            <a:endParaRPr lang="en-US" sz="1600" dirty="0"/>
          </a:p>
        </p:txBody>
      </p:sp>
    </p:spTree>
    <p:extLst>
      <p:ext uri="{BB962C8B-B14F-4D97-AF65-F5344CB8AC3E}">
        <p14:creationId xmlns:p14="http://schemas.microsoft.com/office/powerpoint/2010/main" val="900288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130"/>
            <a:ext cx="9144000" cy="6809740"/>
          </a:xfrm>
          <a:prstGeom prst="rect">
            <a:avLst/>
          </a:prstGeom>
        </p:spPr>
      </p:pic>
      <p:sp>
        <p:nvSpPr>
          <p:cNvPr id="3" name="TextBox 2"/>
          <p:cNvSpPr txBox="1"/>
          <p:nvPr/>
        </p:nvSpPr>
        <p:spPr>
          <a:xfrm>
            <a:off x="6400800" y="636494"/>
            <a:ext cx="2667000" cy="369332"/>
          </a:xfrm>
          <a:prstGeom prst="rect">
            <a:avLst/>
          </a:prstGeom>
          <a:noFill/>
        </p:spPr>
        <p:txBody>
          <a:bodyPr wrap="square" rtlCol="0">
            <a:spAutoFit/>
          </a:bodyPr>
          <a:lstStyle/>
          <a:p>
            <a:r>
              <a:rPr lang="en-US" dirty="0"/>
              <a:t> </a:t>
            </a:r>
            <a:r>
              <a:rPr lang="en-US" dirty="0">
                <a:solidFill>
                  <a:schemeClr val="bg1"/>
                </a:solidFill>
              </a:rPr>
              <a:t>The Seven Master Spirits</a:t>
            </a:r>
          </a:p>
        </p:txBody>
      </p:sp>
    </p:spTree>
    <p:extLst>
      <p:ext uri="{BB962C8B-B14F-4D97-AF65-F5344CB8AC3E}">
        <p14:creationId xmlns:p14="http://schemas.microsoft.com/office/powerpoint/2010/main" val="10588543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The Seven Master Spirits</a:t>
            </a:r>
          </a:p>
        </p:txBody>
      </p:sp>
      <p:sp>
        <p:nvSpPr>
          <p:cNvPr id="3" name="Rectangle 2"/>
          <p:cNvSpPr/>
          <p:nvPr/>
        </p:nvSpPr>
        <p:spPr>
          <a:xfrm>
            <a:off x="228600" y="1066800"/>
            <a:ext cx="8610600" cy="4031873"/>
          </a:xfrm>
          <a:prstGeom prst="rect">
            <a:avLst/>
          </a:prstGeom>
        </p:spPr>
        <p:txBody>
          <a:bodyPr wrap="square">
            <a:spAutoFit/>
          </a:bodyPr>
          <a:lstStyle/>
          <a:p>
            <a:endParaRPr lang="en-US" sz="1600" dirty="0"/>
          </a:p>
          <a:p>
            <a:r>
              <a:rPr lang="en-US" sz="1600" dirty="0"/>
              <a:t>(197.11) 17:0.11 The Seven Master Spirits are the co-ordinating directors of this far-flung administrative realm. In some matters pertaining to the administrative regulation of organized physical power, mind energy, and impersonal spirit ministry, they act personally and directly, and in others they function through their multifarious associates. In all matters of an executive nature — rulings, regulations, adjustments, and administrative decisions — the Master Spirits act in the persons of the Seven Supreme Executives. In the central universe the Master Spirits may function through the Seven Spirits of the Havona Circuits; on the headquarters of the seven superuniverses they reveal themselves through the channel of the Reflective Spirits and act through the persons of the Ancients of Days, with whom they are in personal communication through the Reflective Image Aids.</a:t>
            </a:r>
          </a:p>
          <a:p>
            <a:endParaRPr lang="en-US" sz="1600" dirty="0"/>
          </a:p>
          <a:p>
            <a:r>
              <a:rPr lang="en-US" sz="1600" dirty="0"/>
              <a:t>(197.12) 17:0.12 The Seven Master Spirits do not directly and personally contact universe administration below the courts of the Ancients of Days. Your local universe is administered as a part of our superuniverse by the Master Spirit of Orvonton, but his function in relation to the native beings of Nebadon is immediately discharged and personally directed by the Creative Mother Spirit resident on Salvington, the headquarters of your local universe.</a:t>
            </a:r>
          </a:p>
        </p:txBody>
      </p:sp>
    </p:spTree>
    <p:extLst>
      <p:ext uri="{BB962C8B-B14F-4D97-AF65-F5344CB8AC3E}">
        <p14:creationId xmlns:p14="http://schemas.microsoft.com/office/powerpoint/2010/main" val="3114467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5521</TotalTime>
  <Words>5837</Words>
  <Application>Microsoft Office PowerPoint</Application>
  <PresentationFormat>On-screen Show (4:3)</PresentationFormat>
  <Paragraphs>255</Paragraphs>
  <Slides>50</Slides>
  <Notes>20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The Origin, History and Destiny of Universe Reality Children of the Infinite Spirit Part2</vt:lpstr>
      <vt:lpstr>PowerPoint Presentation</vt:lpstr>
      <vt:lpstr>PowerPoint Presentation</vt:lpstr>
      <vt:lpstr>PowerPoint Presentation</vt:lpstr>
      <vt:lpstr>PowerPoint Presentation</vt:lpstr>
      <vt:lpstr>PowerPoint Presentation</vt:lpstr>
      <vt:lpstr>Children of the Infinite Spirit Part 2</vt:lpstr>
      <vt:lpstr>PowerPoint Presentation</vt:lpstr>
      <vt:lpstr> The Seven Master Spirits</vt:lpstr>
      <vt:lpstr>The Seven Supreme Executives</vt:lpstr>
      <vt:lpstr>PowerPoint Presentation</vt:lpstr>
      <vt:lpstr>Majeston — Chief of Reflectivity</vt:lpstr>
      <vt:lpstr>Majeston — Chief of Reflectivity (cont.)</vt:lpstr>
      <vt:lpstr>PowerPoint Presentation</vt:lpstr>
      <vt:lpstr>The Reflective Spirits</vt:lpstr>
      <vt:lpstr>PowerPoint Presentation</vt:lpstr>
      <vt:lpstr>The forty-nine Reflective Spirits</vt:lpstr>
      <vt:lpstr>PowerPoint Presentation</vt:lpstr>
      <vt:lpstr>Reflective Spirits #8 -14 were the joint creation of the Paradise Trinity and Master Spirit 2.</vt:lpstr>
      <vt:lpstr>PowerPoint Presentation</vt:lpstr>
      <vt:lpstr>PowerPoint Presentation</vt:lpstr>
      <vt:lpstr>PowerPoint Presentation</vt:lpstr>
      <vt:lpstr>PowerPoint Presentation</vt:lpstr>
      <vt:lpstr>PowerPoint Presentation</vt:lpstr>
      <vt:lpstr>PowerPoint Presentation</vt:lpstr>
      <vt:lpstr>Majeston and the Forty-nine Reflective Spirits</vt:lpstr>
      <vt:lpstr>PowerPoint Presentation</vt:lpstr>
      <vt:lpstr>The Reflective Image Aids</vt:lpstr>
      <vt:lpstr>Seven Supreme Spirits Groups</vt:lpstr>
      <vt:lpstr>PowerPoint Presentation</vt:lpstr>
      <vt:lpstr>PowerPoint Presentation</vt:lpstr>
      <vt:lpstr>The Seven Spirits of the Circuits</vt:lpstr>
      <vt:lpstr>PowerPoint Presentation</vt:lpstr>
      <vt:lpstr>The Seven Spirits of the Circuits(cont.)</vt:lpstr>
      <vt:lpstr>PowerPoint Presentation</vt:lpstr>
      <vt:lpstr>Functions of the Supreme Spirits</vt:lpstr>
      <vt:lpstr>Functions of the Supreme Spirits (cont.)</vt:lpstr>
      <vt:lpstr>The Local Universe Creative Spirits</vt:lpstr>
      <vt:lpstr>The Local Universe Creative Spirits (cont.)</vt:lpstr>
      <vt:lpstr>PowerPoint Presentation</vt:lpstr>
      <vt:lpstr>PowerPoint Presentation</vt:lpstr>
      <vt:lpstr>PowerPoint Presentation</vt:lpstr>
      <vt:lpstr>Life Carrier Headquarters World</vt:lpstr>
      <vt:lpstr>The Adjutant Mind-Spirits</vt:lpstr>
      <vt:lpstr>The Adjutant Mind-Spirits</vt:lpstr>
      <vt:lpstr>The Adjutant Mind-Spirits (cont.)</vt:lpstr>
      <vt:lpstr>The Adjutant Mind-Spirits (cont.)</vt:lpstr>
      <vt:lpstr>PowerPoint Presentation</vt:lpstr>
      <vt:lpstr>The Adjutant Mind-Spirits (cont.)</vt:lpstr>
      <vt:lpstr>The Adjutant Mind-Spirits (cont.)</vt:lpstr>
    </vt:vector>
  </TitlesOfParts>
  <Company>Fifth Epochal Revelation Fellowship,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Origin, History and Destiny of Universe Reality Children of the Infinite Spirit Part2</dc:title>
  <dc:creator>Rev. Dr. Roger W. Paul</dc:creator>
  <cp:lastModifiedBy>Rev. Dr. Roger W. Paul</cp:lastModifiedBy>
  <cp:revision>27</cp:revision>
  <dcterms:created xsi:type="dcterms:W3CDTF">2013-04-26T22:01:19Z</dcterms:created>
  <dcterms:modified xsi:type="dcterms:W3CDTF">2014-03-16T17:55:02Z</dcterms:modified>
  <cp:category>Religion, Faith</cp:category>
</cp:coreProperties>
</file>