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98" r:id="rId2"/>
    <p:sldId id="258" r:id="rId3"/>
    <p:sldId id="264" r:id="rId4"/>
    <p:sldId id="481" r:id="rId5"/>
    <p:sldId id="482" r:id="rId6"/>
    <p:sldId id="492" r:id="rId7"/>
    <p:sldId id="483" r:id="rId8"/>
    <p:sldId id="484" r:id="rId9"/>
    <p:sldId id="485" r:id="rId10"/>
    <p:sldId id="486" r:id="rId11"/>
    <p:sldId id="487" r:id="rId12"/>
    <p:sldId id="488" r:id="rId13"/>
    <p:sldId id="489" r:id="rId14"/>
    <p:sldId id="490" r:id="rId15"/>
    <p:sldId id="491" r:id="rId16"/>
    <p:sldId id="470" r:id="rId17"/>
    <p:sldId id="493" r:id="rId18"/>
    <p:sldId id="471" r:id="rId19"/>
    <p:sldId id="472" r:id="rId20"/>
    <p:sldId id="473" r:id="rId21"/>
    <p:sldId id="474" r:id="rId22"/>
    <p:sldId id="475" r:id="rId23"/>
    <p:sldId id="476" r:id="rId24"/>
    <p:sldId id="477" r:id="rId25"/>
    <p:sldId id="494" r:id="rId26"/>
    <p:sldId id="478" r:id="rId27"/>
    <p:sldId id="479" r:id="rId28"/>
    <p:sldId id="480" r:id="rId29"/>
    <p:sldId id="459" r:id="rId30"/>
    <p:sldId id="460" r:id="rId31"/>
    <p:sldId id="461" r:id="rId32"/>
    <p:sldId id="462" r:id="rId33"/>
    <p:sldId id="463" r:id="rId34"/>
    <p:sldId id="495" r:id="rId35"/>
    <p:sldId id="464" r:id="rId36"/>
    <p:sldId id="465" r:id="rId37"/>
    <p:sldId id="466" r:id="rId38"/>
    <p:sldId id="467" r:id="rId39"/>
    <p:sldId id="468" r:id="rId40"/>
    <p:sldId id="469" r:id="rId41"/>
    <p:sldId id="448" r:id="rId42"/>
    <p:sldId id="496" r:id="rId43"/>
    <p:sldId id="449" r:id="rId44"/>
    <p:sldId id="450" r:id="rId45"/>
    <p:sldId id="451" r:id="rId46"/>
    <p:sldId id="452" r:id="rId47"/>
    <p:sldId id="453" r:id="rId48"/>
    <p:sldId id="497" r:id="rId49"/>
    <p:sldId id="454" r:id="rId50"/>
    <p:sldId id="455" r:id="rId51"/>
    <p:sldId id="456" r:id="rId52"/>
    <p:sldId id="457" r:id="rId53"/>
    <p:sldId id="458" r:id="rId54"/>
    <p:sldId id="437" r:id="rId55"/>
    <p:sldId id="438" r:id="rId56"/>
    <p:sldId id="314" r:id="rId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7B65B4-30B3-4312-A769-C1930444F685}" v="1" dt="2024-06-25T14:10:42.3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3" autoAdjust="0"/>
    <p:restoredTop sz="94660"/>
  </p:normalViewPr>
  <p:slideViewPr>
    <p:cSldViewPr>
      <p:cViewPr varScale="1">
        <p:scale>
          <a:sx n="117" d="100"/>
          <a:sy n="117" d="100"/>
        </p:scale>
        <p:origin x="16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ger Paul" userId="b021e7ff2079c976" providerId="LiveId" clId="{417B65B4-30B3-4312-A769-C1930444F685}"/>
    <pc:docChg chg="delSld">
      <pc:chgData name="Roger Paul" userId="b021e7ff2079c976" providerId="LiveId" clId="{417B65B4-30B3-4312-A769-C1930444F685}" dt="2024-06-25T14:10:44.467" v="0" actId="47"/>
      <pc:docMkLst>
        <pc:docMk/>
      </pc:docMkLst>
      <pc:sldChg chg="del">
        <pc:chgData name="Roger Paul" userId="b021e7ff2079c976" providerId="LiveId" clId="{417B65B4-30B3-4312-A769-C1930444F685}" dt="2024-06-25T14:10:44.467" v="0" actId="47"/>
        <pc:sldMkLst>
          <pc:docMk/>
          <pc:sldMk cId="2453143985" sldId="25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6/25/2024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0247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6/25/2024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14613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6/25/2024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249818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6/25/2024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7564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6/25/2024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7320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6/25/2024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5659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2279E4-3757-4451-8859-8299E3D25019}" type="datetimeFigureOut">
              <a:rPr lang="en-US" smtClean="0">
                <a:solidFill>
                  <a:prstClr val="white">
                    <a:tint val="75000"/>
                  </a:prstClr>
                </a:solidFill>
              </a:rPr>
              <a:pPr/>
              <a:t>6/25/2024</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4232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2279E4-3757-4451-8859-8299E3D25019}" type="datetimeFigureOut">
              <a:rPr lang="en-US" smtClean="0">
                <a:solidFill>
                  <a:prstClr val="white">
                    <a:tint val="75000"/>
                  </a:prstClr>
                </a:solidFill>
              </a:rPr>
              <a:pPr/>
              <a:t>6/25/2024</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123974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2279E4-3757-4451-8859-8299E3D25019}" type="datetimeFigureOut">
              <a:rPr lang="en-US" smtClean="0">
                <a:solidFill>
                  <a:prstClr val="white">
                    <a:tint val="75000"/>
                  </a:prstClr>
                </a:solidFill>
              </a:rPr>
              <a:pPr/>
              <a:t>6/25/2024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92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6/25/2024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4705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6/25/2024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73271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2279E4-3757-4451-8859-8299E3D25019}" type="datetimeFigureOut">
              <a:rPr lang="en-US" smtClean="0">
                <a:solidFill>
                  <a:prstClr val="white">
                    <a:tint val="75000"/>
                  </a:prstClr>
                </a:solidFill>
              </a:rPr>
              <a:pPr/>
              <a:t>6/25/2024</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203190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Paper%20-16%20Video%20study%20group%20link"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youtube.com/watch?v=oDywGim3GYs" TargetMode="External"/><Relationship Id="rId5" Type="http://schemas.openxmlformats.org/officeDocument/2006/relationships/hyperlink" Target="http://fifthepochalrevelationfellowship.com/notes/Paper_7_Relation_of_the_Eternal_Son_to_the_Universe-2.pptx" TargetMode="External"/><Relationship Id="rId4" Type="http://schemas.openxmlformats.org/officeDocument/2006/relationships/hyperlink" Target="http://vimeo.com/user19635313/review/94476550/1b92acd46d"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27.htm#circuits" TargetMode="External"/><Relationship Id="rId2" Type="http://schemas.openxmlformats.org/officeDocument/2006/relationships/hyperlink" Target="http://fifthepochalrevelationfellowship.com/b-urantia-book-standardized/topical_index/43.htm#divinity"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36.htm#Paradise_Deitie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1.htm#Conjoint_Creator" TargetMode="External"/><Relationship Id="rId2" Type="http://schemas.openxmlformats.org/officeDocument/2006/relationships/hyperlink" Target="http://fifthepochalrevelationfellowship.com/b-urantia-book-standardized/topical_index/73.htm#Havona"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92.htm#Third_Source_and_Center"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05.htm#universe_of_universe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84.htm#Isle_of_Paradise" TargetMode="External"/><Relationship Id="rId2" Type="http://schemas.openxmlformats.org/officeDocument/2006/relationships/hyperlink" Target="http://fifthepochalrevelationfellowship.com/b-urantia-book-standardized/topical_index/58.htm#First_Cause"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2.htm#Absolutes" TargetMode="External"/><Relationship Id="rId4" Type="http://schemas.openxmlformats.org/officeDocument/2006/relationships/hyperlink" Target="http://fifthepochalrevelationfellowship.com/b-urantia-book-standardized/topical_index/39.htm#Deity"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1.htm#Conjoint_Creator" TargetMode="External"/><Relationship Id="rId7" Type="http://schemas.openxmlformats.org/officeDocument/2006/relationships/hyperlink" Target="http://fifthepochalrevelationfellowship.com/b-urantia-book-standardized/topical_index/135.htm#Paradise" TargetMode="External"/><Relationship Id="rId2" Type="http://schemas.openxmlformats.org/officeDocument/2006/relationships/hyperlink" Target="http://fifthepochalrevelationfellowship.com/audio/paper008/p008_02.mp3"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81.htm#Infinite_Spirit" TargetMode="External"/><Relationship Id="rId5" Type="http://schemas.openxmlformats.org/officeDocument/2006/relationships/hyperlink" Target="http://fifthepochalrevelationfellowship.com/b-urantia-book-standardized/topical_index/50.htm#Eternal_Son" TargetMode="External"/><Relationship Id="rId4" Type="http://schemas.openxmlformats.org/officeDocument/2006/relationships/hyperlink" Target="http://fifthepochalrevelationfellowship.com/b-urantia-book-standardized/topical_index/203.htm#Universal_Father"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81.htm#Infinite_Mind" TargetMode="External"/><Relationship Id="rId2" Type="http://schemas.openxmlformats.org/officeDocument/2006/relationships/hyperlink" Target="http://fifthepochalrevelationfellowship.com/b-urantia-book-standardized/topical_index/192.htm#Third_Source_and_Center"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33.htm#cosmic_mind" TargetMode="External"/><Relationship Id="rId4" Type="http://schemas.openxmlformats.org/officeDocument/2006/relationships/hyperlink" Target="http://fifthepochalrevelationfellowship.com/b-urantia-book-standardized/topical_index/31.htm#Conjoint_Actor"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92.htm#Third_Person_of_Deit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203.htm#Universal_Father" TargetMode="External"/><Relationship Id="rId2" Type="http://schemas.openxmlformats.org/officeDocument/2006/relationships/hyperlink" Target="http://fifthepochalrevelationfellowship.com/audio/paper008/p008_00.mp3"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50.htm#Eternal_Son" TargetMode="External"/></Relationships>
</file>

<file path=ppt/slides/_rels/slide20.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43.htm#divinity"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13.htm#master_universe"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69.htm#grand_universe" TargetMode="External"/><Relationship Id="rId2" Type="http://schemas.openxmlformats.org/officeDocument/2006/relationships/hyperlink" Target="http://fifthepochalrevelationfellowship.com/b-urantia-book-standardized/topical_index/136.htm#Paradise_Deitie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0.htm#Eternal_Son" TargetMode="External"/><Relationship Id="rId7" Type="http://schemas.openxmlformats.org/officeDocument/2006/relationships/hyperlink" Target="http://fifthepochalrevelationfellowship.com/b-urantia-book-standardized/topical_index/192.htm#Third_Source_and_Center" TargetMode="External"/><Relationship Id="rId2" Type="http://schemas.openxmlformats.org/officeDocument/2006/relationships/hyperlink" Target="http://fifthepochalrevelationfellowship.com/audio/paper008/p008_03.mp3"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140.htm#personality" TargetMode="External"/><Relationship Id="rId5" Type="http://schemas.openxmlformats.org/officeDocument/2006/relationships/hyperlink" Target="http://fifthepochalrevelationfellowship.com/b-urantia-book-standardized/topical_index/31.htm#Conjoint_Actor" TargetMode="External"/><Relationship Id="rId4" Type="http://schemas.openxmlformats.org/officeDocument/2006/relationships/hyperlink" Target="http://fifthepochalrevelationfellowship.com/b-urantia-book-standardized/topical_index/203.htm#Universal_Father" TargetMode="External"/></Relationships>
</file>

<file path=ppt/slides/_rels/slide26.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31.htm#Conjoint_Creator"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81.htm#Infinite_Spirit"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35.htm#Paradis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36.htm#Paradise_Deities"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36.htm#Paradise_gravity" TargetMode="External"/><Relationship Id="rId2" Type="http://schemas.openxmlformats.org/officeDocument/2006/relationships/hyperlink" Target="http://fifthepochalrevelationfellowship.com/audio/paper008/p008_04.mp3"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31.htm#Conjoint_Actor" TargetMode="External"/><Relationship Id="rId4" Type="http://schemas.openxmlformats.org/officeDocument/2006/relationships/hyperlink" Target="http://fifthepochalrevelationfellowship.com/b-urantia-book-standardized/topical_index/81.htm#Infinite_Spirit"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35.htm#Paradise" TargetMode="External"/><Relationship Id="rId2" Type="http://schemas.openxmlformats.org/officeDocument/2006/relationships/hyperlink" Target="http://fifthepochalrevelationfellowship.com/b-urantia-book-standardized/topical_index/73.htm#Havona"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27.htm#circles" TargetMode="External"/><Relationship Id="rId5" Type="http://schemas.openxmlformats.org/officeDocument/2006/relationships/hyperlink" Target="http://fifthepochalrevelationfellowship.com/b-urantia-book-standardized/topical_index/27.htm#circuits" TargetMode="External"/><Relationship Id="rId4" Type="http://schemas.openxmlformats.org/officeDocument/2006/relationships/hyperlink" Target="http://fifthepochalrevelationfellowship.com/b-urantia-book-standardized/topical_index/50.htm#Eternal_Son"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04.htm#local_universe_Mother_Spirits" TargetMode="External"/><Relationship Id="rId2" Type="http://schemas.openxmlformats.org/officeDocument/2006/relationships/hyperlink" Target="http://fifthepochalrevelationfellowship.com/b-urantia-book-standardized/topical_index/34.htm#Creative_Daughters"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104.htm#local_universes" TargetMode="External"/><Relationship Id="rId5" Type="http://schemas.openxmlformats.org/officeDocument/2006/relationships/hyperlink" Target="http://fifthepochalrevelationfellowship.com/b-urantia-book-standardized/topical_index/34.htm#Creator_Sons" TargetMode="External"/><Relationship Id="rId4" Type="http://schemas.openxmlformats.org/officeDocument/2006/relationships/hyperlink" Target="http://fifthepochalrevelationfellowship.com/b-urantia-book-standardized/topical_index/180.htm#spiritual_attainment"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0.htm#personality" TargetMode="External"/><Relationship Id="rId2" Type="http://schemas.openxmlformats.org/officeDocument/2006/relationships/hyperlink" Target="http://fifthepochalrevelationfellowship.com/b-urantia-book-standardized/topical_index/176.htm#Sons_of_God"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8.htm#angels" TargetMode="External"/><Relationship Id="rId4" Type="http://schemas.openxmlformats.org/officeDocument/2006/relationships/hyperlink" Target="http://fifthepochalrevelationfellowship.com/b-urantia-book-standardized/topical_index/43.htm#divinity" TargetMode="External"/></Relationships>
</file>

<file path=ppt/slides/_rels/slide3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92.htm#Third_Person_of_Deit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92.htm#Third_Person_of_Deity" TargetMode="External"/><Relationship Id="rId2" Type="http://schemas.openxmlformats.org/officeDocument/2006/relationships/hyperlink" Target="http://fifthepochalrevelationfellowship.com/b-urantia-book-standardized/topical_index/81.htm#Infinite_Spirit"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66.htm#God_the_Son" TargetMode="External"/><Relationship Id="rId4" Type="http://schemas.openxmlformats.org/officeDocument/2006/relationships/hyperlink" Target="http://fifthepochalrevelationfellowship.com/b-urantia-book-standardized/topical_index/66.htm#God_the_Father" TargetMode="External"/></Relationships>
</file>

<file path=ppt/slides/_rels/slide40.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203.htm#Universal_Father" TargetMode="External"/><Relationship Id="rId2" Type="http://schemas.openxmlformats.org/officeDocument/2006/relationships/hyperlink" Target="http://fifthepochalrevelationfellowship.com/b-urantia-book-standardized/topical_index/31.htm#Conjoint_Creator"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81.htm#Infinite_Spirit" TargetMode="External"/><Relationship Id="rId2" Type="http://schemas.openxmlformats.org/officeDocument/2006/relationships/hyperlink" Target="http://fifthepochalrevelationfellowship.com/audio/paper008/p008_05.mp3"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192.htm#Third_Person_of_Deity" TargetMode="External"/><Relationship Id="rId5" Type="http://schemas.openxmlformats.org/officeDocument/2006/relationships/hyperlink" Target="http://fifthepochalrevelationfellowship.com/b-urantia-book-standardized/topical_index/205.htm#universe_of_universes" TargetMode="External"/><Relationship Id="rId4" Type="http://schemas.openxmlformats.org/officeDocument/2006/relationships/hyperlink" Target="http://fifthepochalrevelationfellowship.com/b-urantia-book-standardized/topical_index/133.htm#omnipresence"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0.htm#Eternal_Son" TargetMode="External"/><Relationship Id="rId2" Type="http://schemas.openxmlformats.org/officeDocument/2006/relationships/hyperlink" Target="http://fifthepochalrevelationfellowship.com/b-urantia-book-standardized/topical_index/140.htm#personality"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31.htm#Conjoint_Actor" TargetMode="External"/></Relationships>
</file>

<file path=ppt/slides/_rels/slide44.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76.htm#Holy_Spirit" TargetMode="External"/><Relationship Id="rId2" Type="http://schemas.openxmlformats.org/officeDocument/2006/relationships/hyperlink" Target="http://fifthepochalrevelationfellowship.com/b-urantia-book-standardized/topical_index/135.htm#Paradise"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93.htm#Thought_Adjusters" TargetMode="External"/><Relationship Id="rId2" Type="http://schemas.openxmlformats.org/officeDocument/2006/relationships/hyperlink" Target="http://fifthepochalrevelationfellowship.com/b-urantia-book-standardized/topical_index/181.htm#spiritual_influences"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80.htm#spirit_of_God"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66.htm#God_the_Son" TargetMode="External"/><Relationship Id="rId2" Type="http://schemas.openxmlformats.org/officeDocument/2006/relationships/hyperlink" Target="http://fifthepochalrevelationfellowship.com/b-urantia-book-standardized/topical_index/66.htm#God_the_Father"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66.htm#God_the_Supreme" TargetMode="External"/><Relationship Id="rId5" Type="http://schemas.openxmlformats.org/officeDocument/2006/relationships/hyperlink" Target="http://fifthepochalrevelationfellowship.com/b-urantia-book-standardized/topical_index/66.htm#God_the_Sevenfold" TargetMode="External"/><Relationship Id="rId4" Type="http://schemas.openxmlformats.org/officeDocument/2006/relationships/hyperlink" Target="http://fifthepochalrevelationfellowship.com/b-urantia-book-standardized/topical_index/66.htm#God_the_Spirit" TargetMode="External"/></Relationships>
</file>

<file path=ppt/slides/_rels/slide4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92.htm#Third_Source_and_Center" TargetMode="External"/><Relationship Id="rId2" Type="http://schemas.openxmlformats.org/officeDocument/2006/relationships/hyperlink" Target="http://fifthepochalrevelationfellowship.com/audio/paper008/p008_06.mp3"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81.htm#Infinite_Spirit" TargetMode="External"/><Relationship Id="rId4" Type="http://schemas.openxmlformats.org/officeDocument/2006/relationships/hyperlink" Target="http://fifthepochalrevelationfellowship.com/b-urantia-book-standardized/topical_index/140.htm#personality" TargetMode="External"/></Relationships>
</file>

<file path=ppt/slides/_rels/slide49.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0.htm#Eternal_Son" TargetMode="External"/><Relationship Id="rId2" Type="http://schemas.openxmlformats.org/officeDocument/2006/relationships/hyperlink" Target="http://fifthepochalrevelationfellowship.com/b-urantia-book-standardized/topical_index/203.htm#Universal_Father"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31.htm#Conjoint_Creator"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66.htm#God_the_Spirit"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92.htm#Third_Person_of_Deity"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35.htm#Paradise"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9.htm#Deity" TargetMode="External"/><Relationship Id="rId2" Type="http://schemas.openxmlformats.org/officeDocument/2006/relationships/hyperlink" Target="http://fifthepochalrevelationfellowship.com/b-urantia-book-standardized/topical_index/205.htm#universe_of_universes"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33.htm#omnipresence" TargetMode="Externa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7.htm#Ancients_of_Days" TargetMode="External"/><Relationship Id="rId2" Type="http://schemas.openxmlformats.org/officeDocument/2006/relationships/hyperlink" Target="http://fifthepochalrevelationfellowship.com/b-urantia-book-standardized/topical_index/207.htm#Uversa"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fifthepochalrevelationfellowship.com/notes/Paper_9_Relation_of_the_Infinite_Spirit_to_the_Universe.ppt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81.htm#Infinite_Spirit" TargetMode="External"/><Relationship Id="rId2" Type="http://schemas.openxmlformats.org/officeDocument/2006/relationships/hyperlink" Target="http://fifthepochalrevelationfellowship.com/audio/paper008/p008_01.mp3"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65.htm#God_of_Action" TargetMode="External"/><Relationship Id="rId4" Type="http://schemas.openxmlformats.org/officeDocument/2006/relationships/hyperlink" Target="http://fifthepochalrevelationfellowship.com/b-urantia-book-standardized/topical_index/140.htm#personality"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66.htm#God_the_Father" TargetMode="External"/><Relationship Id="rId2" Type="http://schemas.openxmlformats.org/officeDocument/2006/relationships/hyperlink" Target="http://fifthepochalrevelationfellowship.com/b-urantia-book-standardized/topical_index/192.htm#Third_Person_of_Deity"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66.htm#God_the_Son"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203.htm#Universal_Father" TargetMode="External"/><Relationship Id="rId2" Type="http://schemas.openxmlformats.org/officeDocument/2006/relationships/hyperlink" Target="http://fifthepochalrevelationfellowship.com/b-urantia-book-standardized/topical_index/136.htm#Paradise_Trinity"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50.htm#Eternal_Son"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69.htm#gravity" TargetMode="External"/><Relationship Id="rId2" Type="http://schemas.openxmlformats.org/officeDocument/2006/relationships/hyperlink" Target="http://fifthepochalrevelationfellowship.com/b-urantia-book-standardized/topical_index/135.htm#Paradis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993775"/>
          </a:xfrm>
        </p:spPr>
        <p:txBody>
          <a:bodyPr/>
          <a:lstStyle/>
          <a:p>
            <a:r>
              <a:rPr lang="en-US" b="1"/>
              <a:t>The Urantia Book</a:t>
            </a:r>
            <a:endParaRPr lang="en-US"/>
          </a:p>
        </p:txBody>
      </p:sp>
      <p:sp>
        <p:nvSpPr>
          <p:cNvPr id="3" name="Subtitle 2"/>
          <p:cNvSpPr>
            <a:spLocks noGrp="1"/>
          </p:cNvSpPr>
          <p:nvPr>
            <p:ph type="subTitle" idx="1"/>
          </p:nvPr>
        </p:nvSpPr>
        <p:spPr>
          <a:xfrm>
            <a:off x="1295400" y="1447800"/>
            <a:ext cx="6400800" cy="1295400"/>
          </a:xfrm>
        </p:spPr>
        <p:txBody>
          <a:bodyPr/>
          <a:lstStyle/>
          <a:p>
            <a:pPr lvl="0"/>
            <a:r>
              <a:rPr lang="en-US" b="1">
                <a:solidFill>
                  <a:prstClr val="white">
                    <a:tint val="75000"/>
                  </a:prstClr>
                </a:solidFill>
              </a:rPr>
              <a:t>Paper 8</a:t>
            </a:r>
          </a:p>
          <a:p>
            <a:pPr lvl="0"/>
            <a:r>
              <a:rPr lang="en-US" b="1">
                <a:solidFill>
                  <a:prstClr val="white">
                    <a:tint val="75000"/>
                  </a:prstClr>
                </a:solidFill>
              </a:rPr>
              <a:t>The Infinite Spirit</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2574396"/>
            <a:ext cx="3281464" cy="705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hlinkClick r:id="rId3" action="ppaction://hlinkfile"/>
          </p:cNvPr>
          <p:cNvSpPr txBox="1"/>
          <p:nvPr/>
        </p:nvSpPr>
        <p:spPr>
          <a:xfrm>
            <a:off x="2286000" y="5385707"/>
            <a:ext cx="51816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prstClr val="white"/>
                </a:solidFill>
                <a:effectLst/>
                <a:uLnTx/>
                <a:uFillTx/>
                <a:latin typeface="Calibri"/>
                <a:ea typeface="+mn-ea"/>
                <a:cs typeface="+mn-cs"/>
                <a:hlinkClick r:id="rId4"/>
              </a:rPr>
              <a:t>Paper  8 - Video study group link</a:t>
            </a:r>
            <a:endParaRPr kumimoji="0" lang="en-US" sz="2400" b="0" i="0" u="none" strike="noStrike" kern="0" cap="none" spc="0" normalizeH="0" baseline="0" noProof="0">
              <a:ln>
                <a:noFill/>
              </a:ln>
              <a:solidFill>
                <a:prstClr val="white"/>
              </a:solidFill>
              <a:effectLst/>
              <a:uLnTx/>
              <a:uFillTx/>
              <a:latin typeface="Calibri"/>
              <a:ea typeface="+mn-ea"/>
              <a:cs typeface="+mn-cs"/>
            </a:endParaRPr>
          </a:p>
        </p:txBody>
      </p:sp>
      <p:sp>
        <p:nvSpPr>
          <p:cNvPr id="8" name="Rectangle 7"/>
          <p:cNvSpPr/>
          <p:nvPr/>
        </p:nvSpPr>
        <p:spPr>
          <a:xfrm>
            <a:off x="2086467" y="5943600"/>
            <a:ext cx="5715000" cy="36933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prstClr val="white"/>
                </a:solidFill>
                <a:effectLst/>
                <a:uLnTx/>
                <a:uFillTx/>
                <a:latin typeface="Calibri"/>
                <a:ea typeface="+mn-ea"/>
                <a:cs typeface="+mn-cs"/>
                <a:hlinkClick r:id="rId5" tooltip="Go to previous page"/>
              </a:rPr>
              <a:t>Paper 7 - Relation of the Eternal Son to the Universe</a:t>
            </a: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D7BEC96C-6FC2-A4A9-2F58-B1058D4A15E1}"/>
              </a:ext>
            </a:extLst>
          </p:cNvPr>
          <p:cNvSpPr txBox="1"/>
          <p:nvPr/>
        </p:nvSpPr>
        <p:spPr>
          <a:xfrm>
            <a:off x="2743200" y="3472934"/>
            <a:ext cx="57912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hlinkClick r:id="rId6"/>
              </a:rPr>
              <a:t>Reading Paper 8 - The Infinite Spirit</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484960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(91.2)</a:t>
            </a:r>
            <a:r>
              <a:rPr lang="en-US"/>
              <a:t> </a:t>
            </a:r>
            <a:r>
              <a:rPr lang="en-US" baseline="30000"/>
              <a:t>8:1.5</a:t>
            </a:r>
            <a:r>
              <a:rPr lang="en-US"/>
              <a:t> There now flashes through the creation of the Gods the second form of energy, and this outflowing spirit is instantly grasped by the spiritual gravity of the Eternal Son. Thus the twofold gravity-embraced universe is touched with the energy of infinity and immersed in the spirit of </a:t>
            </a:r>
            <a:r>
              <a:rPr lang="en-US">
                <a:hlinkClick r:id="rId2"/>
              </a:rPr>
              <a:t>divinity.</a:t>
            </a:r>
            <a:r>
              <a:rPr lang="en-US"/>
              <a:t> In this way is the soil of life prepared for the consciousness of mind made manifest in the associated intelligence </a:t>
            </a:r>
            <a:r>
              <a:rPr lang="en-US">
                <a:hlinkClick r:id="rId3"/>
              </a:rPr>
              <a:t>circuits</a:t>
            </a:r>
            <a:r>
              <a:rPr lang="en-US"/>
              <a:t> of the Infinite Spirit.</a:t>
            </a:r>
          </a:p>
        </p:txBody>
      </p:sp>
    </p:spTree>
    <p:extLst>
      <p:ext uri="{BB962C8B-B14F-4D97-AF65-F5344CB8AC3E}">
        <p14:creationId xmlns:p14="http://schemas.microsoft.com/office/powerpoint/2010/main" val="2146565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(91.3)</a:t>
            </a:r>
            <a:r>
              <a:rPr lang="en-US"/>
              <a:t> </a:t>
            </a:r>
            <a:r>
              <a:rPr lang="en-US" baseline="30000"/>
              <a:t>8:1.6</a:t>
            </a:r>
            <a:r>
              <a:rPr lang="en-US"/>
              <a:t> Upon these seeds of potential existence, diffused throughout the central creation of the Gods, the Father acts, and creature personality appears. Then does the presence of the </a:t>
            </a:r>
            <a:r>
              <a:rPr lang="en-US">
                <a:hlinkClick r:id="rId2"/>
              </a:rPr>
              <a:t>Paradise Deities</a:t>
            </a:r>
            <a:r>
              <a:rPr lang="en-US"/>
              <a:t> fill all organized space and begin effectively to draw all things and beings Paradiseward.</a:t>
            </a:r>
          </a:p>
        </p:txBody>
      </p:sp>
    </p:spTree>
    <p:extLst>
      <p:ext uri="{BB962C8B-B14F-4D97-AF65-F5344CB8AC3E}">
        <p14:creationId xmlns:p14="http://schemas.microsoft.com/office/powerpoint/2010/main" val="3380170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(91.4)</a:t>
            </a:r>
            <a:r>
              <a:rPr lang="en-US"/>
              <a:t> </a:t>
            </a:r>
            <a:r>
              <a:rPr lang="en-US" baseline="30000"/>
              <a:t>8:1.7</a:t>
            </a:r>
            <a:r>
              <a:rPr lang="en-US"/>
              <a:t> The Infinite Spirit eternalizes concurrently with the birth of the </a:t>
            </a:r>
            <a:r>
              <a:rPr lang="en-US">
                <a:hlinkClick r:id="rId2"/>
              </a:rPr>
              <a:t>Havona</a:t>
            </a:r>
            <a:r>
              <a:rPr lang="en-US"/>
              <a:t> worlds, this central universe being created by him and with him and in him in obedience to the combined concepts and united wills of the Father and the Son. The Third Person deitizes by this very act of conjoint creation, and he thus forever becomes the </a:t>
            </a:r>
            <a:r>
              <a:rPr lang="en-US">
                <a:hlinkClick r:id="rId3"/>
              </a:rPr>
              <a:t>Conjoint Creator.</a:t>
            </a:r>
            <a:endParaRPr lang="en-US"/>
          </a:p>
          <a:p>
            <a:pPr marL="0" indent="0">
              <a:buNone/>
            </a:pPr>
            <a:endParaRPr lang="en-US"/>
          </a:p>
        </p:txBody>
      </p:sp>
    </p:spTree>
    <p:extLst>
      <p:ext uri="{BB962C8B-B14F-4D97-AF65-F5344CB8AC3E}">
        <p14:creationId xmlns:p14="http://schemas.microsoft.com/office/powerpoint/2010/main" val="1071435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(91.5)</a:t>
            </a:r>
            <a:r>
              <a:rPr lang="en-US"/>
              <a:t> </a:t>
            </a:r>
            <a:r>
              <a:rPr lang="en-US" baseline="30000"/>
              <a:t>8:1.8</a:t>
            </a:r>
            <a:r>
              <a:rPr lang="en-US"/>
              <a:t> These are the grand and awful times of the creative expansion of the Father and the Son by, and in, the action of their conjoint associate and exclusive executive, the </a:t>
            </a:r>
            <a:r>
              <a:rPr lang="en-US">
                <a:hlinkClick r:id="rId2"/>
              </a:rPr>
              <a:t>Third Source and Center.</a:t>
            </a:r>
            <a:r>
              <a:rPr lang="en-US"/>
              <a:t> There exists no record of these stirring times. We have only the meager disclosures of the Infinite Spirit to substantiate these mighty transactions, and he merely verifies the fact that the central universe and all that pertains thereto eternalized simultaneously with his attainment of personality and conscious existence.</a:t>
            </a:r>
          </a:p>
        </p:txBody>
      </p:sp>
    </p:spTree>
    <p:extLst>
      <p:ext uri="{BB962C8B-B14F-4D97-AF65-F5344CB8AC3E}">
        <p14:creationId xmlns:p14="http://schemas.microsoft.com/office/powerpoint/2010/main" val="311543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(91.6)</a:t>
            </a:r>
            <a:r>
              <a:rPr lang="en-US"/>
              <a:t> </a:t>
            </a:r>
            <a:r>
              <a:rPr lang="en-US" baseline="30000"/>
              <a:t>8:1.9</a:t>
            </a:r>
            <a:r>
              <a:rPr lang="en-US"/>
              <a:t> In brief, the Infinite Spirit testifies that, since he is eternal, so also is the central universe eternal. And this is the traditional starting point of the history of the </a:t>
            </a:r>
            <a:r>
              <a:rPr lang="en-US">
                <a:hlinkClick r:id="rId2"/>
              </a:rPr>
              <a:t>universe of universes.</a:t>
            </a:r>
            <a:r>
              <a:rPr lang="en-US"/>
              <a:t> Absolutely nothing is known, and no records are in existence, regarding any event or transaction prior to this stupendous eruption of creative energy and administrative wisdom that crystallized the vast universe which exists, and so exquisitely functions, at the center of all things. Beyond this event lie the unsearchable transactions of eternity and the depths of infinity—absolute mystery.</a:t>
            </a:r>
          </a:p>
        </p:txBody>
      </p:sp>
    </p:spTree>
    <p:extLst>
      <p:ext uri="{BB962C8B-B14F-4D97-AF65-F5344CB8AC3E}">
        <p14:creationId xmlns:p14="http://schemas.microsoft.com/office/powerpoint/2010/main" val="4078884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(91.7)</a:t>
            </a:r>
            <a:r>
              <a:rPr lang="en-US"/>
              <a:t> </a:t>
            </a:r>
            <a:r>
              <a:rPr lang="en-US" baseline="30000"/>
              <a:t>8:1.10</a:t>
            </a:r>
            <a:r>
              <a:rPr lang="en-US"/>
              <a:t> And we thus portray the sequential origin of the Third Source and Center as an interpretative condescension to the time-bound and space-conditioned mind of mortal creatures. The mind of man must have a starting point for the visualization of universe history, and I have been directed to provide this technique of approach to the historic concept of eternity. In the material mind, consistency demands a </a:t>
            </a:r>
            <a:r>
              <a:rPr lang="en-US">
                <a:hlinkClick r:id="rId2"/>
              </a:rPr>
              <a:t>First Cause;</a:t>
            </a:r>
            <a:r>
              <a:rPr lang="en-US"/>
              <a:t> therefore do we postulate the Universal Father as the First Source and the Absolute Center of all creation, at the same time instructing all creature minds that the Son and the Spirit are coeternal with the Father in all phases of universe history and in all realms of creative activity. And we do this without in any sense being disregardful of the reality and eternity of the </a:t>
            </a:r>
            <a:r>
              <a:rPr lang="en-US">
                <a:hlinkClick r:id="rId3"/>
              </a:rPr>
              <a:t>Isle of Paradise</a:t>
            </a:r>
            <a:r>
              <a:rPr lang="en-US"/>
              <a:t> and of the Unqualified, Universal, and </a:t>
            </a:r>
            <a:r>
              <a:rPr lang="en-US">
                <a:hlinkClick r:id="rId4"/>
              </a:rPr>
              <a:t>Deity</a:t>
            </a:r>
            <a:r>
              <a:rPr lang="en-US"/>
              <a:t> </a:t>
            </a:r>
            <a:r>
              <a:rPr lang="en-US">
                <a:hlinkClick r:id="rId5"/>
              </a:rPr>
              <a:t>Absolutes.</a:t>
            </a:r>
            <a:endParaRPr lang="en-US"/>
          </a:p>
          <a:p>
            <a:pPr marL="0" indent="0">
              <a:buNone/>
            </a:pPr>
            <a:endParaRPr lang="en-US"/>
          </a:p>
        </p:txBody>
      </p:sp>
    </p:spTree>
    <p:extLst>
      <p:ext uri="{BB962C8B-B14F-4D97-AF65-F5344CB8AC3E}">
        <p14:creationId xmlns:p14="http://schemas.microsoft.com/office/powerpoint/2010/main" val="450063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t>(92.1)</a:t>
            </a:r>
            <a:r>
              <a:rPr lang="en-US"/>
              <a:t> </a:t>
            </a:r>
            <a:r>
              <a:rPr lang="en-US" baseline="30000"/>
              <a:t>8:1.11</a:t>
            </a:r>
            <a:r>
              <a:rPr lang="en-US"/>
              <a:t> It is enough of a reach of the material mind of the children of time to conceive of the Father in eternity. We know that any child can best relate himself to reality by first mastering the relationships of the child-parent situation and then by enlarging this concept to embrace the family as a whole. Subsequently the growing mind of the child will be able to adjust to the concept of family relations, to relationships of the community, the race, and the world, and then to those of the universe, the superuniverse, even the universe of universes.</a:t>
            </a:r>
          </a:p>
        </p:txBody>
      </p:sp>
    </p:spTree>
    <p:extLst>
      <p:ext uri="{BB962C8B-B14F-4D97-AF65-F5344CB8AC3E}">
        <p14:creationId xmlns:p14="http://schemas.microsoft.com/office/powerpoint/2010/main" val="4132250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2. Nature of the Infinite Spirit</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(92.2)</a:t>
            </a:r>
            <a:r>
              <a:rPr lang="en-US"/>
              <a:t> </a:t>
            </a:r>
            <a:r>
              <a:rPr lang="en-US" baseline="30000"/>
              <a:t>8:2.1</a:t>
            </a:r>
            <a:r>
              <a:rPr lang="en-US"/>
              <a:t> The </a:t>
            </a:r>
            <a:r>
              <a:rPr lang="en-US">
                <a:hlinkClick r:id="rId3"/>
              </a:rPr>
              <a:t>Conjoint Creator</a:t>
            </a:r>
            <a:r>
              <a:rPr lang="en-US"/>
              <a:t> is from eternity and is wholly and without qualification one with the </a:t>
            </a:r>
            <a:r>
              <a:rPr lang="en-US">
                <a:hlinkClick r:id="rId4"/>
              </a:rPr>
              <a:t>Universal Father</a:t>
            </a:r>
            <a:r>
              <a:rPr lang="en-US"/>
              <a:t> and the </a:t>
            </a:r>
            <a:r>
              <a:rPr lang="en-US">
                <a:hlinkClick r:id="rId5"/>
              </a:rPr>
              <a:t>Eternal Son.</a:t>
            </a:r>
            <a:r>
              <a:rPr lang="en-US"/>
              <a:t> The </a:t>
            </a:r>
            <a:r>
              <a:rPr lang="en-US">
                <a:hlinkClick r:id="rId6"/>
              </a:rPr>
              <a:t>Infinite Spirit</a:t>
            </a:r>
            <a:r>
              <a:rPr lang="en-US"/>
              <a:t> reflects in perfection not only the nature of the </a:t>
            </a:r>
            <a:r>
              <a:rPr lang="en-US">
                <a:hlinkClick r:id="rId7"/>
              </a:rPr>
              <a:t>Paradise</a:t>
            </a:r>
            <a:r>
              <a:rPr lang="en-US"/>
              <a:t> Father but also the nature of the Original Son.</a:t>
            </a:r>
          </a:p>
        </p:txBody>
      </p:sp>
    </p:spTree>
    <p:extLst>
      <p:ext uri="{BB962C8B-B14F-4D97-AF65-F5344CB8AC3E}">
        <p14:creationId xmlns:p14="http://schemas.microsoft.com/office/powerpoint/2010/main" val="8688020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(92.3)</a:t>
            </a:r>
            <a:r>
              <a:rPr lang="en-US"/>
              <a:t> </a:t>
            </a:r>
            <a:r>
              <a:rPr lang="en-US" baseline="30000"/>
              <a:t>8:2.2</a:t>
            </a:r>
            <a:r>
              <a:rPr lang="en-US"/>
              <a:t> The </a:t>
            </a:r>
            <a:r>
              <a:rPr lang="en-US">
                <a:hlinkClick r:id="rId2"/>
              </a:rPr>
              <a:t>Third Source and Center</a:t>
            </a:r>
            <a:r>
              <a:rPr lang="en-US"/>
              <a:t> is known by numerous titles: the Universal Spirit, the Supreme Guide, the Conjoint Creator, the Divine Executive, the </a:t>
            </a:r>
            <a:r>
              <a:rPr lang="en-US">
                <a:hlinkClick r:id="rId3"/>
              </a:rPr>
              <a:t>Infinite Mind,</a:t>
            </a:r>
            <a:r>
              <a:rPr lang="en-US"/>
              <a:t> the Spirit of Spirits, the Paradise Mother Spirit, the </a:t>
            </a:r>
            <a:r>
              <a:rPr lang="en-US">
                <a:hlinkClick r:id="rId4"/>
              </a:rPr>
              <a:t>Conjoint Actor,</a:t>
            </a:r>
            <a:r>
              <a:rPr lang="en-US"/>
              <a:t> the Final Co-ordinator, the Omnipresent Spirit, the Absolute Intelligence, the Divine Action; and on Urantia he is sometimes confused with the </a:t>
            </a:r>
            <a:r>
              <a:rPr lang="en-US">
                <a:hlinkClick r:id="rId5"/>
              </a:rPr>
              <a:t>cosmic mind.</a:t>
            </a:r>
            <a:endParaRPr lang="en-US"/>
          </a:p>
          <a:p>
            <a:pPr marL="0" indent="0">
              <a:buNone/>
            </a:pPr>
            <a:endParaRPr lang="en-US"/>
          </a:p>
        </p:txBody>
      </p:sp>
    </p:spTree>
    <p:extLst>
      <p:ext uri="{BB962C8B-B14F-4D97-AF65-F5344CB8AC3E}">
        <p14:creationId xmlns:p14="http://schemas.microsoft.com/office/powerpoint/2010/main" val="2425151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(92.4)</a:t>
            </a:r>
            <a:r>
              <a:rPr lang="en-US"/>
              <a:t> </a:t>
            </a:r>
            <a:r>
              <a:rPr lang="en-US" baseline="30000"/>
              <a:t>8:2.3</a:t>
            </a:r>
            <a:r>
              <a:rPr lang="en-US"/>
              <a:t> It is altogether proper to denominate the </a:t>
            </a:r>
            <a:r>
              <a:rPr lang="en-US">
                <a:hlinkClick r:id="rId2"/>
              </a:rPr>
              <a:t>Third Person of Deity</a:t>
            </a:r>
            <a:r>
              <a:rPr lang="en-US"/>
              <a:t> the Infinite Spirit, for God is spirit. But material creatures who tend towards the error of viewing matter as basic reality and mind, together with spirit, as postulates rooted in matter, would better comprehend the Third Source and Center if he were called the Infinite Reality, the Universal Organizer, or the Personality Co-ordinator.</a:t>
            </a:r>
          </a:p>
        </p:txBody>
      </p:sp>
    </p:spTree>
    <p:extLst>
      <p:ext uri="{BB962C8B-B14F-4D97-AF65-F5344CB8AC3E}">
        <p14:creationId xmlns:p14="http://schemas.microsoft.com/office/powerpoint/2010/main" val="3406367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a:t>Paper 8</a:t>
            </a:r>
            <a:br>
              <a:rPr lang="en-US"/>
            </a:br>
            <a:r>
              <a:rPr lang="en-US"/>
              <a:t>The Infinite Spirit </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a:bodyPr>
          <a:lstStyle/>
          <a:p>
            <a:pPr marL="0" indent="0">
              <a:buNone/>
            </a:pPr>
            <a:r>
              <a:rPr lang="en-US" baseline="30000"/>
              <a:t>(90.1)</a:t>
            </a:r>
            <a:r>
              <a:rPr lang="en-US"/>
              <a:t> </a:t>
            </a:r>
            <a:r>
              <a:rPr lang="en-US" baseline="30000"/>
              <a:t>8:0.1</a:t>
            </a:r>
            <a:r>
              <a:rPr lang="en-US"/>
              <a:t> Back in eternity, when the </a:t>
            </a:r>
            <a:r>
              <a:rPr lang="en-US">
                <a:hlinkClick r:id="rId3"/>
              </a:rPr>
              <a:t>Universal Father'</a:t>
            </a:r>
            <a:r>
              <a:rPr lang="en-US"/>
              <a:t> s " first " infinite and absolute thought finds in the </a:t>
            </a:r>
            <a:r>
              <a:rPr lang="en-US">
                <a:hlinkClick r:id="rId4"/>
              </a:rPr>
              <a:t>Eternal Son</a:t>
            </a:r>
            <a:r>
              <a:rPr lang="en-US"/>
              <a:t> such a perfect and adequate word for its divine expression, there ensues the supreme desire of both the Thought-God and the Word-God for a universal and infinite agent of mutual expression and combined action.</a:t>
            </a:r>
          </a:p>
        </p:txBody>
      </p:sp>
    </p:spTree>
    <p:extLst>
      <p:ext uri="{BB962C8B-B14F-4D97-AF65-F5344CB8AC3E}">
        <p14:creationId xmlns:p14="http://schemas.microsoft.com/office/powerpoint/2010/main" val="4146460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(92.5)</a:t>
            </a:r>
            <a:r>
              <a:rPr lang="en-US"/>
              <a:t> </a:t>
            </a:r>
            <a:r>
              <a:rPr lang="en-US" baseline="30000"/>
              <a:t>8:2.4</a:t>
            </a:r>
            <a:r>
              <a:rPr lang="en-US"/>
              <a:t> The Infinite Spirit, as a universe revelation of </a:t>
            </a:r>
            <a:r>
              <a:rPr lang="en-US">
                <a:hlinkClick r:id="rId2"/>
              </a:rPr>
              <a:t>divinity,</a:t>
            </a:r>
            <a:r>
              <a:rPr lang="en-US"/>
              <a:t> is unsearchable and utterly beyond human comprehension. To sense the absoluteness of the Spirit, you need only contemplate the infinity of the Universal Father and stand in awe of the eternity of the Original Son.</a:t>
            </a:r>
          </a:p>
        </p:txBody>
      </p:sp>
    </p:spTree>
    <p:extLst>
      <p:ext uri="{BB962C8B-B14F-4D97-AF65-F5344CB8AC3E}">
        <p14:creationId xmlns:p14="http://schemas.microsoft.com/office/powerpoint/2010/main" val="3847685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(92.6)</a:t>
            </a:r>
            <a:r>
              <a:rPr lang="en-US"/>
              <a:t> </a:t>
            </a:r>
            <a:r>
              <a:rPr lang="en-US" baseline="30000"/>
              <a:t>8:2.5</a:t>
            </a:r>
            <a:r>
              <a:rPr lang="en-US"/>
              <a:t> There is mystery indeed in the person of the Infinite Spirit but not so much as in the Father and the Son. Of all aspects of the Father's nature, the Conjoint Creator most strikingly discloses his infinity. Even if the </a:t>
            </a:r>
            <a:r>
              <a:rPr lang="en-US">
                <a:hlinkClick r:id="rId2"/>
              </a:rPr>
              <a:t>master universe</a:t>
            </a:r>
            <a:r>
              <a:rPr lang="en-US"/>
              <a:t> eventually expands to infinity, the spirit presence, energy control, and mind potential of the Conjoint Actor will be found adequate to meet the demands of such a limitless creation.</a:t>
            </a:r>
          </a:p>
        </p:txBody>
      </p:sp>
    </p:spTree>
    <p:extLst>
      <p:ext uri="{BB962C8B-B14F-4D97-AF65-F5344CB8AC3E}">
        <p14:creationId xmlns:p14="http://schemas.microsoft.com/office/powerpoint/2010/main" val="2037096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(92.7)</a:t>
            </a:r>
            <a:r>
              <a:rPr lang="en-US"/>
              <a:t> </a:t>
            </a:r>
            <a:r>
              <a:rPr lang="en-US" baseline="30000"/>
              <a:t>8:2.6</a:t>
            </a:r>
            <a:r>
              <a:rPr lang="en-US"/>
              <a:t> Though in every way sharing the perfection, the righteousness, and the love of the Universal Father, the Infinite Spirit inclines towards the mercy attributes of the Eternal Son, thus becoming the mercy minister of the </a:t>
            </a:r>
            <a:r>
              <a:rPr lang="en-US">
                <a:hlinkClick r:id="rId2"/>
              </a:rPr>
              <a:t>Paradise Deities</a:t>
            </a:r>
            <a:r>
              <a:rPr lang="en-US"/>
              <a:t> to the </a:t>
            </a:r>
            <a:r>
              <a:rPr lang="en-US">
                <a:hlinkClick r:id="rId3"/>
              </a:rPr>
              <a:t>grand universe.</a:t>
            </a:r>
            <a:r>
              <a:rPr lang="en-US"/>
              <a:t> Ever and always—universally and eternally—the Spirit is a mercy minister, for, as the divine Sons reveal the love of God, so the divine Spirit depicts the mercy of God.</a:t>
            </a:r>
          </a:p>
        </p:txBody>
      </p:sp>
    </p:spTree>
    <p:extLst>
      <p:ext uri="{BB962C8B-B14F-4D97-AF65-F5344CB8AC3E}">
        <p14:creationId xmlns:p14="http://schemas.microsoft.com/office/powerpoint/2010/main" val="2146565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(93.1)</a:t>
            </a:r>
            <a:r>
              <a:rPr lang="en-US"/>
              <a:t> </a:t>
            </a:r>
            <a:r>
              <a:rPr lang="en-US" baseline="30000"/>
              <a:t>8:2.7</a:t>
            </a:r>
            <a:r>
              <a:rPr lang="en-US"/>
              <a:t> It is not possible that the Spirit could have more of goodness than the Father since all goodness takes origin in the Father, but in the acts of the Spirit we can the better comprehend such goodness. The Father's faithfulness and the Son's constancy are made very real to the spirit beings and the material creatures of the spheres by the loving ministry and ceaseless service of the personalities of the Infinite Spirit.</a:t>
            </a:r>
          </a:p>
        </p:txBody>
      </p:sp>
    </p:spTree>
    <p:extLst>
      <p:ext uri="{BB962C8B-B14F-4D97-AF65-F5344CB8AC3E}">
        <p14:creationId xmlns:p14="http://schemas.microsoft.com/office/powerpoint/2010/main" val="3380170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(93.2)</a:t>
            </a:r>
            <a:r>
              <a:rPr lang="en-US"/>
              <a:t> </a:t>
            </a:r>
            <a:r>
              <a:rPr lang="en-US" baseline="30000"/>
              <a:t>8:2.8</a:t>
            </a:r>
            <a:r>
              <a:rPr lang="en-US"/>
              <a:t> The Conjoint Creator inherits all the Father's beauty of thought and character of truth. And these sublime traits of divinity are co-ordinated in the near-supreme levels of the cosmic mind in subordination to the infinite and eternal wisdom of the unconditioned and limitless mind of the Third Source and Center.</a:t>
            </a:r>
          </a:p>
        </p:txBody>
      </p:sp>
    </p:spTree>
    <p:extLst>
      <p:ext uri="{BB962C8B-B14F-4D97-AF65-F5344CB8AC3E}">
        <p14:creationId xmlns:p14="http://schemas.microsoft.com/office/powerpoint/2010/main" val="1071435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3. Relation of the Spirit to the Father and the Son </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92500" lnSpcReduction="10000"/>
          </a:bodyPr>
          <a:lstStyle/>
          <a:p>
            <a:pPr marL="0" indent="0">
              <a:buNone/>
            </a:pPr>
            <a:r>
              <a:rPr lang="en-US" baseline="30000"/>
              <a:t>(93.3)</a:t>
            </a:r>
            <a:r>
              <a:rPr lang="en-US"/>
              <a:t> </a:t>
            </a:r>
            <a:r>
              <a:rPr lang="en-US" baseline="30000"/>
              <a:t>8:3.1</a:t>
            </a:r>
            <a:r>
              <a:rPr lang="en-US"/>
              <a:t> As the </a:t>
            </a:r>
            <a:r>
              <a:rPr lang="en-US">
                <a:hlinkClick r:id="rId3"/>
              </a:rPr>
              <a:t>Eternal Son</a:t>
            </a:r>
            <a:r>
              <a:rPr lang="en-US"/>
              <a:t> is the word expression of the " first " absolute and infinite thought of the </a:t>
            </a:r>
            <a:r>
              <a:rPr lang="en-US">
                <a:hlinkClick r:id="rId4"/>
              </a:rPr>
              <a:t>Universal Father,</a:t>
            </a:r>
            <a:r>
              <a:rPr lang="en-US"/>
              <a:t> so the </a:t>
            </a:r>
            <a:r>
              <a:rPr lang="en-US">
                <a:hlinkClick r:id="rId5"/>
              </a:rPr>
              <a:t>Conjoint Actor</a:t>
            </a:r>
            <a:r>
              <a:rPr lang="en-US"/>
              <a:t> is the perfect execution of the " first " completed creative concept or plan for combined action by the Father-Son </a:t>
            </a:r>
            <a:r>
              <a:rPr lang="en-US">
                <a:hlinkClick r:id="rId6"/>
              </a:rPr>
              <a:t>personality</a:t>
            </a:r>
            <a:r>
              <a:rPr lang="en-US"/>
              <a:t> partnership of absolute thought-word union. The </a:t>
            </a:r>
            <a:r>
              <a:rPr lang="en-US">
                <a:hlinkClick r:id="rId7"/>
              </a:rPr>
              <a:t>Third Source and Center</a:t>
            </a:r>
            <a:r>
              <a:rPr lang="en-US"/>
              <a:t> eternalizes concurrently with the central or fiat creation, and only this central creation is eternal in existence among universes.</a:t>
            </a:r>
          </a:p>
        </p:txBody>
      </p:sp>
    </p:spTree>
    <p:extLst>
      <p:ext uri="{BB962C8B-B14F-4D97-AF65-F5344CB8AC3E}">
        <p14:creationId xmlns:p14="http://schemas.microsoft.com/office/powerpoint/2010/main" val="6395389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(93.4)</a:t>
            </a:r>
            <a:r>
              <a:rPr lang="en-US"/>
              <a:t> </a:t>
            </a:r>
            <a:r>
              <a:rPr lang="en-US" baseline="30000"/>
              <a:t>8:3.2</a:t>
            </a:r>
            <a:r>
              <a:rPr lang="en-US"/>
              <a:t> Since the personalization of the Third Source, the First Source no more personally participates in universe creation. The Universal Father delegates everything possible to his Eternal Son; likewise does the Eternal Son bestow all possible authority and power upon the </a:t>
            </a:r>
            <a:r>
              <a:rPr lang="en-US">
                <a:hlinkClick r:id="rId2"/>
              </a:rPr>
              <a:t>Conjoint Creator.</a:t>
            </a:r>
            <a:endParaRPr lang="en-US"/>
          </a:p>
          <a:p>
            <a:pPr marL="0" indent="0">
              <a:buNone/>
            </a:pPr>
            <a:endParaRPr lang="en-US"/>
          </a:p>
        </p:txBody>
      </p:sp>
    </p:spTree>
    <p:extLst>
      <p:ext uri="{BB962C8B-B14F-4D97-AF65-F5344CB8AC3E}">
        <p14:creationId xmlns:p14="http://schemas.microsoft.com/office/powerpoint/2010/main" val="3115430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(93.5)</a:t>
            </a:r>
            <a:r>
              <a:rPr lang="en-US"/>
              <a:t> </a:t>
            </a:r>
            <a:r>
              <a:rPr lang="en-US" baseline="30000"/>
              <a:t>8:3.3</a:t>
            </a:r>
            <a:r>
              <a:rPr lang="en-US"/>
              <a:t> The Eternal Son and the Conjoint Creator have, as partners and through their co-ordinate personalities, planned and fashioned every post-Havona universe which has been brought into existence. The Spirit sustains the same personal relation to the Son in all subsequent creation that the Son sustains to the Father in the first and central creation.</a:t>
            </a:r>
          </a:p>
        </p:txBody>
      </p:sp>
    </p:spTree>
    <p:extLst>
      <p:ext uri="{BB962C8B-B14F-4D97-AF65-F5344CB8AC3E}">
        <p14:creationId xmlns:p14="http://schemas.microsoft.com/office/powerpoint/2010/main" val="40788842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(93.6)</a:t>
            </a:r>
            <a:r>
              <a:rPr lang="en-US"/>
              <a:t> </a:t>
            </a:r>
            <a:r>
              <a:rPr lang="en-US" baseline="30000"/>
              <a:t>8:3.4</a:t>
            </a:r>
            <a:r>
              <a:rPr lang="en-US"/>
              <a:t> A Creator Son of the Eternal Son and a Creative Spirit of the </a:t>
            </a:r>
            <a:r>
              <a:rPr lang="en-US">
                <a:hlinkClick r:id="rId2"/>
              </a:rPr>
              <a:t>Infinite Spirit</a:t>
            </a:r>
            <a:r>
              <a:rPr lang="en-US"/>
              <a:t> created you and your universe; and while the Father in faithfulness upholds that which they have organized, it devolves upon this Universe Son and this Universe Spirit to foster and sustain their work as well as to minister to the creatures of their own making.</a:t>
            </a:r>
          </a:p>
        </p:txBody>
      </p:sp>
    </p:spTree>
    <p:extLst>
      <p:ext uri="{BB962C8B-B14F-4D97-AF65-F5344CB8AC3E}">
        <p14:creationId xmlns:p14="http://schemas.microsoft.com/office/powerpoint/2010/main" val="4500638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(93.7)</a:t>
            </a:r>
            <a:r>
              <a:rPr lang="en-US"/>
              <a:t> </a:t>
            </a:r>
            <a:r>
              <a:rPr lang="en-US" baseline="30000"/>
              <a:t>8:3.5</a:t>
            </a:r>
            <a:r>
              <a:rPr lang="en-US"/>
              <a:t> The Infinite Spirit is the effective agent of the all-loving Father and the all-merciful Son for the execution of their conjoint project of drawing to themselves all truth-loving souls on all the worlds of time and space. The very instant the Eternal Son accepted his Father's plan of perfection attainment for the creatures of the universes, the moment the ascension project became a Father-Son plan, that instant the Infinite Spirit became the conjoint administrator of the Father and the Son for the execution of their united and eternal purpose. And in so doing the Infinite Spirit pledged all his resources of divine presence and of spirit personalities to the Father and the Son; he has dedicated all to the stupendous plan of exalting surviving will creatures to the divine heights of </a:t>
            </a:r>
            <a:r>
              <a:rPr lang="en-US">
                <a:hlinkClick r:id="rId2"/>
              </a:rPr>
              <a:t>Paradise</a:t>
            </a:r>
            <a:r>
              <a:rPr lang="en-US"/>
              <a:t> perfection.</a:t>
            </a:r>
          </a:p>
        </p:txBody>
      </p:sp>
    </p:spTree>
    <p:extLst>
      <p:ext uri="{BB962C8B-B14F-4D97-AF65-F5344CB8AC3E}">
        <p14:creationId xmlns:p14="http://schemas.microsoft.com/office/powerpoint/2010/main" val="4132250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(90.2)</a:t>
            </a:r>
            <a:r>
              <a:rPr lang="en-US"/>
              <a:t> </a:t>
            </a:r>
            <a:r>
              <a:rPr lang="en-US" baseline="30000"/>
              <a:t>8:0.2</a:t>
            </a:r>
            <a:r>
              <a:rPr lang="en-US"/>
              <a:t> In the dawn of eternity both the Father and the Son become infinitely cognizant of their mutual interdependence, their eternal and absolute oneness; and therefore do they enter into an infinite and everlasting covenant of divine partnership. This never-ending compact is made for the execution of their united concepts throughout all of the circle of eternity; and ever since this eternity event the Father and the Son continue in this divine union.</a:t>
            </a:r>
          </a:p>
        </p:txBody>
      </p:sp>
    </p:spTree>
    <p:extLst>
      <p:ext uri="{BB962C8B-B14F-4D97-AF65-F5344CB8AC3E}">
        <p14:creationId xmlns:p14="http://schemas.microsoft.com/office/powerpoint/2010/main" val="23500531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(93.8)</a:t>
            </a:r>
            <a:r>
              <a:rPr lang="en-US"/>
              <a:t> </a:t>
            </a:r>
            <a:r>
              <a:rPr lang="en-US" baseline="30000"/>
              <a:t>8:3.6</a:t>
            </a:r>
            <a:r>
              <a:rPr lang="en-US"/>
              <a:t> The Infinite Spirit is a complete, exclusive, and universal revelation of the Universal Father and his Eternal Son. All knowledge of the Father-Son partnership must be had through the Infinite Spirit, the conjoint representative of the divine thought-word union.</a:t>
            </a:r>
          </a:p>
        </p:txBody>
      </p:sp>
    </p:spTree>
    <p:extLst>
      <p:ext uri="{BB962C8B-B14F-4D97-AF65-F5344CB8AC3E}">
        <p14:creationId xmlns:p14="http://schemas.microsoft.com/office/powerpoint/2010/main" val="24251512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(93.9)</a:t>
            </a:r>
            <a:r>
              <a:rPr lang="en-US"/>
              <a:t> </a:t>
            </a:r>
            <a:r>
              <a:rPr lang="en-US" baseline="30000"/>
              <a:t>8:3.7</a:t>
            </a:r>
            <a:r>
              <a:rPr lang="en-US"/>
              <a:t> The Eternal Son is the only avenue of approach to the Universal Father, and the Infinite Spirit is the only means of attaining the Eternal Son. Only by the patient ministry of the Spirit are the ascendant beings of time able to discover the Son.</a:t>
            </a:r>
          </a:p>
        </p:txBody>
      </p:sp>
    </p:spTree>
    <p:extLst>
      <p:ext uri="{BB962C8B-B14F-4D97-AF65-F5344CB8AC3E}">
        <p14:creationId xmlns:p14="http://schemas.microsoft.com/office/powerpoint/2010/main" val="3406367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(94.1)</a:t>
            </a:r>
            <a:r>
              <a:rPr lang="en-US"/>
              <a:t> </a:t>
            </a:r>
            <a:r>
              <a:rPr lang="en-US" baseline="30000"/>
              <a:t>8:3.8</a:t>
            </a:r>
            <a:r>
              <a:rPr lang="en-US"/>
              <a:t> At the center of all things the Infinite Spirit is the first of the </a:t>
            </a:r>
            <a:r>
              <a:rPr lang="en-US">
                <a:hlinkClick r:id="rId2"/>
              </a:rPr>
              <a:t>Paradise Deities</a:t>
            </a:r>
            <a:r>
              <a:rPr lang="en-US"/>
              <a:t> to be attained by the ascending pilgrims. The Third Person enshrouds the Second and the First Persons and therefore must always be first recognized by all who are candidates for presentation to the Son and his Father.</a:t>
            </a:r>
          </a:p>
        </p:txBody>
      </p:sp>
    </p:spTree>
    <p:extLst>
      <p:ext uri="{BB962C8B-B14F-4D97-AF65-F5344CB8AC3E}">
        <p14:creationId xmlns:p14="http://schemas.microsoft.com/office/powerpoint/2010/main" val="38476855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(94.2)</a:t>
            </a:r>
            <a:r>
              <a:rPr lang="en-US"/>
              <a:t> </a:t>
            </a:r>
            <a:r>
              <a:rPr lang="en-US" baseline="30000"/>
              <a:t>8:3.9</a:t>
            </a:r>
            <a:r>
              <a:rPr lang="en-US"/>
              <a:t> And in many other ways does the Spirit equally represent and similarly serve the Father and the Son.</a:t>
            </a:r>
          </a:p>
          <a:p>
            <a:pPr marL="0" indent="0">
              <a:buNone/>
            </a:pPr>
            <a:endParaRPr lang="en-US"/>
          </a:p>
        </p:txBody>
      </p:sp>
    </p:spTree>
    <p:extLst>
      <p:ext uri="{BB962C8B-B14F-4D97-AF65-F5344CB8AC3E}">
        <p14:creationId xmlns:p14="http://schemas.microsoft.com/office/powerpoint/2010/main" val="20370960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4. The Spirit of Divine Ministry</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77500" lnSpcReduction="20000"/>
          </a:bodyPr>
          <a:lstStyle/>
          <a:p>
            <a:pPr marL="0" indent="0">
              <a:buNone/>
            </a:pPr>
            <a:r>
              <a:rPr lang="en-US" baseline="30000"/>
              <a:t>(94.3)</a:t>
            </a:r>
            <a:r>
              <a:rPr lang="en-US"/>
              <a:t> </a:t>
            </a:r>
            <a:r>
              <a:rPr lang="en-US" baseline="30000"/>
              <a:t>8:4.1</a:t>
            </a:r>
            <a:r>
              <a:rPr lang="en-US"/>
              <a:t> Paralleling the physical universe wherein </a:t>
            </a:r>
            <a:r>
              <a:rPr lang="en-US">
                <a:hlinkClick r:id="rId3"/>
              </a:rPr>
              <a:t>Paradise gravity</a:t>
            </a:r>
            <a:r>
              <a:rPr lang="en-US"/>
              <a:t> holds all things together is the spiritual universe wherein the word of the Son interprets the thought of God and, when " made flesh, " demonstrates the loving mercy of the combined nature of the associated Creators. But in and through all this material and spiritual creation there is a vast stage whereon the </a:t>
            </a:r>
            <a:r>
              <a:rPr lang="en-US">
                <a:hlinkClick r:id="rId4"/>
              </a:rPr>
              <a:t>Infinite Spirit</a:t>
            </a:r>
            <a:r>
              <a:rPr lang="en-US"/>
              <a:t> and his spirit offspring show forth the combined mercy, patience, and everlasting affection of the divine parents towards the intelligent children of their co-operative devising and making. Everlasting ministry to mind is the essence of the Spirit's divine character. And all the spirit offspring of the </a:t>
            </a:r>
            <a:r>
              <a:rPr lang="en-US">
                <a:hlinkClick r:id="rId5"/>
              </a:rPr>
              <a:t>Conjoint Actor</a:t>
            </a:r>
            <a:r>
              <a:rPr lang="en-US"/>
              <a:t> partake of this desire to minister, this divine urge to service.</a:t>
            </a:r>
          </a:p>
        </p:txBody>
      </p:sp>
    </p:spTree>
    <p:extLst>
      <p:ext uri="{BB962C8B-B14F-4D97-AF65-F5344CB8AC3E}">
        <p14:creationId xmlns:p14="http://schemas.microsoft.com/office/powerpoint/2010/main" val="40485101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(94.4)</a:t>
            </a:r>
            <a:r>
              <a:rPr lang="en-US"/>
              <a:t> </a:t>
            </a:r>
            <a:r>
              <a:rPr lang="en-US" baseline="30000"/>
              <a:t>8:4.2</a:t>
            </a:r>
            <a:r>
              <a:rPr lang="en-US"/>
              <a:t> God is love, the Son is mercy, the Spirit is ministry—the ministry of divine love and endless mercy to all intelligent creation. The Spirit is the personification of the Father's love and the Son's mercy; in him are they eternally united for universal service. The Spirit is </a:t>
            </a:r>
            <a:r>
              <a:rPr lang="en-US" i="1"/>
              <a:t>love applied</a:t>
            </a:r>
            <a:r>
              <a:rPr lang="en-US"/>
              <a:t> to the creature creation, the combined love of the Father and the Son.</a:t>
            </a:r>
          </a:p>
        </p:txBody>
      </p:sp>
    </p:spTree>
    <p:extLst>
      <p:ext uri="{BB962C8B-B14F-4D97-AF65-F5344CB8AC3E}">
        <p14:creationId xmlns:p14="http://schemas.microsoft.com/office/powerpoint/2010/main" val="21465651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t>(94.5)</a:t>
            </a:r>
            <a:r>
              <a:rPr lang="en-US"/>
              <a:t> </a:t>
            </a:r>
            <a:r>
              <a:rPr lang="en-US" baseline="30000"/>
              <a:t>8:4.3</a:t>
            </a:r>
            <a:r>
              <a:rPr lang="en-US"/>
              <a:t> On Urantia the Infinite Spirit is known as an omnipresent influence, a universal presence, but in </a:t>
            </a:r>
            <a:r>
              <a:rPr lang="en-US">
                <a:hlinkClick r:id="rId2"/>
              </a:rPr>
              <a:t>Havona</a:t>
            </a:r>
            <a:r>
              <a:rPr lang="en-US"/>
              <a:t> you shall know him as a personal presence of actual ministry. Here the ministry of the </a:t>
            </a:r>
            <a:r>
              <a:rPr lang="en-US">
                <a:hlinkClick r:id="rId3"/>
              </a:rPr>
              <a:t>Paradise</a:t>
            </a:r>
            <a:r>
              <a:rPr lang="en-US"/>
              <a:t> Spirit is the exemplary and inspiring pattern for each of his co-ordinate Spirits and subordinate personalities ministering to the created beings on the worlds of time and space. In this divine universe the Infinite Spirit fully participated in the seven transcendental appearances of the </a:t>
            </a:r>
            <a:r>
              <a:rPr lang="en-US">
                <a:hlinkClick r:id="rId4"/>
              </a:rPr>
              <a:t>Eternal Son;</a:t>
            </a:r>
            <a:r>
              <a:rPr lang="en-US"/>
              <a:t> likewise did he participate with the original Michael Son in the seven bestowals upon the </a:t>
            </a:r>
            <a:r>
              <a:rPr lang="en-US">
                <a:hlinkClick r:id="rId5"/>
              </a:rPr>
              <a:t>circuits</a:t>
            </a:r>
            <a:r>
              <a:rPr lang="en-US"/>
              <a:t> of Havona, thereby becoming the sympathetic and understanding spirit minister to every pilgrim of time traversing these perfect </a:t>
            </a:r>
            <a:r>
              <a:rPr lang="en-US">
                <a:hlinkClick r:id="rId6"/>
              </a:rPr>
              <a:t>circles</a:t>
            </a:r>
            <a:r>
              <a:rPr lang="en-US"/>
              <a:t> on high.</a:t>
            </a:r>
          </a:p>
        </p:txBody>
      </p:sp>
    </p:spTree>
    <p:extLst>
      <p:ext uri="{BB962C8B-B14F-4D97-AF65-F5344CB8AC3E}">
        <p14:creationId xmlns:p14="http://schemas.microsoft.com/office/powerpoint/2010/main" val="33801702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t>(94.6)</a:t>
            </a:r>
            <a:r>
              <a:rPr lang="en-US"/>
              <a:t> </a:t>
            </a:r>
            <a:r>
              <a:rPr lang="en-US" baseline="30000"/>
              <a:t>8:4.4</a:t>
            </a:r>
            <a:r>
              <a:rPr lang="en-US"/>
              <a:t> When a Creator Son of God accepts the creatorship charge of responsibility for a projected local universe, the personalities of the Infinite Spirit pledge themselves as the tireless ministers of this Michael Son when he goes forth on his mission of creative adventure. Especially in the persons of the </a:t>
            </a:r>
            <a:r>
              <a:rPr lang="en-US">
                <a:hlinkClick r:id="rId2"/>
              </a:rPr>
              <a:t>Creative Daughters,</a:t>
            </a:r>
            <a:r>
              <a:rPr lang="en-US"/>
              <a:t> the </a:t>
            </a:r>
            <a:r>
              <a:rPr lang="en-US">
                <a:hlinkClick r:id="rId3"/>
              </a:rPr>
              <a:t>local universe Mother Spirits,</a:t>
            </a:r>
            <a:r>
              <a:rPr lang="en-US"/>
              <a:t> do we find the Infinite Spirit devoted to the task of fostering the ascension of the material creatures to higher and higher levels of </a:t>
            </a:r>
            <a:r>
              <a:rPr lang="en-US">
                <a:hlinkClick r:id="rId4"/>
              </a:rPr>
              <a:t>spiritual attainment.</a:t>
            </a:r>
            <a:r>
              <a:rPr lang="en-US"/>
              <a:t> And all this work of creature ministry is done in perfect harmony with the purposes, and in close association with the personalities, of the </a:t>
            </a:r>
            <a:r>
              <a:rPr lang="en-US">
                <a:hlinkClick r:id="rId5"/>
              </a:rPr>
              <a:t>Creator Sons</a:t>
            </a:r>
            <a:r>
              <a:rPr lang="en-US"/>
              <a:t> of these </a:t>
            </a:r>
            <a:r>
              <a:rPr lang="en-US">
                <a:hlinkClick r:id="rId6"/>
              </a:rPr>
              <a:t>local universes.</a:t>
            </a:r>
            <a:endParaRPr lang="en-US"/>
          </a:p>
          <a:p>
            <a:pPr marL="0" indent="0">
              <a:buNone/>
            </a:pPr>
            <a:endParaRPr lang="en-US"/>
          </a:p>
        </p:txBody>
      </p:sp>
    </p:spTree>
    <p:extLst>
      <p:ext uri="{BB962C8B-B14F-4D97-AF65-F5344CB8AC3E}">
        <p14:creationId xmlns:p14="http://schemas.microsoft.com/office/powerpoint/2010/main" val="10714358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t>(94.7)</a:t>
            </a:r>
            <a:r>
              <a:rPr lang="en-US"/>
              <a:t> </a:t>
            </a:r>
            <a:r>
              <a:rPr lang="en-US" baseline="30000"/>
              <a:t>8:4.5</a:t>
            </a:r>
            <a:r>
              <a:rPr lang="en-US"/>
              <a:t> As the </a:t>
            </a:r>
            <a:r>
              <a:rPr lang="en-US">
                <a:hlinkClick r:id="rId2"/>
              </a:rPr>
              <a:t>Sons of God</a:t>
            </a:r>
            <a:r>
              <a:rPr lang="en-US"/>
              <a:t> are engaged in the gigantic task of revealing the Father's </a:t>
            </a:r>
            <a:r>
              <a:rPr lang="en-US">
                <a:hlinkClick r:id="rId3"/>
              </a:rPr>
              <a:t>personality</a:t>
            </a:r>
            <a:r>
              <a:rPr lang="en-US"/>
              <a:t> of love to a universe, so is the Infinite Spirit dedicated to the unending ministry of revealing the combined love of the Father and the Son to the individual minds of all the children of each universe. In these local creations the Spirit does not come down to the material races in the likeness of mortal flesh as do certain of the Sons of God, but the Infinite Spirit and his co-ordinate Spirits do downstep themselves, do joyfully undergo an amazing series of </a:t>
            </a:r>
            <a:r>
              <a:rPr lang="en-US">
                <a:hlinkClick r:id="rId4"/>
              </a:rPr>
              <a:t>divinity</a:t>
            </a:r>
            <a:r>
              <a:rPr lang="en-US"/>
              <a:t> attenuations, until they appear as </a:t>
            </a:r>
            <a:r>
              <a:rPr lang="en-US">
                <a:hlinkClick r:id="rId5"/>
              </a:rPr>
              <a:t>angels</a:t>
            </a:r>
            <a:r>
              <a:rPr lang="en-US"/>
              <a:t> to stand by your side and guide you through the lowly paths of earthly existence.</a:t>
            </a:r>
          </a:p>
        </p:txBody>
      </p:sp>
    </p:spTree>
    <p:extLst>
      <p:ext uri="{BB962C8B-B14F-4D97-AF65-F5344CB8AC3E}">
        <p14:creationId xmlns:p14="http://schemas.microsoft.com/office/powerpoint/2010/main" val="3115430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(95.1)</a:t>
            </a:r>
            <a:r>
              <a:rPr lang="en-US"/>
              <a:t> </a:t>
            </a:r>
            <a:r>
              <a:rPr lang="en-US" baseline="30000"/>
              <a:t>8:4.6</a:t>
            </a:r>
            <a:r>
              <a:rPr lang="en-US"/>
              <a:t> By this very diminishing series the Infinite Spirit does actually, and as a person, draw very near to every being of the animal-origin spheres. And all this the Spirit does without in the least invalidating his existence as the </a:t>
            </a:r>
            <a:r>
              <a:rPr lang="en-US">
                <a:hlinkClick r:id="rId2"/>
              </a:rPr>
              <a:t>Third Person of Deity</a:t>
            </a:r>
            <a:r>
              <a:rPr lang="en-US"/>
              <a:t> at the center of all things.</a:t>
            </a:r>
          </a:p>
        </p:txBody>
      </p:sp>
    </p:spTree>
    <p:extLst>
      <p:ext uri="{BB962C8B-B14F-4D97-AF65-F5344CB8AC3E}">
        <p14:creationId xmlns:p14="http://schemas.microsoft.com/office/powerpoint/2010/main" val="4078884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(90.3)</a:t>
            </a:r>
            <a:r>
              <a:rPr lang="en-US"/>
              <a:t> </a:t>
            </a:r>
            <a:r>
              <a:rPr lang="en-US" baseline="30000"/>
              <a:t>8:0.3</a:t>
            </a:r>
            <a:r>
              <a:rPr lang="en-US"/>
              <a:t> We are now face to face with the eternity origin of the </a:t>
            </a:r>
            <a:r>
              <a:rPr lang="en-US">
                <a:hlinkClick r:id="rId2"/>
              </a:rPr>
              <a:t>Infinite Spirit,</a:t>
            </a:r>
            <a:r>
              <a:rPr lang="en-US"/>
              <a:t> the </a:t>
            </a:r>
            <a:r>
              <a:rPr lang="en-US">
                <a:hlinkClick r:id="rId3"/>
              </a:rPr>
              <a:t>Third Person of Deity.</a:t>
            </a:r>
            <a:r>
              <a:rPr lang="en-US"/>
              <a:t> The very instant that </a:t>
            </a:r>
            <a:r>
              <a:rPr lang="en-US">
                <a:hlinkClick r:id="rId4"/>
              </a:rPr>
              <a:t>God the Father</a:t>
            </a:r>
            <a:r>
              <a:rPr lang="en-US"/>
              <a:t> and </a:t>
            </a:r>
            <a:r>
              <a:rPr lang="en-US">
                <a:hlinkClick r:id="rId5"/>
              </a:rPr>
              <a:t>God the Son</a:t>
            </a:r>
            <a:r>
              <a:rPr lang="en-US"/>
              <a:t> conjointly conceive an identical and infinite action—the execution of an absolute thought-plan—that very moment, the Infinite Spirit springs full-fledgedly into existence.</a:t>
            </a:r>
          </a:p>
        </p:txBody>
      </p:sp>
    </p:spTree>
    <p:extLst>
      <p:ext uri="{BB962C8B-B14F-4D97-AF65-F5344CB8AC3E}">
        <p14:creationId xmlns:p14="http://schemas.microsoft.com/office/powerpoint/2010/main" val="41322503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(95.2)</a:t>
            </a:r>
            <a:r>
              <a:rPr lang="en-US"/>
              <a:t> </a:t>
            </a:r>
            <a:r>
              <a:rPr lang="en-US" baseline="30000"/>
              <a:t>8:4.7</a:t>
            </a:r>
            <a:r>
              <a:rPr lang="en-US"/>
              <a:t> The </a:t>
            </a:r>
            <a:r>
              <a:rPr lang="en-US">
                <a:hlinkClick r:id="rId2"/>
              </a:rPr>
              <a:t>Conjoint Creator</a:t>
            </a:r>
            <a:r>
              <a:rPr lang="en-US"/>
              <a:t> is truly and forever the great ministering personality, the universal mercy minister. To comprehend the ministry of the Spirit, ponder the truth that he is the combined portrayal of the Father's unending love and of the Son's eternal mercy. The Spirit's ministry is not, however, restricted solely to the representation of the Eternal Son and the </a:t>
            </a:r>
            <a:r>
              <a:rPr lang="en-US">
                <a:hlinkClick r:id="rId3"/>
              </a:rPr>
              <a:t>Universal Father.</a:t>
            </a:r>
            <a:r>
              <a:rPr lang="en-US"/>
              <a:t> The Infinite Spirit also possesses the power to minister to the creatures of the realm in his own name and right; the Third Person is of divine dignity and also bestows the universal ministry of mercy in his own behalf.</a:t>
            </a:r>
          </a:p>
        </p:txBody>
      </p:sp>
    </p:spTree>
    <p:extLst>
      <p:ext uri="{BB962C8B-B14F-4D97-AF65-F5344CB8AC3E}">
        <p14:creationId xmlns:p14="http://schemas.microsoft.com/office/powerpoint/2010/main" val="4500638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(95.3)</a:t>
            </a:r>
            <a:r>
              <a:rPr lang="en-US"/>
              <a:t> </a:t>
            </a:r>
            <a:r>
              <a:rPr lang="en-US" baseline="30000"/>
              <a:t>8:4.8</a:t>
            </a:r>
            <a:r>
              <a:rPr lang="en-US"/>
              <a:t> As man learns more of the loving and tireless ministry of the lower orders of the creature family of this Infinite Spirit, he will all the more admire and adore the transcendent nature and matchless character of this combined Action of the Universal Father and the Eternal Son. Indeed is this Spirit " the eyes of the Lord which are ever over the righteous " and " the divine ears which are ever open to their prayers. "</a:t>
            </a:r>
          </a:p>
        </p:txBody>
      </p:sp>
    </p:spTree>
    <p:extLst>
      <p:ext uri="{BB962C8B-B14F-4D97-AF65-F5344CB8AC3E}">
        <p14:creationId xmlns:p14="http://schemas.microsoft.com/office/powerpoint/2010/main" val="41322503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5. The Presence of God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(95.4)</a:t>
            </a:r>
            <a:r>
              <a:rPr lang="en-US"/>
              <a:t> </a:t>
            </a:r>
            <a:r>
              <a:rPr lang="en-US" baseline="30000"/>
              <a:t>8:5.1</a:t>
            </a:r>
            <a:r>
              <a:rPr lang="en-US"/>
              <a:t> The outstanding attribute of the </a:t>
            </a:r>
            <a:r>
              <a:rPr lang="en-US">
                <a:hlinkClick r:id="rId3"/>
              </a:rPr>
              <a:t>Infinite Spirit</a:t>
            </a:r>
            <a:r>
              <a:rPr lang="en-US"/>
              <a:t> is </a:t>
            </a:r>
            <a:r>
              <a:rPr lang="en-US">
                <a:hlinkClick r:id="rId4"/>
              </a:rPr>
              <a:t>omnipresence.</a:t>
            </a:r>
            <a:r>
              <a:rPr lang="en-US"/>
              <a:t> Throughout all the </a:t>
            </a:r>
            <a:r>
              <a:rPr lang="en-US">
                <a:hlinkClick r:id="rId5"/>
              </a:rPr>
              <a:t>universe of universes</a:t>
            </a:r>
            <a:r>
              <a:rPr lang="en-US"/>
              <a:t> there is everywhere present this all-pervading spirit, which is so akin to the presence of a universal and divine mind. Both the Second Person and the </a:t>
            </a:r>
            <a:r>
              <a:rPr lang="en-US">
                <a:hlinkClick r:id="rId6"/>
              </a:rPr>
              <a:t>Third Person of Deity</a:t>
            </a:r>
            <a:r>
              <a:rPr lang="en-US"/>
              <a:t> are represented on all worlds by their ever-present spirits.</a:t>
            </a:r>
          </a:p>
        </p:txBody>
      </p:sp>
    </p:spTree>
    <p:extLst>
      <p:ext uri="{BB962C8B-B14F-4D97-AF65-F5344CB8AC3E}">
        <p14:creationId xmlns:p14="http://schemas.microsoft.com/office/powerpoint/2010/main" val="4707182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(95.5)</a:t>
            </a:r>
            <a:r>
              <a:rPr lang="en-US"/>
              <a:t> </a:t>
            </a:r>
            <a:r>
              <a:rPr lang="en-US" baseline="30000"/>
              <a:t>8:5.2</a:t>
            </a:r>
            <a:r>
              <a:rPr lang="en-US"/>
              <a:t> The Father is </a:t>
            </a:r>
            <a:r>
              <a:rPr lang="en-US" i="1"/>
              <a:t>infinite</a:t>
            </a:r>
            <a:r>
              <a:rPr lang="en-US"/>
              <a:t> and is therefore limited only by volition. In the bestowal of Adjusters and in the encircuitment of </a:t>
            </a:r>
            <a:r>
              <a:rPr lang="en-US">
                <a:hlinkClick r:id="rId2"/>
              </a:rPr>
              <a:t>personality,</a:t>
            </a:r>
            <a:r>
              <a:rPr lang="en-US"/>
              <a:t> the Father acts alone, but in the contact of spirit forces with intelligent beings, he utilizes the spirits and personalities of the </a:t>
            </a:r>
            <a:r>
              <a:rPr lang="en-US">
                <a:hlinkClick r:id="rId3"/>
              </a:rPr>
              <a:t>Eternal Son</a:t>
            </a:r>
            <a:r>
              <a:rPr lang="en-US"/>
              <a:t> and the Infinite Spirit. He is at will spiritually present equally with the Son or with the </a:t>
            </a:r>
            <a:r>
              <a:rPr lang="en-US">
                <a:hlinkClick r:id="rId4"/>
              </a:rPr>
              <a:t>Conjoint Actor;</a:t>
            </a:r>
            <a:r>
              <a:rPr lang="en-US"/>
              <a:t> he is present </a:t>
            </a:r>
            <a:r>
              <a:rPr lang="en-US" i="1"/>
              <a:t>with</a:t>
            </a:r>
            <a:r>
              <a:rPr lang="en-US"/>
              <a:t> the Son and </a:t>
            </a:r>
            <a:r>
              <a:rPr lang="en-US" i="1"/>
              <a:t>in</a:t>
            </a:r>
            <a:r>
              <a:rPr lang="en-US"/>
              <a:t> the Spirit. The Father is most certainly everywhere present, and we discern his presence by and through any and all of these diverse but associated forces, influences, and presences.</a:t>
            </a:r>
          </a:p>
        </p:txBody>
      </p:sp>
    </p:spTree>
    <p:extLst>
      <p:ext uri="{BB962C8B-B14F-4D97-AF65-F5344CB8AC3E}">
        <p14:creationId xmlns:p14="http://schemas.microsoft.com/office/powerpoint/2010/main" val="24251512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(95.6)</a:t>
            </a:r>
            <a:r>
              <a:rPr lang="en-US"/>
              <a:t> </a:t>
            </a:r>
            <a:r>
              <a:rPr lang="en-US" baseline="30000"/>
              <a:t>8:5.3</a:t>
            </a:r>
            <a:r>
              <a:rPr lang="en-US"/>
              <a:t> In your sacred writings the term </a:t>
            </a:r>
            <a:r>
              <a:rPr lang="en-US" i="1"/>
              <a:t>Spirit of God</a:t>
            </a:r>
            <a:r>
              <a:rPr lang="en-US"/>
              <a:t> seems to be used interchangeably to designate both the Infinite Spirit on </a:t>
            </a:r>
            <a:r>
              <a:rPr lang="en-US">
                <a:hlinkClick r:id="rId2"/>
              </a:rPr>
              <a:t>Paradise</a:t>
            </a:r>
            <a:r>
              <a:rPr lang="en-US"/>
              <a:t> and the Creative Spirit of your local universe. The </a:t>
            </a:r>
            <a:r>
              <a:rPr lang="en-US">
                <a:hlinkClick r:id="rId3"/>
              </a:rPr>
              <a:t>Holy Spirit</a:t>
            </a:r>
            <a:r>
              <a:rPr lang="en-US"/>
              <a:t> is the spiritual circuit of this Creative Daughter of the Paradise Infinite Spirit. The Holy Spirit is a circuit indigenous to each local universe and is confined to the spiritual realm of that creation; but the Infinite Spirit is omnipresent.</a:t>
            </a:r>
          </a:p>
        </p:txBody>
      </p:sp>
    </p:spTree>
    <p:extLst>
      <p:ext uri="{BB962C8B-B14F-4D97-AF65-F5344CB8AC3E}">
        <p14:creationId xmlns:p14="http://schemas.microsoft.com/office/powerpoint/2010/main" val="34063675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t>(95.7)</a:t>
            </a:r>
            <a:r>
              <a:rPr lang="en-US"/>
              <a:t> </a:t>
            </a:r>
            <a:r>
              <a:rPr lang="en-US" baseline="30000"/>
              <a:t>8:5.4</a:t>
            </a:r>
            <a:r>
              <a:rPr lang="en-US"/>
              <a:t> There are many </a:t>
            </a:r>
            <a:r>
              <a:rPr lang="en-US">
                <a:hlinkClick r:id="rId2"/>
              </a:rPr>
              <a:t>spiritual influences,</a:t>
            </a:r>
            <a:r>
              <a:rPr lang="en-US"/>
              <a:t> and they are all as </a:t>
            </a:r>
            <a:r>
              <a:rPr lang="en-US" i="1"/>
              <a:t>one.</a:t>
            </a:r>
            <a:r>
              <a:rPr lang="en-US"/>
              <a:t> Even the work of the </a:t>
            </a:r>
            <a:r>
              <a:rPr lang="en-US">
                <a:hlinkClick r:id="rId3"/>
              </a:rPr>
              <a:t>Thought Adjusters,</a:t>
            </a:r>
            <a:r>
              <a:rPr lang="en-US"/>
              <a:t> though independent of all other influences, unvaryingly coincides with the spirit ministry of the combined influences of the Infinite Spirit and a local universe Mother Spirit. As these spiritual presences operate in the lives of Urantians, they cannot be segregated. In your minds and upon your souls they function as one spirit, notwithstanding their diverse origins. And as this united spiritual ministration is experienced, it becomes to you the influence of the Supreme, " who is ever able to keep you from failing and to present you blameless before your Father on high. "</a:t>
            </a:r>
          </a:p>
        </p:txBody>
      </p:sp>
    </p:spTree>
    <p:extLst>
      <p:ext uri="{BB962C8B-B14F-4D97-AF65-F5344CB8AC3E}">
        <p14:creationId xmlns:p14="http://schemas.microsoft.com/office/powerpoint/2010/main" val="38476855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(96.1)</a:t>
            </a:r>
            <a:r>
              <a:rPr lang="en-US"/>
              <a:t> </a:t>
            </a:r>
            <a:r>
              <a:rPr lang="en-US" baseline="30000"/>
              <a:t>8:5.5</a:t>
            </a:r>
            <a:r>
              <a:rPr lang="en-US"/>
              <a:t> Ever remember that the Infinite Spirit is the </a:t>
            </a:r>
            <a:r>
              <a:rPr lang="en-US" i="1"/>
              <a:t>Conjoint</a:t>
            </a:r>
            <a:r>
              <a:rPr lang="en-US"/>
              <a:t> Actor; both the Father and the Son are functioning in and through him; he is present not only as himself but also as the Father and as the Son and as the Father-Son. In recognition of this and for many additional reasons the spirit presence of the Infinite Spirit is often referred to as " the </a:t>
            </a:r>
            <a:r>
              <a:rPr lang="en-US">
                <a:hlinkClick r:id="rId2"/>
              </a:rPr>
              <a:t>spirit of God.</a:t>
            </a:r>
            <a:r>
              <a:rPr lang="en-US"/>
              <a:t> "</a:t>
            </a:r>
          </a:p>
        </p:txBody>
      </p:sp>
    </p:spTree>
    <p:extLst>
      <p:ext uri="{BB962C8B-B14F-4D97-AF65-F5344CB8AC3E}">
        <p14:creationId xmlns:p14="http://schemas.microsoft.com/office/powerpoint/2010/main" val="203709600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(96.2)</a:t>
            </a:r>
            <a:r>
              <a:rPr lang="en-US"/>
              <a:t> </a:t>
            </a:r>
            <a:r>
              <a:rPr lang="en-US" baseline="30000"/>
              <a:t>8:5.6</a:t>
            </a:r>
            <a:r>
              <a:rPr lang="en-US"/>
              <a:t> It would also be consistent to refer to the liaison of all spiritual ministry as the spirit of God, for such a liaison is truly the union of the spirits of </a:t>
            </a:r>
            <a:r>
              <a:rPr lang="en-US">
                <a:hlinkClick r:id="rId2"/>
              </a:rPr>
              <a:t>God the Father,</a:t>
            </a:r>
            <a:r>
              <a:rPr lang="en-US"/>
              <a:t> </a:t>
            </a:r>
            <a:r>
              <a:rPr lang="en-US">
                <a:hlinkClick r:id="rId3"/>
              </a:rPr>
              <a:t>God the Son,</a:t>
            </a:r>
            <a:r>
              <a:rPr lang="en-US"/>
              <a:t> </a:t>
            </a:r>
            <a:r>
              <a:rPr lang="en-US">
                <a:hlinkClick r:id="rId4"/>
              </a:rPr>
              <a:t>God the Spirit,</a:t>
            </a:r>
            <a:r>
              <a:rPr lang="en-US"/>
              <a:t> and </a:t>
            </a:r>
            <a:r>
              <a:rPr lang="en-US">
                <a:hlinkClick r:id="rId5"/>
              </a:rPr>
              <a:t>God the Sevenfold</a:t>
            </a:r>
            <a:r>
              <a:rPr lang="en-US"/>
              <a:t>—even the spirit of </a:t>
            </a:r>
            <a:r>
              <a:rPr lang="en-US">
                <a:hlinkClick r:id="rId6"/>
              </a:rPr>
              <a:t>God the Supreme.</a:t>
            </a:r>
            <a:endParaRPr lang="en-US"/>
          </a:p>
          <a:p>
            <a:pPr marL="0" indent="0">
              <a:buNone/>
            </a:pPr>
            <a:endParaRPr lang="en-US"/>
          </a:p>
        </p:txBody>
      </p:sp>
    </p:spTree>
    <p:extLst>
      <p:ext uri="{BB962C8B-B14F-4D97-AF65-F5344CB8AC3E}">
        <p14:creationId xmlns:p14="http://schemas.microsoft.com/office/powerpoint/2010/main" val="21465651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6. Personality of the Infinite Spirit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(96.3)</a:t>
            </a:r>
            <a:r>
              <a:rPr lang="en-US"/>
              <a:t> </a:t>
            </a:r>
            <a:r>
              <a:rPr lang="en-US" baseline="30000"/>
              <a:t>8:6.1</a:t>
            </a:r>
            <a:r>
              <a:rPr lang="en-US"/>
              <a:t> Do not allow the widespread bestowal and the far-flung distribution of the </a:t>
            </a:r>
            <a:r>
              <a:rPr lang="en-US">
                <a:hlinkClick r:id="rId3"/>
              </a:rPr>
              <a:t>Third Source and Center</a:t>
            </a:r>
            <a:r>
              <a:rPr lang="en-US"/>
              <a:t> to obscure or otherwise detract from the fact of his </a:t>
            </a:r>
            <a:r>
              <a:rPr lang="en-US">
                <a:hlinkClick r:id="rId4"/>
              </a:rPr>
              <a:t>personality.</a:t>
            </a:r>
            <a:r>
              <a:rPr lang="en-US"/>
              <a:t> The </a:t>
            </a:r>
            <a:r>
              <a:rPr lang="en-US">
                <a:hlinkClick r:id="rId5"/>
              </a:rPr>
              <a:t>Infinite Spirit</a:t>
            </a:r>
            <a:r>
              <a:rPr lang="en-US"/>
              <a:t> is a universe presence, an eternal action, a cosmic power, a holy influence, and a universal mind; he is all of these and infinitely more, but he is also a true and divine personality.</a:t>
            </a:r>
          </a:p>
        </p:txBody>
      </p:sp>
    </p:spTree>
    <p:extLst>
      <p:ext uri="{BB962C8B-B14F-4D97-AF65-F5344CB8AC3E}">
        <p14:creationId xmlns:p14="http://schemas.microsoft.com/office/powerpoint/2010/main" val="15871413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(96.4)</a:t>
            </a:r>
            <a:r>
              <a:rPr lang="en-US"/>
              <a:t> </a:t>
            </a:r>
            <a:r>
              <a:rPr lang="en-US" baseline="30000"/>
              <a:t>8:6.2</a:t>
            </a:r>
            <a:r>
              <a:rPr lang="en-US"/>
              <a:t> The Infinite Spirit is a complete and perfect personality, the divine equal and co-ordinate of the </a:t>
            </a:r>
            <a:r>
              <a:rPr lang="en-US">
                <a:hlinkClick r:id="rId2"/>
              </a:rPr>
              <a:t>Universal Father</a:t>
            </a:r>
            <a:r>
              <a:rPr lang="en-US"/>
              <a:t> and the </a:t>
            </a:r>
            <a:r>
              <a:rPr lang="en-US">
                <a:hlinkClick r:id="rId3"/>
              </a:rPr>
              <a:t>Eternal Son.</a:t>
            </a:r>
            <a:r>
              <a:rPr lang="en-US"/>
              <a:t> The </a:t>
            </a:r>
            <a:r>
              <a:rPr lang="en-US">
                <a:hlinkClick r:id="rId4"/>
              </a:rPr>
              <a:t>Conjoint Creator</a:t>
            </a:r>
            <a:r>
              <a:rPr lang="en-US"/>
              <a:t> is just as real and visible to the higher intelligences of the universes as are the Father and the Son; indeed more so, for it is the Spirit whom all ascenders must attain before they may approach the Father through the Son.</a:t>
            </a:r>
          </a:p>
        </p:txBody>
      </p:sp>
    </p:spTree>
    <p:extLst>
      <p:ext uri="{BB962C8B-B14F-4D97-AF65-F5344CB8AC3E}">
        <p14:creationId xmlns:p14="http://schemas.microsoft.com/office/powerpoint/2010/main" val="3380170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(90.4)</a:t>
            </a:r>
            <a:r>
              <a:rPr lang="en-US"/>
              <a:t> </a:t>
            </a:r>
            <a:r>
              <a:rPr lang="en-US" baseline="30000"/>
              <a:t>8:0.4</a:t>
            </a:r>
            <a:r>
              <a:rPr lang="en-US"/>
              <a:t> In thus reciting the order of the origin of the Deities, I do so merely to enable you to think of their relationship. In reality they are all three existent from eternity; they are existential. They are without beginning or ending of days; they are co-ordinate, supreme, ultimate, absolute, and infinite. They are and always have been and ever shall be. And they are three distinctly individualized but eternally associated persons, God the Father, God the Son, and </a:t>
            </a:r>
            <a:r>
              <a:rPr lang="en-US">
                <a:hlinkClick r:id="rId2"/>
              </a:rPr>
              <a:t>God the Spirit.</a:t>
            </a:r>
            <a:endParaRPr lang="en-US"/>
          </a:p>
          <a:p>
            <a:pPr marL="0" indent="0">
              <a:buNone/>
            </a:pPr>
            <a:endParaRPr lang="en-US"/>
          </a:p>
        </p:txBody>
      </p:sp>
    </p:spTree>
    <p:extLst>
      <p:ext uri="{BB962C8B-B14F-4D97-AF65-F5344CB8AC3E}">
        <p14:creationId xmlns:p14="http://schemas.microsoft.com/office/powerpoint/2010/main" val="24251512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(96.5)</a:t>
            </a:r>
            <a:r>
              <a:rPr lang="en-US"/>
              <a:t> </a:t>
            </a:r>
            <a:r>
              <a:rPr lang="en-US" baseline="30000"/>
              <a:t>8:6.3</a:t>
            </a:r>
            <a:r>
              <a:rPr lang="en-US"/>
              <a:t> The Infinite Spirit, the </a:t>
            </a:r>
            <a:r>
              <a:rPr lang="en-US">
                <a:hlinkClick r:id="rId2"/>
              </a:rPr>
              <a:t>Third Person of Deity,</a:t>
            </a:r>
            <a:r>
              <a:rPr lang="en-US"/>
              <a:t> is possessed of all the attributes which you associate with personality. The Spirit is endowed with absolute mind: " The Spirit searches all things, even the deep things of God. " The Spirit is endowed not only with mind but also with will. In the bestowal of his gifts it is recorded: " But all these works that one and the selfsame Spirit, dividing to every man severally and as he wills. "</a:t>
            </a:r>
          </a:p>
        </p:txBody>
      </p:sp>
    </p:spTree>
    <p:extLst>
      <p:ext uri="{BB962C8B-B14F-4D97-AF65-F5344CB8AC3E}">
        <p14:creationId xmlns:p14="http://schemas.microsoft.com/office/powerpoint/2010/main" val="10714358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(96.6)</a:t>
            </a:r>
            <a:r>
              <a:rPr lang="en-US"/>
              <a:t> </a:t>
            </a:r>
            <a:r>
              <a:rPr lang="en-US" baseline="30000"/>
              <a:t>8:6.4</a:t>
            </a:r>
            <a:r>
              <a:rPr lang="en-US"/>
              <a:t> " The love of the Spirit " is real, as also are his sorrows; therefore " Grieve not the Spirit of God. " Whether we observe the Infinite Spirit as </a:t>
            </a:r>
            <a:r>
              <a:rPr lang="en-US">
                <a:hlinkClick r:id="rId2"/>
              </a:rPr>
              <a:t>Paradise</a:t>
            </a:r>
            <a:r>
              <a:rPr lang="en-US"/>
              <a:t> Deity or as a local universe Creative Spirit, we find that the Conjoint Creator is not only the Third Source and Center but also a divine person. This divine personality also reacts to the universe as a person. The Spirit speaks to you, " He who has an ear, let him hear what the Spirit says. " " The Spirit himself makes intercession for you. " The Spirit exerts a direct and personal influence upon created beings, " For as many as are led by the Spirit of God, they are the sons of God. "</a:t>
            </a:r>
          </a:p>
        </p:txBody>
      </p:sp>
    </p:spTree>
    <p:extLst>
      <p:ext uri="{BB962C8B-B14F-4D97-AF65-F5344CB8AC3E}">
        <p14:creationId xmlns:p14="http://schemas.microsoft.com/office/powerpoint/2010/main" val="3115430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t>(96.7)</a:t>
            </a:r>
            <a:r>
              <a:rPr lang="en-US"/>
              <a:t> </a:t>
            </a:r>
            <a:r>
              <a:rPr lang="en-US" baseline="30000"/>
              <a:t>8:6.5</a:t>
            </a:r>
            <a:r>
              <a:rPr lang="en-US"/>
              <a:t> Even though we behold the phenomenon of the ministry of the Infinite Spirit to the remote worlds of the </a:t>
            </a:r>
            <a:r>
              <a:rPr lang="en-US">
                <a:hlinkClick r:id="rId2"/>
              </a:rPr>
              <a:t>universe of universes,</a:t>
            </a:r>
            <a:r>
              <a:rPr lang="en-US"/>
              <a:t> even though we envisage this same co-ordinating </a:t>
            </a:r>
            <a:r>
              <a:rPr lang="en-US">
                <a:hlinkClick r:id="rId3"/>
              </a:rPr>
              <a:t>Deity</a:t>
            </a:r>
            <a:r>
              <a:rPr lang="en-US"/>
              <a:t> acting in and through the untold legions of the manifold beings who take origin in the Third Source and Center, even though we recognize the </a:t>
            </a:r>
            <a:r>
              <a:rPr lang="en-US">
                <a:hlinkClick r:id="rId4"/>
              </a:rPr>
              <a:t>omnipresence</a:t>
            </a:r>
            <a:r>
              <a:rPr lang="en-US"/>
              <a:t> of the Spirit, nonetheless, we still affirm that this same Third Source and Center is a person, the Conjoint Creator of all things and all beings and all universes.</a:t>
            </a:r>
          </a:p>
        </p:txBody>
      </p:sp>
    </p:spTree>
    <p:extLst>
      <p:ext uri="{BB962C8B-B14F-4D97-AF65-F5344CB8AC3E}">
        <p14:creationId xmlns:p14="http://schemas.microsoft.com/office/powerpoint/2010/main" val="40788842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(96.8)</a:t>
            </a:r>
            <a:r>
              <a:rPr lang="en-US"/>
              <a:t> </a:t>
            </a:r>
            <a:r>
              <a:rPr lang="en-US" baseline="30000"/>
              <a:t>8:6.6</a:t>
            </a:r>
            <a:r>
              <a:rPr lang="en-US"/>
              <a:t> In the administration of universes the Father, Son, and Spirit are perfectly and eternally interassociated. Though each is engaged in a personal ministry to all creation, all three are divinely and absolutely interlocked in a service of creation and control which forever makes them </a:t>
            </a:r>
            <a:r>
              <a:rPr lang="en-US" i="1"/>
              <a:t>one.</a:t>
            </a:r>
            <a:r>
              <a:rPr lang="en-US"/>
              <a:t> </a:t>
            </a:r>
          </a:p>
          <a:p>
            <a:pPr marL="0" indent="0">
              <a:buNone/>
            </a:pPr>
            <a:endParaRPr lang="en-US"/>
          </a:p>
        </p:txBody>
      </p:sp>
    </p:spTree>
    <p:extLst>
      <p:ext uri="{BB962C8B-B14F-4D97-AF65-F5344CB8AC3E}">
        <p14:creationId xmlns:p14="http://schemas.microsoft.com/office/powerpoint/2010/main" val="4500638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(97.1)</a:t>
            </a:r>
            <a:r>
              <a:rPr lang="en-US"/>
              <a:t> </a:t>
            </a:r>
            <a:r>
              <a:rPr lang="en-US" baseline="30000"/>
              <a:t>8:6.7</a:t>
            </a:r>
            <a:r>
              <a:rPr lang="en-US"/>
              <a:t> In the person of the Infinite Spirit the Father and the Son are mutually present, always and in unqualified perfection, for the Spirit is like the Father and like the Son, and also like the Father and the Son as they two are forever one.</a:t>
            </a:r>
          </a:p>
        </p:txBody>
      </p:sp>
    </p:spTree>
    <p:extLst>
      <p:ext uri="{BB962C8B-B14F-4D97-AF65-F5344CB8AC3E}">
        <p14:creationId xmlns:p14="http://schemas.microsoft.com/office/powerpoint/2010/main" val="41322503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(97.2)</a:t>
            </a:r>
            <a:r>
              <a:rPr lang="en-US"/>
              <a:t> </a:t>
            </a:r>
            <a:r>
              <a:rPr lang="en-US" baseline="30000"/>
              <a:t>8:6.8</a:t>
            </a:r>
            <a:r>
              <a:rPr lang="en-US"/>
              <a:t> [Presented on Urantia by a Divine Counselor of </a:t>
            </a:r>
            <a:r>
              <a:rPr lang="en-US">
                <a:hlinkClick r:id="rId2"/>
              </a:rPr>
              <a:t>Uversa</a:t>
            </a:r>
            <a:r>
              <a:rPr lang="en-US"/>
              <a:t> commissioned by the </a:t>
            </a:r>
            <a:r>
              <a:rPr lang="en-US">
                <a:hlinkClick r:id="rId3"/>
              </a:rPr>
              <a:t>Ancients of Days</a:t>
            </a:r>
            <a:r>
              <a:rPr lang="en-US"/>
              <a:t> to portray the nature and work of the Infinite Spirit.]</a:t>
            </a:r>
          </a:p>
        </p:txBody>
      </p:sp>
    </p:spTree>
    <p:extLst>
      <p:ext uri="{BB962C8B-B14F-4D97-AF65-F5344CB8AC3E}">
        <p14:creationId xmlns:p14="http://schemas.microsoft.com/office/powerpoint/2010/main" val="24251512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066800" y="2286000"/>
            <a:ext cx="7315200" cy="7239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US" sz="2400" b="0" i="0" u="none" strike="noStrike" kern="1200" cap="none" spc="0" normalizeH="0" baseline="0" noProof="0">
                <a:ln>
                  <a:noFill/>
                </a:ln>
                <a:solidFill>
                  <a:sysClr val="window" lastClr="FFFFFF"/>
                </a:solidFill>
                <a:effectLst/>
                <a:uLnTx/>
                <a:uFillTx/>
                <a:latin typeface="Calibri"/>
                <a:ea typeface="+mn-ea"/>
                <a:cs typeface="+mn-cs"/>
                <a:hlinkClick r:id="rId2" tooltip="Go to next page"/>
              </a:rPr>
              <a:t>Paper 9 - Relation of the Infinite Spirit to the Universe </a:t>
            </a:r>
            <a:endParaRPr kumimoji="0" lang="en-US" sz="2400" b="0" i="0" u="none" strike="noStrike" kern="1200" cap="none" spc="0" normalizeH="0" baseline="0" noProof="0">
              <a:ln>
                <a:noFill/>
              </a:ln>
              <a:solidFill>
                <a:sysClr val="window" lastClr="FFFFFF"/>
              </a:solidFill>
              <a:effectLst/>
              <a:uLnTx/>
              <a:uFillTx/>
              <a:latin typeface="Calibri"/>
              <a:ea typeface="+mn-ea"/>
              <a:cs typeface="+mn-cs"/>
            </a:endParaRPr>
          </a:p>
        </p:txBody>
      </p:sp>
    </p:spTree>
    <p:extLst>
      <p:ext uri="{BB962C8B-B14F-4D97-AF65-F5344CB8AC3E}">
        <p14:creationId xmlns:p14="http://schemas.microsoft.com/office/powerpoint/2010/main" val="2266788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1. The God of Action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(90.5)</a:t>
            </a:r>
            <a:r>
              <a:rPr lang="en-US"/>
              <a:t> </a:t>
            </a:r>
            <a:r>
              <a:rPr lang="en-US" baseline="30000"/>
              <a:t>8:1.1</a:t>
            </a:r>
            <a:r>
              <a:rPr lang="en-US"/>
              <a:t> In the eternity of the past, upon the personalization of the </a:t>
            </a:r>
            <a:r>
              <a:rPr lang="en-US">
                <a:hlinkClick r:id="rId3"/>
              </a:rPr>
              <a:t>Infinite Spirit</a:t>
            </a:r>
            <a:r>
              <a:rPr lang="en-US"/>
              <a:t> the divine </a:t>
            </a:r>
            <a:r>
              <a:rPr lang="en-US">
                <a:hlinkClick r:id="rId4"/>
              </a:rPr>
              <a:t>personality</a:t>
            </a:r>
            <a:r>
              <a:rPr lang="en-US"/>
              <a:t> cycle becomes perfect and complete. The </a:t>
            </a:r>
            <a:r>
              <a:rPr lang="en-US">
                <a:hlinkClick r:id="rId5"/>
              </a:rPr>
              <a:t>God of Action</a:t>
            </a:r>
            <a:r>
              <a:rPr lang="en-US"/>
              <a:t> is existent, and the vast stage of space is set for the stupendous drama of creation—the universal adventure—the divine panorama of the eternal ages.</a:t>
            </a:r>
          </a:p>
        </p:txBody>
      </p:sp>
    </p:spTree>
    <p:extLst>
      <p:ext uri="{BB962C8B-B14F-4D97-AF65-F5344CB8AC3E}">
        <p14:creationId xmlns:p14="http://schemas.microsoft.com/office/powerpoint/2010/main" val="3921273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(90.6)</a:t>
            </a:r>
            <a:r>
              <a:rPr lang="en-US"/>
              <a:t> </a:t>
            </a:r>
            <a:r>
              <a:rPr lang="en-US" baseline="30000"/>
              <a:t>8:1.2</a:t>
            </a:r>
            <a:r>
              <a:rPr lang="en-US"/>
              <a:t> The first act of the Infinite Spirit is the inspection and recognition of his divine parents, the Father-Father and the Mother-Son. He, the Spirit, unqualifiedly identifies both of them. He is fully cognizant of their separate personalities and infinite attributes as well as of their combined nature and united function. Next, voluntarily, with transcendent willingness and inspiring spontaneity, the </a:t>
            </a:r>
            <a:r>
              <a:rPr lang="en-US">
                <a:hlinkClick r:id="rId2"/>
              </a:rPr>
              <a:t>Third Person of Deity,</a:t>
            </a:r>
            <a:r>
              <a:rPr lang="en-US"/>
              <a:t> notwithstanding his equality with the First and Second Persons, pledges eternal loyalty to </a:t>
            </a:r>
            <a:r>
              <a:rPr lang="en-US">
                <a:hlinkClick r:id="rId3"/>
              </a:rPr>
              <a:t>God the Father</a:t>
            </a:r>
            <a:r>
              <a:rPr lang="en-US"/>
              <a:t> and acknowledges everlasting dependence upon </a:t>
            </a:r>
            <a:r>
              <a:rPr lang="en-US">
                <a:hlinkClick r:id="rId4"/>
              </a:rPr>
              <a:t>God the Son.</a:t>
            </a:r>
            <a:endParaRPr lang="en-US"/>
          </a:p>
          <a:p>
            <a:pPr marL="0" indent="0">
              <a:buNone/>
            </a:pPr>
            <a:endParaRPr lang="en-US"/>
          </a:p>
        </p:txBody>
      </p:sp>
    </p:spTree>
    <p:extLst>
      <p:ext uri="{BB962C8B-B14F-4D97-AF65-F5344CB8AC3E}">
        <p14:creationId xmlns:p14="http://schemas.microsoft.com/office/powerpoint/2010/main" val="3406367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(90.7)</a:t>
            </a:r>
            <a:r>
              <a:rPr lang="en-US"/>
              <a:t> </a:t>
            </a:r>
            <a:r>
              <a:rPr lang="en-US" baseline="30000"/>
              <a:t>8:1.3</a:t>
            </a:r>
            <a:r>
              <a:rPr lang="en-US"/>
              <a:t> Inherent in the nature of this transaction and in mutual recognition of the personality independence of each and the executive union of all three, the cycle of eternity is established. The </a:t>
            </a:r>
            <a:r>
              <a:rPr lang="en-US">
                <a:hlinkClick r:id="rId2"/>
              </a:rPr>
              <a:t>Paradise Trinity</a:t>
            </a:r>
            <a:r>
              <a:rPr lang="en-US"/>
              <a:t> is existent. The stage of universal space is set for the manifold and never-ending panorama of the creative unfolding of the purpose of the </a:t>
            </a:r>
            <a:r>
              <a:rPr lang="en-US">
                <a:hlinkClick r:id="rId3"/>
              </a:rPr>
              <a:t>Universal Father</a:t>
            </a:r>
            <a:r>
              <a:rPr lang="en-US"/>
              <a:t> through the personality of the </a:t>
            </a:r>
            <a:r>
              <a:rPr lang="en-US">
                <a:hlinkClick r:id="rId4"/>
              </a:rPr>
              <a:t>Eternal Son</a:t>
            </a:r>
            <a:r>
              <a:rPr lang="en-US"/>
              <a:t> and by the execution of the God of Action, the executive agency for the reality performances of the Father-Son creator partnership.</a:t>
            </a:r>
          </a:p>
        </p:txBody>
      </p:sp>
    </p:spTree>
    <p:extLst>
      <p:ext uri="{BB962C8B-B14F-4D97-AF65-F5344CB8AC3E}">
        <p14:creationId xmlns:p14="http://schemas.microsoft.com/office/powerpoint/2010/main" val="3847685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(91.1)</a:t>
            </a:r>
            <a:r>
              <a:rPr lang="en-US"/>
              <a:t> </a:t>
            </a:r>
            <a:r>
              <a:rPr lang="en-US" baseline="30000"/>
              <a:t>8:1.4</a:t>
            </a:r>
            <a:r>
              <a:rPr lang="en-US"/>
              <a:t> The God of Action functions and the dead vaults of space are astir. One billion perfect spheres flash into existence. Prior to this hypothetical eternity moment the space-energies inherent in </a:t>
            </a:r>
            <a:r>
              <a:rPr lang="en-US">
                <a:hlinkClick r:id="rId2"/>
              </a:rPr>
              <a:t>Paradise</a:t>
            </a:r>
            <a:r>
              <a:rPr lang="en-US"/>
              <a:t> are existent and potentially operative, but they have no actuality of being; neither can physical </a:t>
            </a:r>
            <a:r>
              <a:rPr lang="en-US">
                <a:hlinkClick r:id="rId3"/>
              </a:rPr>
              <a:t>gravity</a:t>
            </a:r>
            <a:r>
              <a:rPr lang="en-US"/>
              <a:t> be measured except by the reaction of material realities to its incessant pull. There is no material universe at this (assumed) eternally distant moment, but the very instant that one billion worlds materialize, there is in evidence gravity sufficient and adequate to hold them in the everlasting grasp of Paradise.</a:t>
            </a:r>
          </a:p>
        </p:txBody>
      </p:sp>
    </p:spTree>
    <p:extLst>
      <p:ext uri="{BB962C8B-B14F-4D97-AF65-F5344CB8AC3E}">
        <p14:creationId xmlns:p14="http://schemas.microsoft.com/office/powerpoint/2010/main" val="2037096005"/>
      </p:ext>
    </p:extLst>
  </p:cSld>
  <p:clrMapOvr>
    <a:masterClrMapping/>
  </p:clrMapOvr>
</p:sld>
</file>

<file path=ppt/theme/theme1.xml><?xml version="1.0" encoding="utf-8"?>
<a:theme xmlns:a="http://schemas.openxmlformats.org/drawingml/2006/main" name="1_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TotalTime>
  <Words>4609</Words>
  <Application>Microsoft Office PowerPoint</Application>
  <PresentationFormat>On-screen Show (4:3)</PresentationFormat>
  <Paragraphs>68</Paragraphs>
  <Slides>56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56</vt:i4>
      </vt:variant>
    </vt:vector>
  </HeadingPairs>
  <TitlesOfParts>
    <vt:vector size="59" baseType="lpstr">
      <vt:lpstr>Arial</vt:lpstr>
      <vt:lpstr>Calibri</vt:lpstr>
      <vt:lpstr>1_Office Theme</vt:lpstr>
      <vt:lpstr>The Urantia Book</vt:lpstr>
      <vt:lpstr>Paper 8 The Infinite Spirit  Audio Version</vt:lpstr>
      <vt:lpstr>PowerPoint Presentation</vt:lpstr>
      <vt:lpstr>PowerPoint Presentation</vt:lpstr>
      <vt:lpstr>PowerPoint Presentation</vt:lpstr>
      <vt:lpstr>1. The God of Action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Nature of the Infinite Spirit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Relation of the Spirit to the Father and the Son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 The Spirit of Divine Ministry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 The Presence of God  Audio Version</vt:lpstr>
      <vt:lpstr>PowerPoint Presentation</vt:lpstr>
      <vt:lpstr>PowerPoint Presentation</vt:lpstr>
      <vt:lpstr>PowerPoint Presentation</vt:lpstr>
      <vt:lpstr>PowerPoint Presentation</vt:lpstr>
      <vt:lpstr>PowerPoint Presentation</vt:lpstr>
      <vt:lpstr>6. Personality of the Infinite Spirit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Rev. Dr. Roger W. Paul</Manager>
  <Company>Fifth Epochal Revelation Fellowship, Inc.</Company>
  <LinksUpToDate>false</LinksUpToDate>
  <SharedDoc>false</SharedDoc>
  <HyperlinkBase>http://fifthepochalrevelationfellowship.com/B-Urantia-Book/papers/paper-8-infinite-spirit.htm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Urantia Book -  Paper 8 - The Infinite Spirit</dc:title>
  <dc:subject>The Infinite Spirit</dc:subject>
  <dc:creator>Divine Counselor</dc:creator>
  <cp:keywords>"god, action, infinite spirit, divine ministry, nature, presence of god, personality, spirit of god, urantia"</cp:keywords>
  <cp:lastModifiedBy>Roger Paul</cp:lastModifiedBy>
  <cp:revision>21</cp:revision>
  <dcterms:created xsi:type="dcterms:W3CDTF">2014-04-04T18:38:58Z</dcterms:created>
  <dcterms:modified xsi:type="dcterms:W3CDTF">2024-06-25T14:10:53Z</dcterms:modified>
  <cp:category>Religion, Faith</cp:category>
</cp:coreProperties>
</file>