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2" r:id="rId2"/>
    <p:sldId id="382" r:id="rId3"/>
    <p:sldId id="258" r:id="rId4"/>
    <p:sldId id="481" r:id="rId5"/>
    <p:sldId id="493" r:id="rId6"/>
    <p:sldId id="482" r:id="rId7"/>
    <p:sldId id="483" r:id="rId8"/>
    <p:sldId id="484" r:id="rId9"/>
    <p:sldId id="485" r:id="rId10"/>
    <p:sldId id="486" r:id="rId11"/>
    <p:sldId id="487" r:id="rId12"/>
    <p:sldId id="488" r:id="rId13"/>
    <p:sldId id="489" r:id="rId14"/>
    <p:sldId id="490" r:id="rId15"/>
    <p:sldId id="494" r:id="rId16"/>
    <p:sldId id="491" r:id="rId17"/>
    <p:sldId id="470" r:id="rId18"/>
    <p:sldId id="471" r:id="rId19"/>
    <p:sldId id="472" r:id="rId20"/>
    <p:sldId id="473" r:id="rId21"/>
    <p:sldId id="474" r:id="rId22"/>
    <p:sldId id="475" r:id="rId23"/>
    <p:sldId id="476" r:id="rId24"/>
    <p:sldId id="477" r:id="rId25"/>
    <p:sldId id="495" r:id="rId26"/>
    <p:sldId id="478" r:id="rId27"/>
    <p:sldId id="479" r:id="rId28"/>
    <p:sldId id="480" r:id="rId29"/>
    <p:sldId id="496" r:id="rId30"/>
    <p:sldId id="459" r:id="rId31"/>
    <p:sldId id="460" r:id="rId32"/>
    <p:sldId id="461" r:id="rId33"/>
    <p:sldId id="462" r:id="rId34"/>
    <p:sldId id="463" r:id="rId35"/>
    <p:sldId id="497" r:id="rId36"/>
    <p:sldId id="464" r:id="rId37"/>
    <p:sldId id="465" r:id="rId38"/>
    <p:sldId id="499" r:id="rId39"/>
    <p:sldId id="500" r:id="rId40"/>
    <p:sldId id="466" r:id="rId41"/>
    <p:sldId id="467" r:id="rId42"/>
    <p:sldId id="498" r:id="rId43"/>
    <p:sldId id="468" r:id="rId44"/>
    <p:sldId id="469" r:id="rId45"/>
    <p:sldId id="448" r:id="rId46"/>
    <p:sldId id="449" r:id="rId47"/>
    <p:sldId id="450" r:id="rId48"/>
    <p:sldId id="451" r:id="rId49"/>
    <p:sldId id="452" r:id="rId50"/>
    <p:sldId id="314"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42631E-833D-4946-A173-12B9ECC17845}" v="4" dt="2024-07-28T13:05:14.9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3" autoAdjust="0"/>
    <p:restoredTop sz="94660"/>
  </p:normalViewPr>
  <p:slideViewPr>
    <p:cSldViewPr>
      <p:cViewPr varScale="1">
        <p:scale>
          <a:sx n="85" d="100"/>
          <a:sy n="85" d="100"/>
        </p:scale>
        <p:origin x="926"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ger Paul" userId="b021e7ff2079c976" providerId="LiveId" clId="{B542631E-833D-4946-A173-12B9ECC17845}"/>
    <pc:docChg chg="modSld">
      <pc:chgData name="Roger Paul" userId="b021e7ff2079c976" providerId="LiveId" clId="{B542631E-833D-4946-A173-12B9ECC17845}" dt="2024-07-28T13:05:17.998" v="4" actId="1076"/>
      <pc:docMkLst>
        <pc:docMk/>
      </pc:docMkLst>
      <pc:sldChg chg="addSp modSp mod">
        <pc:chgData name="Roger Paul" userId="b021e7ff2079c976" providerId="LiveId" clId="{B542631E-833D-4946-A173-12B9ECC17845}" dt="2024-07-28T13:05:17.998" v="4" actId="1076"/>
        <pc:sldMkLst>
          <pc:docMk/>
          <pc:sldMk cId="741492041" sldId="492"/>
        </pc:sldMkLst>
        <pc:spChg chg="add mod">
          <ac:chgData name="Roger Paul" userId="b021e7ff2079c976" providerId="LiveId" clId="{B542631E-833D-4946-A173-12B9ECC17845}" dt="2024-07-28T13:05:17.998" v="4" actId="1076"/>
          <ac:spMkLst>
            <pc:docMk/>
            <pc:sldMk cId="741492041" sldId="492"/>
            <ac:spMk id="4" creationId="{3A8FD53F-6325-3A04-6B20-8FD25D2EB56C}"/>
          </ac:spMkLst>
        </pc:spChg>
        <pc:picChg chg="mod">
          <ac:chgData name="Roger Paul" userId="b021e7ff2079c976" providerId="LiveId" clId="{B542631E-833D-4946-A173-12B9ECC17845}" dt="2024-07-28T13:04:21.857" v="1" actId="1076"/>
          <ac:picMkLst>
            <pc:docMk/>
            <pc:sldMk cId="741492041" sldId="492"/>
            <ac:picMk id="5"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024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461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498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7564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2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5659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42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2397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92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70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32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279E4-3757-4451-8859-8299E3D25019}" type="datetimeFigureOut">
              <a:rPr lang="en-US" smtClean="0">
                <a:solidFill>
                  <a:prstClr val="white">
                    <a:tint val="75000"/>
                  </a:prstClr>
                </a:solidFill>
              </a:rPr>
              <a:pPr/>
              <a:t>7/28/2024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203190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Paper%20-16%20Video%20study%20group%20link" TargetMode="External"/><Relationship Id="rId7" Type="http://schemas.openxmlformats.org/officeDocument/2006/relationships/hyperlink" Target="https://www.youtube.com/watch?v=d60iLexcvws"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fifthepochalrevelationfellowship.com/notes/Paper_87_The_Ghost_Cults-2.pptx" TargetMode="External"/><Relationship Id="rId5" Type="http://schemas.openxmlformats.org/officeDocument/2006/relationships/hyperlink" Target="http://fifthepochalrevelationfellowship.com/notes/Paper_80_Andite_Expansion_in_the_Occident-2.pptx" TargetMode="External"/><Relationship Id="rId4" Type="http://schemas.openxmlformats.org/officeDocument/2006/relationships/hyperlink" Target="https://vimeo.com/227256607"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fifthepochalrevelationfellowship.com/audio/paper088/p088_02.mp3"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ncyclopediaurantia.org/"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2.htm#evolutio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fifthepochalrevelationfellowship.com/audio/paper088/p088_03.mp3"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7.htm#sovereignty"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fifthepochalrevelationfellowship.com/audio/paper088/p088_04.mp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2.htm#evolution" TargetMode="External"/><Relationship Id="rId2" Type="http://schemas.openxmlformats.org/officeDocument/2006/relationships/hyperlink" Target="http://fifthepochalrevelationfellowship.com/audio/paper088/p088_00.mp3"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fifthepochalrevelationfellowship.com/audio/paper088/p088_05.mp3"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77.htm#soul" TargetMode="External"/><Relationship Id="rId2" Type="http://schemas.openxmlformats.org/officeDocument/2006/relationships/hyperlink" Target="http://fifthepochalrevelationfellowship.com/b-urantia-book-standardized/topical_index/140.htm#personality"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fifthepochalrevelationfellowship.com/audio/paper088/p088_06.mp3"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44.htm#dual_spiritism"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ext-standardization.htm#U88_6_7"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30.htm#Nebadon" TargetMode="External"/><Relationship Id="rId2" Type="http://schemas.openxmlformats.org/officeDocument/2006/relationships/hyperlink" Target="http://fifthepochalrevelationfellowship.com/b-urantia-book-standardized/topical_index/52.htm#evolu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fifthepochalrevelationfellowship.com/audio/paper088/p088_01.mp3"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fifthepochalrevelationfellowship.com/notes/Paper_88_Sin_Sacrifice_and_Atonement-2.ppt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993775"/>
          </a:xfrm>
        </p:spPr>
        <p:txBody>
          <a:bodyPr/>
          <a:lstStyle/>
          <a:p>
            <a:r>
              <a:rPr lang="en-US" b="1"/>
              <a:t>The Urantia Book</a:t>
            </a:r>
            <a:endParaRPr lang="en-US"/>
          </a:p>
        </p:txBody>
      </p:sp>
      <p:sp>
        <p:nvSpPr>
          <p:cNvPr id="3" name="Subtitle 2"/>
          <p:cNvSpPr>
            <a:spLocks noGrp="1"/>
          </p:cNvSpPr>
          <p:nvPr>
            <p:ph type="subTitle" idx="1"/>
          </p:nvPr>
        </p:nvSpPr>
        <p:spPr>
          <a:xfrm>
            <a:off x="1295400" y="1447800"/>
            <a:ext cx="6400800" cy="1752600"/>
          </a:xfrm>
        </p:spPr>
        <p:txBody>
          <a:bodyPr>
            <a:normAutofit/>
          </a:bodyPr>
          <a:lstStyle/>
          <a:p>
            <a:r>
              <a:rPr lang="en-US" sz="2800" b="1">
                <a:solidFill>
                  <a:srgbClr val="FFFFFF"/>
                </a:solidFill>
                <a:latin typeface="Helvetica"/>
              </a:rPr>
              <a:t>Paper 88</a:t>
            </a:r>
            <a:br>
              <a:rPr lang="en-US" sz="2800"/>
            </a:br>
            <a:r>
              <a:rPr lang="en-US" sz="2800" b="1">
                <a:solidFill>
                  <a:srgbClr val="FFFFFF"/>
                </a:solidFill>
                <a:latin typeface="Helvetica"/>
              </a:rPr>
              <a:t>Fetishes, Charms, and Magic</a:t>
            </a:r>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2643108"/>
            <a:ext cx="2590800" cy="557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hlinkClick r:id="rId3" action="ppaction://hlinkfile"/>
          </p:cNvPr>
          <p:cNvSpPr txBox="1"/>
          <p:nvPr/>
        </p:nvSpPr>
        <p:spPr>
          <a:xfrm>
            <a:off x="2209800" y="4874320"/>
            <a:ext cx="5181600" cy="461665"/>
          </a:xfrm>
          <a:prstGeom prst="rect">
            <a:avLst/>
          </a:prstGeom>
          <a:noFill/>
        </p:spPr>
        <p:txBody>
          <a:bodyPr wrap="square" rtlCol="0">
            <a:spAutoFit/>
          </a:bodyPr>
          <a:lstStyle/>
          <a:p>
            <a:pPr>
              <a:defRPr/>
            </a:pPr>
            <a:r>
              <a:rPr lang="en-US" sz="2400" kern="0">
                <a:solidFill>
                  <a:prstClr val="white"/>
                </a:solidFill>
                <a:hlinkClick r:id="rId4"/>
              </a:rPr>
              <a:t>Paper  88 - Video study group link</a:t>
            </a:r>
            <a:endParaRPr lang="en-US" sz="2400" kern="0">
              <a:solidFill>
                <a:prstClr val="white"/>
              </a:solidFill>
            </a:endParaRPr>
          </a:p>
        </p:txBody>
      </p:sp>
      <p:sp>
        <p:nvSpPr>
          <p:cNvPr id="7" name="Rectangle 6"/>
          <p:cNvSpPr/>
          <p:nvPr/>
        </p:nvSpPr>
        <p:spPr>
          <a:xfrm>
            <a:off x="2362200" y="5632175"/>
            <a:ext cx="5143500" cy="461665"/>
          </a:xfrm>
          <a:prstGeom prst="rect">
            <a:avLst/>
          </a:prstGeom>
        </p:spPr>
        <p:txBody>
          <a:bodyPr wrap="square">
            <a:spAutoFit/>
          </a:bodyPr>
          <a:lstStyle/>
          <a:p>
            <a:pPr>
              <a:defRPr/>
            </a:pPr>
            <a:r>
              <a:rPr lang="en-US" sz="2400" kern="0">
                <a:solidFill>
                  <a:prstClr val="white"/>
                </a:solidFill>
                <a:hlinkClick r:id="rId5"/>
              </a:rPr>
              <a:t> </a:t>
            </a:r>
            <a:r>
              <a:rPr lang="en-US" sz="2400" kern="0">
                <a:solidFill>
                  <a:prstClr val="white"/>
                </a:solidFill>
                <a:hlinkClick r:id="rId6"/>
              </a:rPr>
              <a:t>Paper 87 - The Ghost Cults</a:t>
            </a:r>
            <a:endParaRPr lang="en-US" sz="2400" kern="0">
              <a:solidFill>
                <a:prstClr val="white"/>
              </a:solidFill>
            </a:endParaRPr>
          </a:p>
        </p:txBody>
      </p:sp>
      <p:sp>
        <p:nvSpPr>
          <p:cNvPr id="4" name="TextBox 3">
            <a:extLst>
              <a:ext uri="{FF2B5EF4-FFF2-40B4-BE49-F238E27FC236}">
                <a16:creationId xmlns:a16="http://schemas.microsoft.com/office/drawing/2014/main" id="{3A8FD53F-6325-3A04-6B20-8FD25D2EB56C}"/>
              </a:ext>
            </a:extLst>
          </p:cNvPr>
          <p:cNvSpPr txBox="1"/>
          <p:nvPr/>
        </p:nvSpPr>
        <p:spPr>
          <a:xfrm>
            <a:off x="2286000" y="3407162"/>
            <a:ext cx="5638800" cy="369332"/>
          </a:xfrm>
          <a:prstGeom prst="rect">
            <a:avLst/>
          </a:prstGeom>
          <a:noFill/>
        </p:spPr>
        <p:txBody>
          <a:bodyPr wrap="square" rtlCol="0">
            <a:spAutoFit/>
          </a:bodyPr>
          <a:lstStyle/>
          <a:p>
            <a:r>
              <a:rPr lang="en-US" dirty="0">
                <a:hlinkClick r:id="rId7"/>
              </a:rPr>
              <a:t>Reading Paper 88 - Fetishes Charms and Magic</a:t>
            </a:r>
            <a:endParaRPr lang="en-US" dirty="0"/>
          </a:p>
        </p:txBody>
      </p:sp>
    </p:spTree>
    <p:extLst>
      <p:ext uri="{BB962C8B-B14F-4D97-AF65-F5344CB8AC3E}">
        <p14:creationId xmlns:p14="http://schemas.microsoft.com/office/powerpoint/2010/main" val="741492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88:1.6</a:t>
            </a:r>
            <a:r>
              <a:rPr lang="en-US">
                <a:solidFill>
                  <a:srgbClr val="FFFFFF"/>
                </a:solidFill>
                <a:latin typeface="Helvetica"/>
              </a:rPr>
              <a:t> </a:t>
            </a:r>
            <a:r>
              <a:rPr lang="en-US" baseline="30000">
                <a:solidFill>
                  <a:srgbClr val="FFFF00"/>
                </a:solidFill>
                <a:latin typeface="Helvetica"/>
              </a:rPr>
              <a:t>(968.1)</a:t>
            </a:r>
            <a:r>
              <a:rPr lang="en-US">
                <a:solidFill>
                  <a:srgbClr val="FFFFFF"/>
                </a:solidFill>
                <a:latin typeface="Helvetica"/>
              </a:rPr>
              <a:t> Certain days of the week were fetishes. For ages Friday has been regarded as an unlucky day and the number thirteen as an evil numeral. The lucky numbers three and seven came from later revelations; four was the lucky number of primitive man and was derived from the early recognition of the four points of the compass. It was held unlucky to count cattle or other possessions; the ancients always opposed the taking of a census, " numbering the people. "</a:t>
            </a:r>
            <a:endParaRPr lang="en-US"/>
          </a:p>
        </p:txBody>
      </p:sp>
    </p:spTree>
    <p:extLst>
      <p:ext uri="{BB962C8B-B14F-4D97-AF65-F5344CB8AC3E}">
        <p14:creationId xmlns:p14="http://schemas.microsoft.com/office/powerpoint/2010/main" val="2146565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88:1.7</a:t>
            </a:r>
            <a:r>
              <a:rPr lang="en-US">
                <a:solidFill>
                  <a:srgbClr val="FFFFFF"/>
                </a:solidFill>
                <a:latin typeface="Helvetica"/>
              </a:rPr>
              <a:t> </a:t>
            </a:r>
            <a:r>
              <a:rPr lang="en-US" baseline="30000">
                <a:solidFill>
                  <a:srgbClr val="FFFF00"/>
                </a:solidFill>
                <a:latin typeface="Helvetica"/>
              </a:rPr>
              <a:t>(968.2)</a:t>
            </a:r>
            <a:r>
              <a:rPr lang="en-US">
                <a:solidFill>
                  <a:srgbClr val="FFFFFF"/>
                </a:solidFill>
                <a:latin typeface="Helvetica"/>
              </a:rPr>
              <a:t> Primitive man did not make an undue fetish out of sex; the reproductive function received only a limited amount of attention. The savage was natural minded, not obscene or prurient.</a:t>
            </a:r>
            <a:endParaRPr lang="en-US"/>
          </a:p>
        </p:txBody>
      </p:sp>
    </p:spTree>
    <p:extLst>
      <p:ext uri="{BB962C8B-B14F-4D97-AF65-F5344CB8AC3E}">
        <p14:creationId xmlns:p14="http://schemas.microsoft.com/office/powerpoint/2010/main" val="3380170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88:1.8</a:t>
            </a:r>
            <a:r>
              <a:rPr lang="en-US">
                <a:solidFill>
                  <a:srgbClr val="FFFFFF"/>
                </a:solidFill>
                <a:latin typeface="Helvetica"/>
              </a:rPr>
              <a:t> </a:t>
            </a:r>
            <a:r>
              <a:rPr lang="en-US" baseline="30000">
                <a:solidFill>
                  <a:srgbClr val="FFFF00"/>
                </a:solidFill>
                <a:latin typeface="Helvetica"/>
              </a:rPr>
              <a:t>(968.3)</a:t>
            </a:r>
            <a:r>
              <a:rPr lang="en-US">
                <a:solidFill>
                  <a:srgbClr val="FFFFFF"/>
                </a:solidFill>
                <a:latin typeface="Helvetica"/>
              </a:rPr>
              <a:t> Saliva was a potent fetish; devils could be driven out by spitting on a person. For an elder or superior to spit on one was the highest compliment. Parts of the human body were looked upon as potential fetishes, particularly the hair and nails. The long-growing fingernails of the chiefs were highly prized, and the trimmings thereof were a powerful fetish. Belief in skull fetishes accounts for much of later-day head-hunting. The umbilical cord was a highly prized fetish; even today it is so regarded in Africa. Mankind's first toy was a preserved umbilical cord. Set with pearls, as was often done, it was man's first necklace.</a:t>
            </a:r>
            <a:endParaRPr lang="en-US"/>
          </a:p>
        </p:txBody>
      </p:sp>
    </p:spTree>
    <p:extLst>
      <p:ext uri="{BB962C8B-B14F-4D97-AF65-F5344CB8AC3E}">
        <p14:creationId xmlns:p14="http://schemas.microsoft.com/office/powerpoint/2010/main" val="1071435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88:1.9</a:t>
            </a:r>
            <a:r>
              <a:rPr lang="en-US">
                <a:solidFill>
                  <a:srgbClr val="FFFFFF"/>
                </a:solidFill>
                <a:latin typeface="Helvetica"/>
              </a:rPr>
              <a:t> </a:t>
            </a:r>
            <a:r>
              <a:rPr lang="en-US" baseline="30000">
                <a:solidFill>
                  <a:srgbClr val="FFFF00"/>
                </a:solidFill>
                <a:latin typeface="Helvetica"/>
              </a:rPr>
              <a:t>(968.4)</a:t>
            </a:r>
            <a:r>
              <a:rPr lang="en-US">
                <a:solidFill>
                  <a:srgbClr val="FFFFFF"/>
                </a:solidFill>
                <a:latin typeface="Helvetica"/>
              </a:rPr>
              <a:t> Hunchbacked and crippled children were regarded as fetishes; lunatics were believed to be moon-struck. Primitive man could not distinguish between genius and insanity; idiots were either beaten to death or revered as fetish personalities. Hysteria increasingly confirmed the popular belief in witchcraft; epileptics often were priests and medicine men. Drunkenness was looked upon as a form of spirit possession; when a savage went on a spree, he put a leaf in his hair for the purpose of disavowing responsibility for his acts. Poisons and intoxicants became fetishes; they were deemed to be possessed.</a:t>
            </a:r>
            <a:endParaRPr lang="en-US"/>
          </a:p>
        </p:txBody>
      </p:sp>
    </p:spTree>
    <p:extLst>
      <p:ext uri="{BB962C8B-B14F-4D97-AF65-F5344CB8AC3E}">
        <p14:creationId xmlns:p14="http://schemas.microsoft.com/office/powerpoint/2010/main" val="311543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88:1.10</a:t>
            </a:r>
            <a:r>
              <a:rPr lang="en-US">
                <a:solidFill>
                  <a:srgbClr val="FFFFFF"/>
                </a:solidFill>
                <a:latin typeface="Helvetica"/>
              </a:rPr>
              <a:t> </a:t>
            </a:r>
            <a:r>
              <a:rPr lang="en-US" baseline="30000">
                <a:solidFill>
                  <a:srgbClr val="FFFF00"/>
                </a:solidFill>
                <a:latin typeface="Helvetica"/>
              </a:rPr>
              <a:t>(968.5)</a:t>
            </a:r>
            <a:r>
              <a:rPr lang="en-US">
                <a:solidFill>
                  <a:srgbClr val="FFFFFF"/>
                </a:solidFill>
                <a:latin typeface="Helvetica"/>
              </a:rPr>
              <a:t> Many people looked upon geniuses as fetish personalities possessed by a wise spirit. And these talented humans soon learned to resort to fraud and trickery for the advancement of their selfish interests. A fetish man was thought to be more than human; he was divine, even infallible. Thus did chiefs, kings, priests, prophets, and church rulers eventually wield great power and exercise unbounded authority.</a:t>
            </a:r>
            <a:endParaRPr lang="en-US"/>
          </a:p>
        </p:txBody>
      </p:sp>
    </p:spTree>
    <p:extLst>
      <p:ext uri="{BB962C8B-B14F-4D97-AF65-F5344CB8AC3E}">
        <p14:creationId xmlns:p14="http://schemas.microsoft.com/office/powerpoint/2010/main" val="4078884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2. Evolution of the Fetish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lnSpcReduction="10000"/>
          </a:bodyPr>
          <a:lstStyle/>
          <a:p>
            <a:pPr marL="0" indent="0">
              <a:buNone/>
            </a:pPr>
            <a:r>
              <a:rPr lang="en-US" baseline="30000">
                <a:solidFill>
                  <a:srgbClr val="FFFF00"/>
                </a:solidFill>
                <a:latin typeface="Helvetica"/>
              </a:rPr>
              <a:t>88:2.1</a:t>
            </a:r>
            <a:r>
              <a:rPr lang="en-US">
                <a:solidFill>
                  <a:srgbClr val="FFFFFF"/>
                </a:solidFill>
                <a:latin typeface="Helvetica"/>
              </a:rPr>
              <a:t> </a:t>
            </a:r>
            <a:r>
              <a:rPr lang="en-US" baseline="30000">
                <a:solidFill>
                  <a:srgbClr val="FFFF00"/>
                </a:solidFill>
                <a:latin typeface="Helvetica"/>
              </a:rPr>
              <a:t>(968.6)</a:t>
            </a:r>
            <a:r>
              <a:rPr lang="en-US">
                <a:solidFill>
                  <a:srgbClr val="FFFFFF"/>
                </a:solidFill>
                <a:latin typeface="Helvetica"/>
              </a:rPr>
              <a:t> It was a supposed preference of ghosts to indwell some object which had belonged to them when alive in the flesh. This belief explains the efficacy of many modern relics. The ancients always revered the bones of their leaders, and the skeletal remains of saints and heroes are still regarded with superstitious awe by many. Even today, pilgrimages are made to the tombs of great men.</a:t>
            </a:r>
            <a:endParaRPr lang="en-US"/>
          </a:p>
        </p:txBody>
      </p:sp>
    </p:spTree>
    <p:extLst>
      <p:ext uri="{BB962C8B-B14F-4D97-AF65-F5344CB8AC3E}">
        <p14:creationId xmlns:p14="http://schemas.microsoft.com/office/powerpoint/2010/main" val="2250020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88:2.2</a:t>
            </a:r>
            <a:r>
              <a:rPr lang="en-US">
                <a:solidFill>
                  <a:srgbClr val="FFFFFF"/>
                </a:solidFill>
                <a:latin typeface="Helvetica"/>
              </a:rPr>
              <a:t> </a:t>
            </a:r>
            <a:r>
              <a:rPr lang="en-US" baseline="30000">
                <a:solidFill>
                  <a:srgbClr val="FFFF00"/>
                </a:solidFill>
                <a:latin typeface="Helvetica"/>
              </a:rPr>
              <a:t>(968.7)</a:t>
            </a:r>
            <a:r>
              <a:rPr lang="en-US">
                <a:solidFill>
                  <a:srgbClr val="FFFFFF"/>
                </a:solidFill>
                <a:latin typeface="Helvetica"/>
              </a:rPr>
              <a:t> Belief in relics is an outgrowth of the ancient fetish cult. The relics of modern religions represent an attempt to rationalize the fetish of the savage and thus elevate it to a place of dignity and respectability in the modern religious systems. It is heathenish to believe in fetishes and magic but supposedly all right to accept relics and miracles.</a:t>
            </a:r>
            <a:endParaRPr lang="en-US"/>
          </a:p>
        </p:txBody>
      </p:sp>
    </p:spTree>
    <p:extLst>
      <p:ext uri="{BB962C8B-B14F-4D97-AF65-F5344CB8AC3E}">
        <p14:creationId xmlns:p14="http://schemas.microsoft.com/office/powerpoint/2010/main" val="450063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88:2.3</a:t>
            </a:r>
            <a:r>
              <a:rPr lang="en-US">
                <a:solidFill>
                  <a:srgbClr val="FFFFFF"/>
                </a:solidFill>
                <a:latin typeface="Helvetica"/>
              </a:rPr>
              <a:t> </a:t>
            </a:r>
            <a:r>
              <a:rPr lang="en-US" baseline="30000">
                <a:solidFill>
                  <a:srgbClr val="FFFF00"/>
                </a:solidFill>
                <a:latin typeface="Helvetica"/>
              </a:rPr>
              <a:t>(969.1)</a:t>
            </a:r>
            <a:r>
              <a:rPr lang="en-US">
                <a:solidFill>
                  <a:srgbClr val="FFFFFF"/>
                </a:solidFill>
                <a:latin typeface="Helvetica"/>
              </a:rPr>
              <a:t> The hearth—fireplace—became more or less of a fetish, a sacred spot. The shrines and temples were at first fetish places because the dead were buried there. The fetish hut of the Hebrews was elevated by Moses to that place where it harbored a superfetish, the then existent concept of the law of God. But the Israelites never gave up the peculiar Canaanite belief in the stone altar: " And this stone which I have set up as a pillar shall be God's house. " They truly believed that the spirit of their God dwelt in such stone altars, which were in reality fetishes.</a:t>
            </a:r>
            <a:endParaRPr lang="en-US"/>
          </a:p>
        </p:txBody>
      </p:sp>
    </p:spTree>
    <p:extLst>
      <p:ext uri="{BB962C8B-B14F-4D97-AF65-F5344CB8AC3E}">
        <p14:creationId xmlns:p14="http://schemas.microsoft.com/office/powerpoint/2010/main" val="4132250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88:2.4</a:t>
            </a:r>
            <a:r>
              <a:rPr lang="en-US">
                <a:solidFill>
                  <a:srgbClr val="FFFFFF"/>
                </a:solidFill>
                <a:latin typeface="Helvetica"/>
              </a:rPr>
              <a:t> </a:t>
            </a:r>
            <a:r>
              <a:rPr lang="en-US" baseline="30000">
                <a:solidFill>
                  <a:srgbClr val="FFFF00"/>
                </a:solidFill>
                <a:latin typeface="Helvetica"/>
              </a:rPr>
              <a:t>(969.2)</a:t>
            </a:r>
            <a:r>
              <a:rPr lang="en-US">
                <a:solidFill>
                  <a:srgbClr val="FFFFFF"/>
                </a:solidFill>
                <a:latin typeface="Helvetica"/>
              </a:rPr>
              <a:t> The earliest images were made to preserve the appearance and memory of the illustrious dead; they were really monuments. Idols were a refinement of fetishism. The primitives believed that a ceremony of consecration caused the spirit to enter the image; likewise, when certain objects were blessed, they became charms.</a:t>
            </a:r>
            <a:endParaRPr lang="en-US"/>
          </a:p>
        </p:txBody>
      </p:sp>
    </p:spTree>
    <p:extLst>
      <p:ext uri="{BB962C8B-B14F-4D97-AF65-F5344CB8AC3E}">
        <p14:creationId xmlns:p14="http://schemas.microsoft.com/office/powerpoint/2010/main" val="2425151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solidFill>
                  <a:srgbClr val="FFFF00"/>
                </a:solidFill>
                <a:latin typeface="Helvetica"/>
              </a:rPr>
              <a:t>88:2.5</a:t>
            </a:r>
            <a:r>
              <a:rPr lang="en-US">
                <a:solidFill>
                  <a:srgbClr val="FFFFFF"/>
                </a:solidFill>
                <a:latin typeface="Helvetica"/>
              </a:rPr>
              <a:t> </a:t>
            </a:r>
            <a:r>
              <a:rPr lang="en-US" baseline="30000">
                <a:solidFill>
                  <a:srgbClr val="FFFF00"/>
                </a:solidFill>
                <a:latin typeface="Helvetica"/>
              </a:rPr>
              <a:t>(969.3)</a:t>
            </a:r>
            <a:r>
              <a:rPr lang="en-US">
                <a:solidFill>
                  <a:srgbClr val="FFFFFF"/>
                </a:solidFill>
                <a:latin typeface="Helvetica"/>
              </a:rPr>
              <a:t> Moses, in the addition of the second commandment to the ancient Dalamatian moral code, made an effort to control fetish worship among the Hebrews. He carefully directed that they should make no sort of image that might become consecrated as a fetish. He made it plain, " You shall not make a graven image or any likeness of anything that is in heaven above, or on the earth beneath, or in the waters of the earth. " While this commandment did much to retard art among the Jews, it did lessen fetish worship. But Moses was too wise to attempt suddenly to displace the olden fetishes, and he therefore consented to the putting of certain relics alongside the law in the combined war altar and religious shrine which was the ark.</a:t>
            </a:r>
            <a:endParaRPr lang="en-US"/>
          </a:p>
        </p:txBody>
      </p:sp>
    </p:spTree>
    <p:extLst>
      <p:ext uri="{BB962C8B-B14F-4D97-AF65-F5344CB8AC3E}">
        <p14:creationId xmlns:p14="http://schemas.microsoft.com/office/powerpoint/2010/main" val="3406367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905000"/>
            <a:ext cx="7543800" cy="2677656"/>
          </a:xfrm>
          <a:prstGeom prst="rect">
            <a:avLst/>
          </a:prstGeom>
          <a:noFill/>
        </p:spPr>
        <p:txBody>
          <a:bodyPr wrap="square" rtlCol="0">
            <a:spAutoFit/>
          </a:bodyPr>
          <a:lstStyle/>
          <a:p>
            <a:r>
              <a:rPr lang="en-US" sz="2800">
                <a:solidFill>
                  <a:prstClr val="white"/>
                </a:solidFill>
              </a:rPr>
              <a:t>We would like to give a special thanks to Don Estes for the use of the information from his Chart The Origin, History and Destiny of Universe Reality.  We would also like to thank the creator of </a:t>
            </a:r>
            <a:r>
              <a:rPr lang="en-US" sz="2800">
                <a:solidFill>
                  <a:prstClr val="white"/>
                </a:solidFill>
                <a:hlinkClick r:id="rId2"/>
              </a:rPr>
              <a:t>Encyclopedia Urantia</a:t>
            </a:r>
            <a:r>
              <a:rPr lang="en-US" sz="2800">
                <a:solidFill>
                  <a:prstClr val="white"/>
                </a:solidFill>
              </a:rPr>
              <a:t> for the use of his slides from that web site.</a:t>
            </a:r>
          </a:p>
        </p:txBody>
      </p:sp>
    </p:spTree>
    <p:extLst>
      <p:ext uri="{BB962C8B-B14F-4D97-AF65-F5344CB8AC3E}">
        <p14:creationId xmlns:p14="http://schemas.microsoft.com/office/powerpoint/2010/main" val="2027052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88:2.6</a:t>
            </a:r>
            <a:r>
              <a:rPr lang="en-US">
                <a:solidFill>
                  <a:srgbClr val="FFFFFF"/>
                </a:solidFill>
                <a:latin typeface="Helvetica"/>
              </a:rPr>
              <a:t> </a:t>
            </a:r>
            <a:r>
              <a:rPr lang="en-US" baseline="30000">
                <a:solidFill>
                  <a:srgbClr val="FFFF00"/>
                </a:solidFill>
                <a:latin typeface="Helvetica"/>
              </a:rPr>
              <a:t>(969.4)</a:t>
            </a:r>
            <a:r>
              <a:rPr lang="en-US">
                <a:solidFill>
                  <a:srgbClr val="FFFFFF"/>
                </a:solidFill>
                <a:latin typeface="Helvetica"/>
              </a:rPr>
              <a:t> Words eventually became fetishes, more especially those which were regarded as God's words; in this way the sacred books of many religions have become fetishistic prisons incarcerating the spiritual imagination of man. Moses' very effort against fetishes became a supreme fetish; his commandment was later used to stultify art and to retard the enjoyment and adoration of the beautiful.</a:t>
            </a:r>
            <a:endParaRPr lang="en-US"/>
          </a:p>
        </p:txBody>
      </p:sp>
    </p:spTree>
    <p:extLst>
      <p:ext uri="{BB962C8B-B14F-4D97-AF65-F5344CB8AC3E}">
        <p14:creationId xmlns:p14="http://schemas.microsoft.com/office/powerpoint/2010/main" val="3847685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solidFill>
                  <a:srgbClr val="FFFF00"/>
                </a:solidFill>
                <a:latin typeface="Helvetica"/>
              </a:rPr>
              <a:t>88:2.7</a:t>
            </a:r>
            <a:r>
              <a:rPr lang="en-US">
                <a:solidFill>
                  <a:srgbClr val="FFFFFF"/>
                </a:solidFill>
                <a:latin typeface="Helvetica"/>
              </a:rPr>
              <a:t> </a:t>
            </a:r>
            <a:r>
              <a:rPr lang="en-US" baseline="30000">
                <a:solidFill>
                  <a:srgbClr val="FFFF00"/>
                </a:solidFill>
                <a:latin typeface="Helvetica"/>
              </a:rPr>
              <a:t>(969.5)</a:t>
            </a:r>
            <a:r>
              <a:rPr lang="en-US">
                <a:solidFill>
                  <a:srgbClr val="FFFFFF"/>
                </a:solidFill>
                <a:latin typeface="Helvetica"/>
              </a:rPr>
              <a:t> In olden times the fetish word of authority was a fear-inspiring doctrine, the most terrible of all tyrants which enslave men. A doctrinal fetish will lead mortal man to betray himself into the clutches of bigotry, fanaticism, superstition, intolerance, and the most atrocious of barbarous cruelties. Modern respect for wisdom and truth is but the recent escape from the fetish-making tendency up to the higher levels of thinking and reasoning. Concerning the accumulated fetish writings which various religionists hold as </a:t>
            </a:r>
            <a:r>
              <a:rPr lang="en-US" i="1">
                <a:solidFill>
                  <a:srgbClr val="FFFFFF"/>
                </a:solidFill>
                <a:latin typeface="Helvetica"/>
              </a:rPr>
              <a:t>sacred books,</a:t>
            </a:r>
            <a:r>
              <a:rPr lang="en-US">
                <a:solidFill>
                  <a:srgbClr val="FFFFFF"/>
                </a:solidFill>
                <a:latin typeface="Helvetica"/>
              </a:rPr>
              <a:t> it is not only believed that what is in the book is true, but also that every truth is contained in the book. If one of these sacred books happens to speak of the earth as being flat, then, for long generations, otherwise sane men and women will refuse to accept positive evidence that the planet is round.</a:t>
            </a:r>
            <a:endParaRPr lang="en-US"/>
          </a:p>
        </p:txBody>
      </p:sp>
    </p:spTree>
    <p:extLst>
      <p:ext uri="{BB962C8B-B14F-4D97-AF65-F5344CB8AC3E}">
        <p14:creationId xmlns:p14="http://schemas.microsoft.com/office/powerpoint/2010/main" val="2037096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88:2.8</a:t>
            </a:r>
            <a:r>
              <a:rPr lang="en-US">
                <a:solidFill>
                  <a:srgbClr val="FFFFFF"/>
                </a:solidFill>
                <a:latin typeface="Helvetica"/>
              </a:rPr>
              <a:t> </a:t>
            </a:r>
            <a:r>
              <a:rPr lang="en-US" baseline="30000">
                <a:solidFill>
                  <a:srgbClr val="FFFF00"/>
                </a:solidFill>
                <a:latin typeface="Helvetica"/>
              </a:rPr>
              <a:t>(969.6)</a:t>
            </a:r>
            <a:r>
              <a:rPr lang="en-US">
                <a:solidFill>
                  <a:srgbClr val="FFFFFF"/>
                </a:solidFill>
                <a:latin typeface="Helvetica"/>
              </a:rPr>
              <a:t> The practice of opening one of these sacred books to let the eye chance upon a passage, the following of which may determine important life decisions or projects, is nothing more nor less than arrant fetishism. To take an oath on a " holy book " or to swear by some object of supreme veneration is a form of refined fetishism.</a:t>
            </a:r>
            <a:endParaRPr lang="en-US"/>
          </a:p>
        </p:txBody>
      </p:sp>
    </p:spTree>
    <p:extLst>
      <p:ext uri="{BB962C8B-B14F-4D97-AF65-F5344CB8AC3E}">
        <p14:creationId xmlns:p14="http://schemas.microsoft.com/office/powerpoint/2010/main" val="2146565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88:2.9</a:t>
            </a:r>
            <a:r>
              <a:rPr lang="en-US">
                <a:solidFill>
                  <a:srgbClr val="FFFFFF"/>
                </a:solidFill>
                <a:latin typeface="Helvetica"/>
              </a:rPr>
              <a:t> </a:t>
            </a:r>
            <a:r>
              <a:rPr lang="en-US" baseline="30000">
                <a:solidFill>
                  <a:srgbClr val="FFFF00"/>
                </a:solidFill>
                <a:latin typeface="Helvetica"/>
              </a:rPr>
              <a:t>(969.7)</a:t>
            </a:r>
            <a:r>
              <a:rPr lang="en-US">
                <a:solidFill>
                  <a:srgbClr val="FFFFFF"/>
                </a:solidFill>
                <a:latin typeface="Helvetica"/>
              </a:rPr>
              <a:t> But it does represent real evolutionary progress to advance from the fetish fear of a savage chief's fingernail trimmings to the adoration of a superb collection of letters, laws, legends, allegories, myths, poems, and chronicles which, after all, reflect the winnowed moral wisdom of many centuries, at least up to the time and event of their being assembled as a " sacred book. "</a:t>
            </a:r>
            <a:endParaRPr lang="en-US"/>
          </a:p>
        </p:txBody>
      </p:sp>
    </p:spTree>
    <p:extLst>
      <p:ext uri="{BB962C8B-B14F-4D97-AF65-F5344CB8AC3E}">
        <p14:creationId xmlns:p14="http://schemas.microsoft.com/office/powerpoint/2010/main" val="3380170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88:2.10</a:t>
            </a:r>
            <a:r>
              <a:rPr lang="en-US">
                <a:solidFill>
                  <a:srgbClr val="FFFFFF"/>
                </a:solidFill>
                <a:latin typeface="Helvetica"/>
              </a:rPr>
              <a:t> </a:t>
            </a:r>
            <a:r>
              <a:rPr lang="en-US" baseline="30000">
                <a:solidFill>
                  <a:srgbClr val="FFFF00"/>
                </a:solidFill>
                <a:latin typeface="Helvetica"/>
              </a:rPr>
              <a:t>(970.1)</a:t>
            </a:r>
            <a:r>
              <a:rPr lang="en-US">
                <a:solidFill>
                  <a:srgbClr val="FFFFFF"/>
                </a:solidFill>
                <a:latin typeface="Helvetica"/>
              </a:rPr>
              <a:t> To become fetishes, words had to be considered inspired, and the invocation of supposed divinely inspired writings led directly to the establishment of the </a:t>
            </a:r>
            <a:r>
              <a:rPr lang="en-US" i="1">
                <a:solidFill>
                  <a:srgbClr val="FFFFFF"/>
                </a:solidFill>
                <a:latin typeface="Helvetica"/>
              </a:rPr>
              <a:t>authority</a:t>
            </a:r>
            <a:r>
              <a:rPr lang="en-US">
                <a:solidFill>
                  <a:srgbClr val="FFFFFF"/>
                </a:solidFill>
                <a:latin typeface="Helvetica"/>
              </a:rPr>
              <a:t> of the church, while the </a:t>
            </a:r>
            <a:r>
              <a:rPr lang="en-US">
                <a:solidFill>
                  <a:srgbClr val="FFFF99"/>
                </a:solidFill>
                <a:latin typeface="Helvetica"/>
                <a:hlinkClick r:id="rId2"/>
              </a:rPr>
              <a:t>evolution</a:t>
            </a:r>
            <a:r>
              <a:rPr lang="en-US">
                <a:solidFill>
                  <a:srgbClr val="FFFFFF"/>
                </a:solidFill>
                <a:latin typeface="Helvetica"/>
              </a:rPr>
              <a:t> of civil forms led to the fruition of the </a:t>
            </a:r>
            <a:r>
              <a:rPr lang="en-US" i="1">
                <a:solidFill>
                  <a:srgbClr val="FFFFFF"/>
                </a:solidFill>
                <a:latin typeface="Helvetica"/>
              </a:rPr>
              <a:t>authority</a:t>
            </a:r>
            <a:r>
              <a:rPr lang="en-US">
                <a:solidFill>
                  <a:srgbClr val="FFFFFF"/>
                </a:solidFill>
                <a:latin typeface="Helvetica"/>
              </a:rPr>
              <a:t> of the state.</a:t>
            </a:r>
            <a:endParaRPr lang="en-US"/>
          </a:p>
        </p:txBody>
      </p:sp>
    </p:spTree>
    <p:extLst>
      <p:ext uri="{BB962C8B-B14F-4D97-AF65-F5344CB8AC3E}">
        <p14:creationId xmlns:p14="http://schemas.microsoft.com/office/powerpoint/2010/main" val="1071435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3. Totemism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solidFill>
                  <a:srgbClr val="FFFF00"/>
                </a:solidFill>
                <a:latin typeface="Helvetica"/>
              </a:rPr>
              <a:t>88:3.1</a:t>
            </a:r>
            <a:r>
              <a:rPr lang="en-US">
                <a:solidFill>
                  <a:srgbClr val="FFFFFF"/>
                </a:solidFill>
                <a:latin typeface="Helvetica"/>
              </a:rPr>
              <a:t> </a:t>
            </a:r>
            <a:r>
              <a:rPr lang="en-US" baseline="30000">
                <a:solidFill>
                  <a:srgbClr val="FFFF00"/>
                </a:solidFill>
                <a:latin typeface="Helvetica"/>
              </a:rPr>
              <a:t>(970.2)</a:t>
            </a:r>
            <a:r>
              <a:rPr lang="en-US">
                <a:solidFill>
                  <a:srgbClr val="FFFFFF"/>
                </a:solidFill>
                <a:latin typeface="Helvetica"/>
              </a:rPr>
              <a:t> Fetishism ran through all the primitive cults from the earliest belief in sacred stones, through idolatry, cannibalism, and nature worship, to totemism.</a:t>
            </a:r>
            <a:endParaRPr lang="en-US"/>
          </a:p>
        </p:txBody>
      </p:sp>
    </p:spTree>
    <p:extLst>
      <p:ext uri="{BB962C8B-B14F-4D97-AF65-F5344CB8AC3E}">
        <p14:creationId xmlns:p14="http://schemas.microsoft.com/office/powerpoint/2010/main" val="10816541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88:3.2</a:t>
            </a:r>
            <a:r>
              <a:rPr lang="en-US">
                <a:solidFill>
                  <a:srgbClr val="FFFFFF"/>
                </a:solidFill>
                <a:latin typeface="Helvetica"/>
              </a:rPr>
              <a:t> </a:t>
            </a:r>
            <a:r>
              <a:rPr lang="en-US" baseline="30000">
                <a:solidFill>
                  <a:srgbClr val="FFFF00"/>
                </a:solidFill>
                <a:latin typeface="Helvetica"/>
              </a:rPr>
              <a:t>(970.3)</a:t>
            </a:r>
            <a:r>
              <a:rPr lang="en-US">
                <a:solidFill>
                  <a:srgbClr val="FFFFFF"/>
                </a:solidFill>
                <a:latin typeface="Helvetica"/>
              </a:rPr>
              <a:t> Totemism is a combination of social and religious observances. Originally it was thought that respect for the totem animal of supposed biologic origin insured the food supply. Totems were at one and the same time symbols of the group and their god. Such a god was the clan personified. Totemism was one phase of the attempted socialization of otherwise personal religion. The totem eventually evolved into the flag, or national symbol, of the various modern peoples.</a:t>
            </a:r>
            <a:endParaRPr lang="en-US"/>
          </a:p>
        </p:txBody>
      </p:sp>
    </p:spTree>
    <p:extLst>
      <p:ext uri="{BB962C8B-B14F-4D97-AF65-F5344CB8AC3E}">
        <p14:creationId xmlns:p14="http://schemas.microsoft.com/office/powerpoint/2010/main" val="3115430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88:3.3</a:t>
            </a:r>
            <a:r>
              <a:rPr lang="en-US">
                <a:solidFill>
                  <a:srgbClr val="FFFFFF"/>
                </a:solidFill>
                <a:latin typeface="Helvetica"/>
              </a:rPr>
              <a:t> </a:t>
            </a:r>
            <a:r>
              <a:rPr lang="en-US" baseline="30000">
                <a:solidFill>
                  <a:srgbClr val="FFFF00"/>
                </a:solidFill>
                <a:latin typeface="Helvetica"/>
              </a:rPr>
              <a:t>(970.4)</a:t>
            </a:r>
            <a:r>
              <a:rPr lang="en-US">
                <a:solidFill>
                  <a:srgbClr val="FFFFFF"/>
                </a:solidFill>
                <a:latin typeface="Helvetica"/>
              </a:rPr>
              <a:t> A fetish bag, a medicine bag, was a pouch containing a reputable assortment of ghost-impregnated articles, and the medicine man of old never allowed his bag, the symbol of his power, to touch the ground. Civilized peoples in the twentieth century see to it that their flags, emblems of national consciousness, likewise never touch the ground.</a:t>
            </a:r>
            <a:endParaRPr lang="en-US"/>
          </a:p>
        </p:txBody>
      </p:sp>
    </p:spTree>
    <p:extLst>
      <p:ext uri="{BB962C8B-B14F-4D97-AF65-F5344CB8AC3E}">
        <p14:creationId xmlns:p14="http://schemas.microsoft.com/office/powerpoint/2010/main" val="40788842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solidFill>
                  <a:srgbClr val="FFFF00"/>
                </a:solidFill>
                <a:latin typeface="Helvetica"/>
              </a:rPr>
              <a:t>88:3.4</a:t>
            </a:r>
            <a:r>
              <a:rPr lang="en-US">
                <a:solidFill>
                  <a:srgbClr val="FFFFFF"/>
                </a:solidFill>
                <a:latin typeface="Helvetica"/>
              </a:rPr>
              <a:t> </a:t>
            </a:r>
            <a:r>
              <a:rPr lang="en-US" baseline="30000">
                <a:solidFill>
                  <a:srgbClr val="FFFF00"/>
                </a:solidFill>
                <a:latin typeface="Helvetica"/>
              </a:rPr>
              <a:t>(970.5)</a:t>
            </a:r>
            <a:r>
              <a:rPr lang="en-US">
                <a:solidFill>
                  <a:srgbClr val="FFFFFF"/>
                </a:solidFill>
                <a:latin typeface="Helvetica"/>
              </a:rPr>
              <a:t> The insignia of priestly and kingly office were eventually regarded as fetishes, and the fetish of the state supreme has passed through many stages of development, from clans to tribes, from suzerainty to </a:t>
            </a:r>
            <a:r>
              <a:rPr lang="en-US">
                <a:solidFill>
                  <a:srgbClr val="FFFF99"/>
                </a:solidFill>
                <a:latin typeface="Helvetica"/>
                <a:hlinkClick r:id="rId2"/>
              </a:rPr>
              <a:t>sovereignty,</a:t>
            </a:r>
            <a:r>
              <a:rPr lang="en-US">
                <a:solidFill>
                  <a:srgbClr val="FFFFFF"/>
                </a:solidFill>
                <a:latin typeface="Helvetica"/>
              </a:rPr>
              <a:t> from totems to flags. Fetish kings have ruled by " divine right, " and many other forms of government have obtained. Men have also made a fetish of democracy, the exaltation and adoration of the common man's ideas when collectively called " public opinion. " One man's opinion, when taken by itself, is not regarded as worth much, but when many men are collectively functioning as a democracy, this same mediocre judgment is held to be the arbiter of justice and the standard of righteousness.</a:t>
            </a:r>
            <a:endParaRPr lang="en-US"/>
          </a:p>
        </p:txBody>
      </p:sp>
    </p:spTree>
    <p:extLst>
      <p:ext uri="{BB962C8B-B14F-4D97-AF65-F5344CB8AC3E}">
        <p14:creationId xmlns:p14="http://schemas.microsoft.com/office/powerpoint/2010/main" val="4500638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4. Magic </a:t>
            </a:r>
            <a:br>
              <a:rPr lang="en-US"/>
            </a:br>
            <a:r>
              <a:rPr lang="en-US" sz="1800" b="1" cap="all">
                <a:solidFill>
                  <a:srgbClr val="FFFFFF"/>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92500" lnSpcReduction="20000"/>
          </a:bodyPr>
          <a:lstStyle/>
          <a:p>
            <a:pPr marL="0" indent="0">
              <a:buNone/>
            </a:pPr>
            <a:r>
              <a:rPr lang="en-US" baseline="30000">
                <a:solidFill>
                  <a:srgbClr val="FFFF00"/>
                </a:solidFill>
                <a:latin typeface="Helvetica"/>
              </a:rPr>
              <a:t>88:4.1</a:t>
            </a:r>
            <a:r>
              <a:rPr lang="en-US">
                <a:solidFill>
                  <a:srgbClr val="FFFFFF"/>
                </a:solidFill>
                <a:latin typeface="Helvetica"/>
              </a:rPr>
              <a:t> </a:t>
            </a:r>
            <a:r>
              <a:rPr lang="en-US" baseline="30000">
                <a:solidFill>
                  <a:srgbClr val="FFFF00"/>
                </a:solidFill>
                <a:latin typeface="Helvetica"/>
              </a:rPr>
              <a:t>(970.6)</a:t>
            </a:r>
            <a:r>
              <a:rPr lang="en-US">
                <a:solidFill>
                  <a:srgbClr val="FFFFFF"/>
                </a:solidFill>
                <a:latin typeface="Helvetica"/>
              </a:rPr>
              <a:t> Civilized man attacks the problems of a real environment through his science; savage man attempted to solve the real problems of an illusory ghost environment by magic. Magic was the technique of manipulating the conjectured spirit environment whose machinations endlessly explained the inexplicable; it was the art of obtaining voluntary spirit co-operation and of coercing involuntary spirit aid through the use of fetishes or other and more powerful spirits.</a:t>
            </a:r>
            <a:endParaRPr lang="en-US"/>
          </a:p>
        </p:txBody>
      </p:sp>
    </p:spTree>
    <p:extLst>
      <p:ext uri="{BB962C8B-B14F-4D97-AF65-F5344CB8AC3E}">
        <p14:creationId xmlns:p14="http://schemas.microsoft.com/office/powerpoint/2010/main" val="1571289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b="1">
                <a:solidFill>
                  <a:srgbClr val="FFFFFF"/>
                </a:solidFill>
                <a:latin typeface="Helvetica"/>
              </a:rPr>
              <a:t>Paper 88</a:t>
            </a:r>
            <a:br>
              <a:rPr lang="en-US"/>
            </a:br>
            <a:r>
              <a:rPr lang="en-US" b="1">
                <a:solidFill>
                  <a:srgbClr val="FFFFFF"/>
                </a:solidFill>
                <a:latin typeface="Helvetica"/>
              </a:rPr>
              <a:t>Fetishes, Charms, and Magic</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85000" lnSpcReduction="10000"/>
          </a:bodyPr>
          <a:lstStyle/>
          <a:p>
            <a:pPr marL="0" indent="0">
              <a:buNone/>
            </a:pPr>
            <a:r>
              <a:rPr lang="en-US" baseline="30000">
                <a:solidFill>
                  <a:srgbClr val="FFFF00"/>
                </a:solidFill>
                <a:latin typeface="Helvetica"/>
              </a:rPr>
              <a:t>88:0.1</a:t>
            </a:r>
            <a:r>
              <a:rPr lang="en-US">
                <a:solidFill>
                  <a:srgbClr val="FFFFFF"/>
                </a:solidFill>
                <a:latin typeface="Helvetica"/>
              </a:rPr>
              <a:t> </a:t>
            </a:r>
            <a:r>
              <a:rPr lang="en-US" baseline="30000">
                <a:solidFill>
                  <a:srgbClr val="FFFF00"/>
                </a:solidFill>
                <a:latin typeface="Helvetica"/>
              </a:rPr>
              <a:t>(967.1)</a:t>
            </a:r>
            <a:r>
              <a:rPr lang="en-US">
                <a:solidFill>
                  <a:srgbClr val="FFFFFF"/>
                </a:solidFill>
                <a:latin typeface="Helvetica"/>
              </a:rPr>
              <a:t> The concept of a spirit's entering into an inanimate object, an animal, or a human being, is a very ancient and honorable belief, having prevailed since the beginning of the </a:t>
            </a:r>
            <a:r>
              <a:rPr lang="en-US" u="sng">
                <a:solidFill>
                  <a:srgbClr val="CC6600"/>
                </a:solidFill>
                <a:latin typeface="Helvetica"/>
                <a:hlinkClick r:id="rId3"/>
              </a:rPr>
              <a:t>evolution</a:t>
            </a:r>
            <a:r>
              <a:rPr lang="en-US">
                <a:solidFill>
                  <a:srgbClr val="FFFFFF"/>
                </a:solidFill>
                <a:latin typeface="Helvetica"/>
              </a:rPr>
              <a:t> of religion. This doctrine of spirit possession is nothing more nor less than </a:t>
            </a:r>
            <a:r>
              <a:rPr lang="en-US" i="1">
                <a:solidFill>
                  <a:srgbClr val="FFFFFF"/>
                </a:solidFill>
                <a:latin typeface="Helvetica"/>
              </a:rPr>
              <a:t>fetishism.</a:t>
            </a:r>
            <a:r>
              <a:rPr lang="en-US">
                <a:solidFill>
                  <a:srgbClr val="FFFFFF"/>
                </a:solidFill>
                <a:latin typeface="Helvetica"/>
              </a:rPr>
              <a:t> The savage does not necessarily worship the fetish; he very logically worships and reverences the spirit resident therein.</a:t>
            </a:r>
          </a:p>
          <a:p>
            <a:pPr marL="0" indent="0">
              <a:buNone/>
            </a:pPr>
            <a:br>
              <a:rPr lang="en-US"/>
            </a:br>
            <a:endParaRPr lang="en-US"/>
          </a:p>
        </p:txBody>
      </p:sp>
    </p:spTree>
    <p:extLst>
      <p:ext uri="{BB962C8B-B14F-4D97-AF65-F5344CB8AC3E}">
        <p14:creationId xmlns:p14="http://schemas.microsoft.com/office/powerpoint/2010/main" val="41464602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88:4.2</a:t>
            </a:r>
            <a:r>
              <a:rPr lang="en-US">
                <a:solidFill>
                  <a:srgbClr val="FFFFFF"/>
                </a:solidFill>
                <a:latin typeface="Helvetica"/>
              </a:rPr>
              <a:t> </a:t>
            </a:r>
            <a:r>
              <a:rPr lang="en-US" baseline="30000">
                <a:solidFill>
                  <a:srgbClr val="FFFF00"/>
                </a:solidFill>
                <a:latin typeface="Helvetica"/>
              </a:rPr>
              <a:t>(970.7)</a:t>
            </a:r>
            <a:r>
              <a:rPr lang="en-US">
                <a:solidFill>
                  <a:srgbClr val="FFFFFF"/>
                </a:solidFill>
                <a:latin typeface="Helvetica"/>
              </a:rPr>
              <a:t> The object of magic, sorcery, and necromancy was twofold:</a:t>
            </a:r>
          </a:p>
          <a:p>
            <a:pPr marL="0" indent="0">
              <a:buNone/>
            </a:pPr>
            <a:r>
              <a:rPr lang="en-US" baseline="30000">
                <a:solidFill>
                  <a:srgbClr val="FFFF00"/>
                </a:solidFill>
              </a:rPr>
              <a:t>88:4.3</a:t>
            </a:r>
            <a:r>
              <a:rPr lang="en-US"/>
              <a:t> </a:t>
            </a:r>
            <a:r>
              <a:rPr lang="en-US" baseline="30000">
                <a:solidFill>
                  <a:srgbClr val="FFFF00"/>
                </a:solidFill>
              </a:rPr>
              <a:t>(970.8)</a:t>
            </a:r>
            <a:r>
              <a:rPr lang="en-US"/>
              <a:t> 1. To secure insight into the future.</a:t>
            </a:r>
          </a:p>
          <a:p>
            <a:pPr marL="0" indent="0">
              <a:buNone/>
            </a:pPr>
            <a:r>
              <a:rPr lang="en-US" baseline="30000">
                <a:solidFill>
                  <a:srgbClr val="FFFF00"/>
                </a:solidFill>
              </a:rPr>
              <a:t>88:4.4</a:t>
            </a:r>
            <a:r>
              <a:rPr lang="en-US"/>
              <a:t> </a:t>
            </a:r>
            <a:r>
              <a:rPr lang="en-US" baseline="30000">
                <a:solidFill>
                  <a:srgbClr val="FFFF00"/>
                </a:solidFill>
              </a:rPr>
              <a:t>(970.9)</a:t>
            </a:r>
            <a:r>
              <a:rPr lang="en-US"/>
              <a:t> 2. Favorably to influence environment.</a:t>
            </a:r>
          </a:p>
          <a:p>
            <a:pPr marL="0" indent="0">
              <a:buNone/>
            </a:pPr>
            <a:endParaRPr lang="en-US"/>
          </a:p>
        </p:txBody>
      </p:sp>
    </p:spTree>
    <p:extLst>
      <p:ext uri="{BB962C8B-B14F-4D97-AF65-F5344CB8AC3E}">
        <p14:creationId xmlns:p14="http://schemas.microsoft.com/office/powerpoint/2010/main" val="41322503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88:4.5</a:t>
            </a:r>
            <a:r>
              <a:rPr lang="en-US">
                <a:solidFill>
                  <a:srgbClr val="FFFFFF"/>
                </a:solidFill>
                <a:latin typeface="Helvetica"/>
              </a:rPr>
              <a:t> </a:t>
            </a:r>
            <a:r>
              <a:rPr lang="en-US" baseline="30000">
                <a:solidFill>
                  <a:srgbClr val="FFFF00"/>
                </a:solidFill>
                <a:latin typeface="Helvetica"/>
              </a:rPr>
              <a:t>(970.10)</a:t>
            </a:r>
            <a:r>
              <a:rPr lang="en-US">
                <a:solidFill>
                  <a:srgbClr val="FFFFFF"/>
                </a:solidFill>
                <a:latin typeface="Helvetica"/>
              </a:rPr>
              <a:t> The objects of science are identical with those of magic. Mankind is progressing from magic to science, not by meditation and reason, but rather through long experience, gradually and painfully. Man is gradually backing into the truth, beginning in error, progressing in error, and finally attaining the threshold of truth. Only with the arrival of the scientific method has he faced forward. But primitive man had to experiment or perish.</a:t>
            </a:r>
            <a:endParaRPr lang="en-US"/>
          </a:p>
        </p:txBody>
      </p:sp>
    </p:spTree>
    <p:extLst>
      <p:ext uri="{BB962C8B-B14F-4D97-AF65-F5344CB8AC3E}">
        <p14:creationId xmlns:p14="http://schemas.microsoft.com/office/powerpoint/2010/main" val="2425151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88:4.6</a:t>
            </a:r>
            <a:r>
              <a:rPr lang="en-US">
                <a:solidFill>
                  <a:srgbClr val="FFFFFF"/>
                </a:solidFill>
                <a:latin typeface="Helvetica"/>
              </a:rPr>
              <a:t> </a:t>
            </a:r>
            <a:r>
              <a:rPr lang="en-US" baseline="30000">
                <a:solidFill>
                  <a:srgbClr val="FFFF00"/>
                </a:solidFill>
                <a:latin typeface="Helvetica"/>
              </a:rPr>
              <a:t>(970.11)</a:t>
            </a:r>
            <a:r>
              <a:rPr lang="en-US">
                <a:solidFill>
                  <a:srgbClr val="FFFFFF"/>
                </a:solidFill>
                <a:latin typeface="Helvetica"/>
              </a:rPr>
              <a:t> The fascination of early superstition was the mother of the later scientific curiosity. There was progressive dynamic emotion—fear plus curiosity—in these primitive superstitions; there was progressive driving power in the olden magic. These superstitions represented the emergence of the human desire to know and to control planetary environment.</a:t>
            </a:r>
            <a:endParaRPr lang="en-US"/>
          </a:p>
        </p:txBody>
      </p:sp>
    </p:spTree>
    <p:extLst>
      <p:ext uri="{BB962C8B-B14F-4D97-AF65-F5344CB8AC3E}">
        <p14:creationId xmlns:p14="http://schemas.microsoft.com/office/powerpoint/2010/main" val="34063675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88:4.7</a:t>
            </a:r>
            <a:r>
              <a:rPr lang="en-US">
                <a:solidFill>
                  <a:srgbClr val="FFFFFF"/>
                </a:solidFill>
                <a:latin typeface="Helvetica"/>
              </a:rPr>
              <a:t> </a:t>
            </a:r>
            <a:r>
              <a:rPr lang="en-US" baseline="30000">
                <a:solidFill>
                  <a:srgbClr val="FFFF00"/>
                </a:solidFill>
                <a:latin typeface="Helvetica"/>
              </a:rPr>
              <a:t>(971.1)</a:t>
            </a:r>
            <a:r>
              <a:rPr lang="en-US">
                <a:solidFill>
                  <a:srgbClr val="FFFFFF"/>
                </a:solidFill>
                <a:latin typeface="Helvetica"/>
              </a:rPr>
              <a:t> Magic gained such a strong hold upon the savage because he could not grasp the concept of natural death. The later idea of original sin helped much to weaken the grip of magic on the race in that it accounted for natural death. It was at one time not at all uncommon for ten innocent persons to be put to death because of supposed responsibility for one natural death. This is one reason why ancient peoples did not increase faster, and it is still true of some African tribes. The accused individual usually confessed guilt, even when facing death.</a:t>
            </a:r>
            <a:endParaRPr lang="en-US"/>
          </a:p>
        </p:txBody>
      </p:sp>
    </p:spTree>
    <p:extLst>
      <p:ext uri="{BB962C8B-B14F-4D97-AF65-F5344CB8AC3E}">
        <p14:creationId xmlns:p14="http://schemas.microsoft.com/office/powerpoint/2010/main" val="38476855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88:4.8</a:t>
            </a:r>
            <a:r>
              <a:rPr lang="en-US">
                <a:solidFill>
                  <a:srgbClr val="FFFFFF"/>
                </a:solidFill>
                <a:latin typeface="Helvetica"/>
              </a:rPr>
              <a:t> </a:t>
            </a:r>
            <a:r>
              <a:rPr lang="en-US" baseline="30000">
                <a:solidFill>
                  <a:srgbClr val="FFFF00"/>
                </a:solidFill>
                <a:latin typeface="Helvetica"/>
              </a:rPr>
              <a:t>(971.2)</a:t>
            </a:r>
            <a:r>
              <a:rPr lang="en-US">
                <a:solidFill>
                  <a:srgbClr val="FFFFFF"/>
                </a:solidFill>
                <a:latin typeface="Helvetica"/>
              </a:rPr>
              <a:t> Magic is natural to a savage. He believes that an enemy can actually be killed by practicing sorcery on his shingled hair or fingernail trimmings. The fatality of snake bites was attributed to the magic of the sorcerer. The difficulty in combating magic arises from the fact that fear can kill. Primitive peoples so feared magic that it did actually kill, and such results were sufficient to substantiate this erroneous belief. In case of failure there was always some plausible explanation; the cure for defective magic was more magic.</a:t>
            </a:r>
            <a:endParaRPr lang="en-US"/>
          </a:p>
        </p:txBody>
      </p:sp>
    </p:spTree>
    <p:extLst>
      <p:ext uri="{BB962C8B-B14F-4D97-AF65-F5344CB8AC3E}">
        <p14:creationId xmlns:p14="http://schemas.microsoft.com/office/powerpoint/2010/main" val="20370960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5. Magical Charms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70000" lnSpcReduction="20000"/>
          </a:bodyPr>
          <a:lstStyle/>
          <a:p>
            <a:pPr marL="0" indent="0">
              <a:buNone/>
            </a:pPr>
            <a:r>
              <a:rPr lang="en-US" baseline="30000">
                <a:solidFill>
                  <a:srgbClr val="FFFF00"/>
                </a:solidFill>
                <a:latin typeface="Helvetica"/>
              </a:rPr>
              <a:t>88:5.1</a:t>
            </a:r>
            <a:r>
              <a:rPr lang="en-US">
                <a:solidFill>
                  <a:srgbClr val="FFFFFF"/>
                </a:solidFill>
                <a:latin typeface="Helvetica"/>
              </a:rPr>
              <a:t> </a:t>
            </a:r>
            <a:r>
              <a:rPr lang="en-US" baseline="30000">
                <a:solidFill>
                  <a:srgbClr val="FFFF00"/>
                </a:solidFill>
                <a:latin typeface="Helvetica"/>
              </a:rPr>
              <a:t>(971.3)</a:t>
            </a:r>
            <a:r>
              <a:rPr lang="en-US">
                <a:solidFill>
                  <a:srgbClr val="FFFFFF"/>
                </a:solidFill>
                <a:latin typeface="Helvetica"/>
              </a:rPr>
              <a:t> Since anything connected with the body could become a fetish, the earliest magic had to do with hair and nails. Secrecy attendant upon body elimination grew up out of fear that an enemy might get possession of something derived from the body and employ it in detrimental magic; all excreta of the body were therefore carefully buried. Public spitting was refrained from because of the fear that saliva would be used in deleterious magic; spittle was always covered. Even food remnants, clothing, and ornaments could become instruments of magic. The savage never left any remnants of his meal on the table. And all this was done through fear that one's enemies might use these things in magical rites, not from any appreciation of the hygienic value of such practices.</a:t>
            </a:r>
            <a:endParaRPr lang="en-US"/>
          </a:p>
        </p:txBody>
      </p:sp>
    </p:spTree>
    <p:extLst>
      <p:ext uri="{BB962C8B-B14F-4D97-AF65-F5344CB8AC3E}">
        <p14:creationId xmlns:p14="http://schemas.microsoft.com/office/powerpoint/2010/main" val="35631187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88:5.2</a:t>
            </a:r>
            <a:r>
              <a:rPr lang="en-US">
                <a:solidFill>
                  <a:srgbClr val="FFFFFF"/>
                </a:solidFill>
                <a:latin typeface="Helvetica"/>
              </a:rPr>
              <a:t> </a:t>
            </a:r>
            <a:r>
              <a:rPr lang="en-US" baseline="30000">
                <a:solidFill>
                  <a:srgbClr val="FFFF00"/>
                </a:solidFill>
                <a:latin typeface="Helvetica"/>
              </a:rPr>
              <a:t>(971.4)</a:t>
            </a:r>
            <a:r>
              <a:rPr lang="en-US">
                <a:solidFill>
                  <a:srgbClr val="FFFFFF"/>
                </a:solidFill>
                <a:latin typeface="Helvetica"/>
              </a:rPr>
              <a:t> Magical charms were concocted from a great variety of things: human flesh, tiger claws, crocodile teeth, poison plant seeds, snake venom, and human hair. The bones of the dead were very magical. Even the dust from footprints could be used in magic. The ancients were great believers in love charms. Blood and other forms of bodily secretions were able to insure the magic influence of love.</a:t>
            </a:r>
            <a:endParaRPr lang="en-US"/>
          </a:p>
        </p:txBody>
      </p:sp>
    </p:spTree>
    <p:extLst>
      <p:ext uri="{BB962C8B-B14F-4D97-AF65-F5344CB8AC3E}">
        <p14:creationId xmlns:p14="http://schemas.microsoft.com/office/powerpoint/2010/main" val="21465651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88:5.3</a:t>
            </a:r>
            <a:r>
              <a:rPr lang="en-US">
                <a:solidFill>
                  <a:srgbClr val="FFFFFF"/>
                </a:solidFill>
                <a:latin typeface="Helvetica"/>
              </a:rPr>
              <a:t> </a:t>
            </a:r>
            <a:r>
              <a:rPr lang="en-US" baseline="30000">
                <a:solidFill>
                  <a:srgbClr val="FFFF00"/>
                </a:solidFill>
                <a:latin typeface="Helvetica"/>
              </a:rPr>
              <a:t>(971.5)</a:t>
            </a:r>
            <a:r>
              <a:rPr lang="en-US">
                <a:solidFill>
                  <a:srgbClr val="FFFFFF"/>
                </a:solidFill>
                <a:latin typeface="Helvetica"/>
              </a:rPr>
              <a:t> Images were supposed to be effective in magic. Effigies were made, and when treated ill or well, the same effects were believed to rest upon the real person. When making purchases, superstitious persons would chew a bit of hard wood in order to soften the heart of the seller.</a:t>
            </a:r>
            <a:endParaRPr lang="en-US"/>
          </a:p>
        </p:txBody>
      </p:sp>
    </p:spTree>
    <p:extLst>
      <p:ext uri="{BB962C8B-B14F-4D97-AF65-F5344CB8AC3E}">
        <p14:creationId xmlns:p14="http://schemas.microsoft.com/office/powerpoint/2010/main" val="33801702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850467"/>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7600" y="4472517"/>
            <a:ext cx="3505200" cy="2385483"/>
          </a:xfrm>
          <a:prstGeom prst="rect">
            <a:avLst/>
          </a:prstGeom>
        </p:spPr>
      </p:pic>
    </p:spTree>
    <p:extLst>
      <p:ext uri="{BB962C8B-B14F-4D97-AF65-F5344CB8AC3E}">
        <p14:creationId xmlns:p14="http://schemas.microsoft.com/office/powerpoint/2010/main" val="15432423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903"/>
            <a:ext cx="4718050" cy="68580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8050" y="3124200"/>
            <a:ext cx="4431323" cy="2000250"/>
          </a:xfrm>
          <a:prstGeom prst="rect">
            <a:avLst/>
          </a:prstGeom>
        </p:spPr>
      </p:pic>
    </p:spTree>
    <p:extLst>
      <p:ext uri="{BB962C8B-B14F-4D97-AF65-F5344CB8AC3E}">
        <p14:creationId xmlns:p14="http://schemas.microsoft.com/office/powerpoint/2010/main" val="1213886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88:0.2</a:t>
            </a:r>
            <a:r>
              <a:rPr lang="en-US">
                <a:solidFill>
                  <a:srgbClr val="FFFFFF"/>
                </a:solidFill>
                <a:latin typeface="Helvetica"/>
              </a:rPr>
              <a:t> </a:t>
            </a:r>
            <a:r>
              <a:rPr lang="en-US" baseline="30000">
                <a:solidFill>
                  <a:srgbClr val="FFFF00"/>
                </a:solidFill>
                <a:latin typeface="Helvetica"/>
              </a:rPr>
              <a:t>(967.2)</a:t>
            </a:r>
            <a:r>
              <a:rPr lang="en-US">
                <a:solidFill>
                  <a:srgbClr val="FFFFFF"/>
                </a:solidFill>
                <a:latin typeface="Helvetica"/>
              </a:rPr>
              <a:t> At first, the spirit of a fetish was believed to be the ghost of a dead man; later on, the higher spirits were supposed to reside in fetishes. And so the fetish cult eventually incorporated all of the primitive ideas of ghosts, souls, spirits, and demon possession.</a:t>
            </a:r>
            <a:endParaRPr lang="en-US"/>
          </a:p>
        </p:txBody>
      </p:sp>
    </p:spTree>
    <p:extLst>
      <p:ext uri="{BB962C8B-B14F-4D97-AF65-F5344CB8AC3E}">
        <p14:creationId xmlns:p14="http://schemas.microsoft.com/office/powerpoint/2010/main" val="41322503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88:5.4</a:t>
            </a:r>
            <a:r>
              <a:rPr lang="en-US">
                <a:solidFill>
                  <a:srgbClr val="FFFFFF"/>
                </a:solidFill>
                <a:latin typeface="Helvetica"/>
              </a:rPr>
              <a:t> </a:t>
            </a:r>
            <a:r>
              <a:rPr lang="en-US" baseline="30000">
                <a:solidFill>
                  <a:srgbClr val="FFFF00"/>
                </a:solidFill>
                <a:latin typeface="Helvetica"/>
              </a:rPr>
              <a:t>(971.6)</a:t>
            </a:r>
            <a:r>
              <a:rPr lang="en-US">
                <a:solidFill>
                  <a:srgbClr val="FFFFFF"/>
                </a:solidFill>
                <a:latin typeface="Helvetica"/>
              </a:rPr>
              <a:t> The milk of a black cow was highly magical; so also were black cats. The staff or wand was magical, along with drums, bells, and knots. All ancient objects were magical charms. The practices of a new or higher civilization were looked upon with disfavor because of their supposedly evil magical nature. Writing, printing, and pictures were long so regarded.</a:t>
            </a:r>
            <a:endParaRPr lang="en-US"/>
          </a:p>
        </p:txBody>
      </p:sp>
    </p:spTree>
    <p:extLst>
      <p:ext uri="{BB962C8B-B14F-4D97-AF65-F5344CB8AC3E}">
        <p14:creationId xmlns:p14="http://schemas.microsoft.com/office/powerpoint/2010/main" val="10714358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solidFill>
                  <a:srgbClr val="FFFF00"/>
                </a:solidFill>
                <a:latin typeface="Helvetica"/>
              </a:rPr>
              <a:t>88:5.5</a:t>
            </a:r>
            <a:r>
              <a:rPr lang="en-US">
                <a:solidFill>
                  <a:srgbClr val="FFFFFF"/>
                </a:solidFill>
                <a:latin typeface="Helvetica"/>
              </a:rPr>
              <a:t> </a:t>
            </a:r>
            <a:r>
              <a:rPr lang="en-US" baseline="30000">
                <a:solidFill>
                  <a:srgbClr val="FFFF00"/>
                </a:solidFill>
                <a:latin typeface="Helvetica"/>
              </a:rPr>
              <a:t>(971.7)</a:t>
            </a:r>
            <a:r>
              <a:rPr lang="en-US">
                <a:solidFill>
                  <a:srgbClr val="FFFFFF"/>
                </a:solidFill>
                <a:latin typeface="Helvetica"/>
              </a:rPr>
              <a:t> Primitive man believed that names must be treated with respect, especially names of the gods. The name was regarded as an entity, an influence distinct from the physical </a:t>
            </a:r>
            <a:r>
              <a:rPr lang="en-US">
                <a:solidFill>
                  <a:srgbClr val="FFFF99"/>
                </a:solidFill>
                <a:latin typeface="Helvetica"/>
                <a:hlinkClick r:id="rId2"/>
              </a:rPr>
              <a:t>personality;</a:t>
            </a:r>
            <a:r>
              <a:rPr lang="en-US">
                <a:solidFill>
                  <a:srgbClr val="FFFFFF"/>
                </a:solidFill>
                <a:latin typeface="Helvetica"/>
              </a:rPr>
              <a:t> it was esteemed equally with the </a:t>
            </a:r>
            <a:r>
              <a:rPr lang="en-US">
                <a:solidFill>
                  <a:srgbClr val="FFFF99"/>
                </a:solidFill>
                <a:latin typeface="Helvetica"/>
                <a:hlinkClick r:id="rId3"/>
              </a:rPr>
              <a:t>soul</a:t>
            </a:r>
            <a:r>
              <a:rPr lang="en-US">
                <a:solidFill>
                  <a:srgbClr val="FFFFFF"/>
                </a:solidFill>
                <a:latin typeface="Helvetica"/>
              </a:rPr>
              <a:t> and the shadow. Names were pawned for loans; a man could not use his name until it had been redeemed by payment of the loan. Nowadays one signs his name to a note. An individual's name soon became important in magic. The savage had two names; the important one was regarded as too sacred to use on ordinary occasions, hence the second or everyday name—a nickname. He never told his real name to strangers. Any experience of an unusual nature caused him to change his name; sometimes it was in an effort to cure disease or to stop bad luck. The savage could get a new name by buying it from the tribal chief; men still invest in titles and degrees. But among the most primitive tribes, such as the African Bushmen, individual names do not exist.</a:t>
            </a:r>
            <a:endParaRPr lang="en-US"/>
          </a:p>
        </p:txBody>
      </p:sp>
    </p:spTree>
    <p:extLst>
      <p:ext uri="{BB962C8B-B14F-4D97-AF65-F5344CB8AC3E}">
        <p14:creationId xmlns:p14="http://schemas.microsoft.com/office/powerpoint/2010/main" val="3115430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6. The Practice of Magic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92500" lnSpcReduction="20000"/>
          </a:bodyPr>
          <a:lstStyle/>
          <a:p>
            <a:pPr marL="0" indent="0">
              <a:buNone/>
            </a:pPr>
            <a:r>
              <a:rPr lang="en-US" baseline="30000">
                <a:solidFill>
                  <a:srgbClr val="FFFF00"/>
                </a:solidFill>
                <a:latin typeface="Helvetica"/>
              </a:rPr>
              <a:t>88:6.1</a:t>
            </a:r>
            <a:r>
              <a:rPr lang="en-US">
                <a:solidFill>
                  <a:srgbClr val="FFFFFF"/>
                </a:solidFill>
                <a:latin typeface="Helvetica"/>
              </a:rPr>
              <a:t> </a:t>
            </a:r>
            <a:r>
              <a:rPr lang="en-US" baseline="30000">
                <a:solidFill>
                  <a:srgbClr val="FFFF00"/>
                </a:solidFill>
                <a:latin typeface="Helvetica"/>
              </a:rPr>
              <a:t>(972.1)</a:t>
            </a:r>
            <a:r>
              <a:rPr lang="en-US">
                <a:solidFill>
                  <a:srgbClr val="FFFFFF"/>
                </a:solidFill>
                <a:latin typeface="Helvetica"/>
              </a:rPr>
              <a:t> Magic was practiced through the use of wands, " medicine " ritual, and incantations, and it was customary for the practitioner to work unclothed. Women outnumbered the men among primitive magicians. In magic, " medicine " means mystery, not treatment. The savage never doctored himself; he never used medicines except on the advice of the specialists in magic. And the voodoo doctors of the twentieth century are typical of the magicians of old.</a:t>
            </a:r>
            <a:endParaRPr lang="en-US"/>
          </a:p>
        </p:txBody>
      </p:sp>
    </p:spTree>
    <p:extLst>
      <p:ext uri="{BB962C8B-B14F-4D97-AF65-F5344CB8AC3E}">
        <p14:creationId xmlns:p14="http://schemas.microsoft.com/office/powerpoint/2010/main" val="41495661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88:6.2</a:t>
            </a:r>
            <a:r>
              <a:rPr lang="en-US">
                <a:solidFill>
                  <a:srgbClr val="FFFFFF"/>
                </a:solidFill>
                <a:latin typeface="Helvetica"/>
              </a:rPr>
              <a:t> </a:t>
            </a:r>
            <a:r>
              <a:rPr lang="en-US" baseline="30000">
                <a:solidFill>
                  <a:srgbClr val="FFFF00"/>
                </a:solidFill>
                <a:latin typeface="Helvetica"/>
              </a:rPr>
              <a:t>(972.2)</a:t>
            </a:r>
            <a:r>
              <a:rPr lang="en-US">
                <a:solidFill>
                  <a:srgbClr val="FFFFFF"/>
                </a:solidFill>
                <a:latin typeface="Helvetica"/>
              </a:rPr>
              <a:t> There was both a public and a private phase to magic. That performed by the medicine man, shaman, or priest was supposed to be for the good of the whole tribe. Witches, sorcerers, and wizards dispensed private magic, personal and selfish magic which was employed as a coercive method of bringing evil on one's enemies. The concept of </a:t>
            </a:r>
            <a:r>
              <a:rPr lang="en-US">
                <a:solidFill>
                  <a:srgbClr val="FFFF99"/>
                </a:solidFill>
                <a:latin typeface="Helvetica"/>
                <a:hlinkClick r:id="rId2"/>
              </a:rPr>
              <a:t>dual spiritism,</a:t>
            </a:r>
            <a:r>
              <a:rPr lang="en-US">
                <a:solidFill>
                  <a:srgbClr val="FFFFFF"/>
                </a:solidFill>
                <a:latin typeface="Helvetica"/>
              </a:rPr>
              <a:t> good and bad spirits, gave rise to the later beliefs in white and black magic. And as religion evolved, magic was the term applied to spirit operations outside one's own cult, and it also referred to older ghost beliefs.</a:t>
            </a:r>
            <a:endParaRPr lang="en-US"/>
          </a:p>
        </p:txBody>
      </p:sp>
    </p:spTree>
    <p:extLst>
      <p:ext uri="{BB962C8B-B14F-4D97-AF65-F5344CB8AC3E}">
        <p14:creationId xmlns:p14="http://schemas.microsoft.com/office/powerpoint/2010/main" val="40788842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88:6.3</a:t>
            </a:r>
            <a:r>
              <a:rPr lang="en-US">
                <a:solidFill>
                  <a:srgbClr val="FFFFFF"/>
                </a:solidFill>
                <a:latin typeface="Helvetica"/>
              </a:rPr>
              <a:t> </a:t>
            </a:r>
            <a:r>
              <a:rPr lang="en-US" baseline="30000">
                <a:solidFill>
                  <a:srgbClr val="FFFF00"/>
                </a:solidFill>
                <a:latin typeface="Helvetica"/>
              </a:rPr>
              <a:t>(972.3)</a:t>
            </a:r>
            <a:r>
              <a:rPr lang="en-US">
                <a:solidFill>
                  <a:srgbClr val="FFFFFF"/>
                </a:solidFill>
                <a:latin typeface="Helvetica"/>
              </a:rPr>
              <a:t> Word combinations, the ritual of chants and incantations, were highly magical. Some early incantations finally evolved into prayers. Presently, imitative magic was practiced; prayers were acted out; magical dances were nothing but dramatic prayers. Prayer gradually displaced magic as the associate of sacrifice.</a:t>
            </a:r>
            <a:endParaRPr lang="en-US"/>
          </a:p>
        </p:txBody>
      </p:sp>
    </p:spTree>
    <p:extLst>
      <p:ext uri="{BB962C8B-B14F-4D97-AF65-F5344CB8AC3E}">
        <p14:creationId xmlns:p14="http://schemas.microsoft.com/office/powerpoint/2010/main" val="4500638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88:6.4</a:t>
            </a:r>
            <a:r>
              <a:rPr lang="en-US">
                <a:solidFill>
                  <a:srgbClr val="FFFFFF"/>
                </a:solidFill>
                <a:latin typeface="Helvetica"/>
              </a:rPr>
              <a:t> </a:t>
            </a:r>
            <a:r>
              <a:rPr lang="en-US" baseline="30000">
                <a:solidFill>
                  <a:srgbClr val="FFFF00"/>
                </a:solidFill>
                <a:latin typeface="Helvetica"/>
              </a:rPr>
              <a:t>(972.4)</a:t>
            </a:r>
            <a:r>
              <a:rPr lang="en-US">
                <a:solidFill>
                  <a:srgbClr val="FFFFFF"/>
                </a:solidFill>
                <a:latin typeface="Helvetica"/>
              </a:rPr>
              <a:t> Gesture, being older than speech, was the more holy and magical, and mimicry was believed to have strong magical power. The red men often staged a buffalo dance in which one of their number would play the part of a buffalo and, in being caught, would insure the success of the impending hunt. The sex festivities of May Day were simply imitative magic, a suggestive appeal to the sex passions of the plant world. The doll was first employed as a magic talisman by the barren wife.</a:t>
            </a:r>
            <a:endParaRPr lang="en-US"/>
          </a:p>
        </p:txBody>
      </p:sp>
    </p:spTree>
    <p:extLst>
      <p:ext uri="{BB962C8B-B14F-4D97-AF65-F5344CB8AC3E}">
        <p14:creationId xmlns:p14="http://schemas.microsoft.com/office/powerpoint/2010/main" val="41322503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88:6.5</a:t>
            </a:r>
            <a:r>
              <a:rPr lang="en-US">
                <a:solidFill>
                  <a:srgbClr val="FFFFFF"/>
                </a:solidFill>
                <a:latin typeface="Helvetica"/>
              </a:rPr>
              <a:t> </a:t>
            </a:r>
            <a:r>
              <a:rPr lang="en-US" baseline="30000">
                <a:solidFill>
                  <a:srgbClr val="FFFF00"/>
                </a:solidFill>
                <a:latin typeface="Helvetica"/>
              </a:rPr>
              <a:t>(972.5)</a:t>
            </a:r>
            <a:r>
              <a:rPr lang="en-US">
                <a:solidFill>
                  <a:srgbClr val="FFFFFF"/>
                </a:solidFill>
                <a:latin typeface="Helvetica"/>
              </a:rPr>
              <a:t> Magic was the branch off the evolutionary religious tree which eventually bore the fruit of a scientific age. Belief in astrology led to the development of astronomy; belief in a philosopher's stone led to the mastery of metals, while belief in magic numbers founded the science of mathematics.</a:t>
            </a:r>
            <a:endParaRPr lang="en-US"/>
          </a:p>
        </p:txBody>
      </p:sp>
    </p:spTree>
    <p:extLst>
      <p:ext uri="{BB962C8B-B14F-4D97-AF65-F5344CB8AC3E}">
        <p14:creationId xmlns:p14="http://schemas.microsoft.com/office/powerpoint/2010/main" val="24251512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88:6.6</a:t>
            </a:r>
            <a:r>
              <a:rPr lang="en-US">
                <a:solidFill>
                  <a:srgbClr val="FFFFFF"/>
                </a:solidFill>
                <a:latin typeface="Helvetica"/>
              </a:rPr>
              <a:t> </a:t>
            </a:r>
            <a:r>
              <a:rPr lang="en-US" baseline="30000">
                <a:solidFill>
                  <a:srgbClr val="FFFF00"/>
                </a:solidFill>
                <a:latin typeface="Helvetica"/>
              </a:rPr>
              <a:t>(972.6)</a:t>
            </a:r>
            <a:r>
              <a:rPr lang="en-US">
                <a:solidFill>
                  <a:srgbClr val="FFFFFF"/>
                </a:solidFill>
                <a:latin typeface="Helvetica"/>
              </a:rPr>
              <a:t> But a world so filled with charms did much to destroy all personal ambition and initiative. The fruits of extra labor or of diligence were looked upon as magical. If a man had more grain in his field than his neighbor, he might be haled before the chief and charged with enticing this extra grain from the indolent neighbor's field. Indeed, in the days of barbarism it was dangerous to know very much; there was always the chance of being executed as a black artist.</a:t>
            </a:r>
            <a:endParaRPr lang="en-US"/>
          </a:p>
        </p:txBody>
      </p:sp>
    </p:spTree>
    <p:extLst>
      <p:ext uri="{BB962C8B-B14F-4D97-AF65-F5344CB8AC3E}">
        <p14:creationId xmlns:p14="http://schemas.microsoft.com/office/powerpoint/2010/main" val="34063675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88:6.7</a:t>
            </a:r>
            <a:r>
              <a:rPr lang="en-US">
                <a:solidFill>
                  <a:srgbClr val="FFFFFF"/>
                </a:solidFill>
                <a:latin typeface="Helvetica"/>
              </a:rPr>
              <a:t> </a:t>
            </a:r>
            <a:r>
              <a:rPr lang="en-US" baseline="30000">
                <a:solidFill>
                  <a:srgbClr val="FFFF00"/>
                </a:solidFill>
                <a:latin typeface="Helvetica"/>
              </a:rPr>
              <a:t>(972.7)</a:t>
            </a:r>
            <a:r>
              <a:rPr lang="en-US">
                <a:solidFill>
                  <a:srgbClr val="FFFFFF"/>
                </a:solidFill>
                <a:latin typeface="Helvetica"/>
              </a:rPr>
              <a:t> Gradually science is removing the gambling element from life. But if modern methods of education should fail, there would be an almost immediate reversion to the primitive beliefs in magic. These superstitions still linger in the minds of many so-called civilized people. Language contains many fossils which testify that the race has long been steeped in magical superstition, such words as spellbound, ill-starred, possessions, inspiration, spirit away, ingenuity, entrancing, thunderstruck, and astonished. And intelligent human beings still believe in good luck, evil eye, and astrology.</a:t>
            </a:r>
            <a:r>
              <a:rPr lang="en-US">
                <a:solidFill>
                  <a:srgbClr val="FFFF99"/>
                </a:solidFill>
                <a:latin typeface="Helvetica"/>
                <a:hlinkClick r:id="rId2"/>
              </a:rPr>
              <a:t>*</a:t>
            </a:r>
            <a:endParaRPr lang="en-US"/>
          </a:p>
        </p:txBody>
      </p:sp>
    </p:spTree>
    <p:extLst>
      <p:ext uri="{BB962C8B-B14F-4D97-AF65-F5344CB8AC3E}">
        <p14:creationId xmlns:p14="http://schemas.microsoft.com/office/powerpoint/2010/main" val="38476855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88:6.8</a:t>
            </a:r>
            <a:r>
              <a:rPr lang="en-US">
                <a:solidFill>
                  <a:srgbClr val="FFFFFF"/>
                </a:solidFill>
                <a:latin typeface="Helvetica"/>
              </a:rPr>
              <a:t> </a:t>
            </a:r>
            <a:r>
              <a:rPr lang="en-US" baseline="30000">
                <a:solidFill>
                  <a:srgbClr val="FFFF00"/>
                </a:solidFill>
                <a:latin typeface="Helvetica"/>
              </a:rPr>
              <a:t>(973.1)</a:t>
            </a:r>
            <a:r>
              <a:rPr lang="en-US">
                <a:solidFill>
                  <a:srgbClr val="FFFFFF"/>
                </a:solidFill>
                <a:latin typeface="Helvetica"/>
              </a:rPr>
              <a:t> Ancient magic was the cocoon of modern science, indispensable in its time but now no longer useful. And so the phantasms of ignorant superstition agitated the primitive minds of men until the concepts of science could be born. Today, Urantia is in the twilight zone of this intellectual </a:t>
            </a:r>
            <a:r>
              <a:rPr lang="en-US">
                <a:solidFill>
                  <a:srgbClr val="FFFF99"/>
                </a:solidFill>
                <a:latin typeface="Helvetica"/>
                <a:hlinkClick r:id="rId2"/>
              </a:rPr>
              <a:t>evolution.</a:t>
            </a:r>
            <a:r>
              <a:rPr lang="en-US">
                <a:solidFill>
                  <a:srgbClr val="FFFFFF"/>
                </a:solidFill>
                <a:latin typeface="Helvetica"/>
              </a:rPr>
              <a:t> One half the world is grasping eagerly for the light of truth and the facts of scientific discovery, while the other half languishes in the arms of ancient superstition and but thinly disguised magic.</a:t>
            </a:r>
          </a:p>
          <a:p>
            <a:pPr marL="0" indent="0">
              <a:buNone/>
            </a:pPr>
            <a:r>
              <a:rPr lang="en-US" baseline="30000">
                <a:solidFill>
                  <a:srgbClr val="FFFF00"/>
                </a:solidFill>
                <a:latin typeface="Helvetica"/>
              </a:rPr>
              <a:t>88:6.9</a:t>
            </a:r>
            <a:r>
              <a:rPr lang="en-US">
                <a:solidFill>
                  <a:srgbClr val="FFFFFF"/>
                </a:solidFill>
                <a:latin typeface="Helvetica"/>
              </a:rPr>
              <a:t> </a:t>
            </a:r>
            <a:r>
              <a:rPr lang="en-US" baseline="30000">
                <a:solidFill>
                  <a:srgbClr val="FFFF00"/>
                </a:solidFill>
                <a:latin typeface="Helvetica"/>
              </a:rPr>
              <a:t>(973.2)</a:t>
            </a:r>
            <a:r>
              <a:rPr lang="en-US">
                <a:solidFill>
                  <a:srgbClr val="FFFFFF"/>
                </a:solidFill>
                <a:latin typeface="Helvetica"/>
              </a:rPr>
              <a:t> [Presented by a Brilliant Evening Star of </a:t>
            </a:r>
            <a:r>
              <a:rPr lang="en-US">
                <a:solidFill>
                  <a:srgbClr val="FFFF99"/>
                </a:solidFill>
                <a:latin typeface="Helvetica"/>
                <a:hlinkClick r:id="rId3"/>
              </a:rPr>
              <a:t>Nebadon.</a:t>
            </a:r>
            <a:r>
              <a:rPr lang="en-US">
                <a:solidFill>
                  <a:srgbClr val="FFFFFF"/>
                </a:solidFill>
                <a:latin typeface="Helvetica"/>
              </a:rPr>
              <a:t> ]</a:t>
            </a:r>
          </a:p>
          <a:p>
            <a:pPr marL="0" indent="0">
              <a:buNone/>
            </a:pPr>
            <a:endParaRPr lang="en-US"/>
          </a:p>
        </p:txBody>
      </p:sp>
    </p:spTree>
    <p:extLst>
      <p:ext uri="{BB962C8B-B14F-4D97-AF65-F5344CB8AC3E}">
        <p14:creationId xmlns:p14="http://schemas.microsoft.com/office/powerpoint/2010/main" val="2037096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1. Belief in Fetishes </a:t>
            </a:r>
            <a:br>
              <a:rPr lang="en-US"/>
            </a:br>
            <a:r>
              <a:rPr lang="en-US" sz="1600" b="1" cap="all">
                <a:solidFill>
                  <a:srgbClr val="FFFF99"/>
                </a:solidFill>
                <a:latin typeface="Verdana"/>
                <a:hlinkClick r:id="rId2"/>
              </a:rPr>
              <a:t>AUDIO VERSION</a:t>
            </a:r>
            <a:endParaRPr lang="en-US" sz="1600"/>
          </a:p>
        </p:txBody>
      </p:sp>
      <p:sp>
        <p:nvSpPr>
          <p:cNvPr id="3" name="Content Placeholder 2"/>
          <p:cNvSpPr>
            <a:spLocks noGrp="1"/>
          </p:cNvSpPr>
          <p:nvPr>
            <p:ph idx="1"/>
          </p:nvPr>
        </p:nvSpPr>
        <p:spPr/>
        <p:txBody>
          <a:bodyPr>
            <a:normAutofit fontScale="92500" lnSpcReduction="20000"/>
          </a:bodyPr>
          <a:lstStyle/>
          <a:p>
            <a:pPr marL="0" indent="0">
              <a:buNone/>
            </a:pPr>
            <a:r>
              <a:rPr lang="en-US" baseline="30000">
                <a:solidFill>
                  <a:srgbClr val="FFFF00"/>
                </a:solidFill>
                <a:latin typeface="Helvetica"/>
              </a:rPr>
              <a:t>88:1.1</a:t>
            </a:r>
            <a:r>
              <a:rPr lang="en-US">
                <a:solidFill>
                  <a:srgbClr val="FFFFFF"/>
                </a:solidFill>
                <a:latin typeface="Helvetica"/>
              </a:rPr>
              <a:t> </a:t>
            </a:r>
            <a:r>
              <a:rPr lang="en-US" baseline="30000">
                <a:solidFill>
                  <a:srgbClr val="FFFF00"/>
                </a:solidFill>
                <a:latin typeface="Helvetica"/>
              </a:rPr>
              <a:t>(967.3)</a:t>
            </a:r>
            <a:r>
              <a:rPr lang="en-US">
                <a:solidFill>
                  <a:srgbClr val="FFFFFF"/>
                </a:solidFill>
                <a:latin typeface="Helvetica"/>
              </a:rPr>
              <a:t> Primitive man always wanted to make anything extraordinary into a fetish; chance therefore gave origin to many. A man is sick, something happens, and he gets well. The same thing is true of the reputation of many medicines and the chance methods of treating disease. Objects connected with dreams were likely to be converted into fetishes. Volcanoes, but not mountains, became fetishes; comets, but not stars. Early man regarded shooting stars and meteors as indicating the arrival on earth of special visiting spirits.</a:t>
            </a:r>
            <a:endParaRPr lang="en-US"/>
          </a:p>
        </p:txBody>
      </p:sp>
    </p:spTree>
    <p:extLst>
      <p:ext uri="{BB962C8B-B14F-4D97-AF65-F5344CB8AC3E}">
        <p14:creationId xmlns:p14="http://schemas.microsoft.com/office/powerpoint/2010/main" val="16636686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590800"/>
            <a:ext cx="8229600" cy="914400"/>
          </a:xfrm>
        </p:spPr>
        <p:txBody>
          <a:bodyPr>
            <a:normAutofit/>
          </a:bodyPr>
          <a:lstStyle/>
          <a:p>
            <a:pPr marL="0" indent="0">
              <a:buNone/>
            </a:pPr>
            <a:r>
              <a:rPr lang="en-US">
                <a:hlinkClick r:id="rId2"/>
              </a:rPr>
              <a:t>Paper 9 - Sin, Sacrifice and Atonement</a:t>
            </a:r>
            <a:endParaRPr lang="en-US"/>
          </a:p>
        </p:txBody>
      </p:sp>
    </p:spTree>
    <p:extLst>
      <p:ext uri="{BB962C8B-B14F-4D97-AF65-F5344CB8AC3E}">
        <p14:creationId xmlns:p14="http://schemas.microsoft.com/office/powerpoint/2010/main" val="2266788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88:1.2</a:t>
            </a:r>
            <a:r>
              <a:rPr lang="en-US">
                <a:solidFill>
                  <a:srgbClr val="FFFFFF"/>
                </a:solidFill>
                <a:latin typeface="Helvetica"/>
              </a:rPr>
              <a:t> </a:t>
            </a:r>
            <a:r>
              <a:rPr lang="en-US" baseline="30000">
                <a:solidFill>
                  <a:srgbClr val="FFFF00"/>
                </a:solidFill>
                <a:latin typeface="Helvetica"/>
              </a:rPr>
              <a:t>(967.4)</a:t>
            </a:r>
            <a:r>
              <a:rPr lang="en-US">
                <a:solidFill>
                  <a:srgbClr val="FFFFFF"/>
                </a:solidFill>
                <a:latin typeface="Helvetica"/>
              </a:rPr>
              <a:t> The first fetishes were peculiarly marked pebbles, and " sacred stones " have ever since been sought by man; a string of beads was once a collection of sacred stones, a battery of charms. Many tribes had fetish stones, but few have survived as have the Kaaba and the Stone of Scone. Fire and water were also among the early fetishes, and fire worship, together with belief in holy water, still survives.</a:t>
            </a:r>
            <a:endParaRPr lang="en-US"/>
          </a:p>
        </p:txBody>
      </p:sp>
    </p:spTree>
    <p:extLst>
      <p:ext uri="{BB962C8B-B14F-4D97-AF65-F5344CB8AC3E}">
        <p14:creationId xmlns:p14="http://schemas.microsoft.com/office/powerpoint/2010/main" val="2425151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88:1.3</a:t>
            </a:r>
            <a:r>
              <a:rPr lang="en-US">
                <a:solidFill>
                  <a:srgbClr val="FFFFFF"/>
                </a:solidFill>
                <a:latin typeface="Helvetica"/>
              </a:rPr>
              <a:t> </a:t>
            </a:r>
            <a:r>
              <a:rPr lang="en-US" baseline="30000">
                <a:solidFill>
                  <a:srgbClr val="FFFF00"/>
                </a:solidFill>
                <a:latin typeface="Helvetica"/>
              </a:rPr>
              <a:t>(967.5)</a:t>
            </a:r>
            <a:r>
              <a:rPr lang="en-US">
                <a:solidFill>
                  <a:srgbClr val="FFFFFF"/>
                </a:solidFill>
                <a:latin typeface="Helvetica"/>
              </a:rPr>
              <a:t> Tree fetishes were a later development, but among some tribes the persistence of nature worship led to belief in charms indwelt by some sort of nature spirit. When plants and fruits became fetishes, they were taboo as food. The apple was among the first to fall into this category; it was never eaten by the Levantine peoples.</a:t>
            </a:r>
            <a:endParaRPr lang="en-US"/>
          </a:p>
        </p:txBody>
      </p:sp>
    </p:spTree>
    <p:extLst>
      <p:ext uri="{BB962C8B-B14F-4D97-AF65-F5344CB8AC3E}">
        <p14:creationId xmlns:p14="http://schemas.microsoft.com/office/powerpoint/2010/main" val="3406367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88:1.4</a:t>
            </a:r>
            <a:r>
              <a:rPr lang="en-US">
                <a:solidFill>
                  <a:srgbClr val="FFFFFF"/>
                </a:solidFill>
                <a:latin typeface="Helvetica"/>
              </a:rPr>
              <a:t> </a:t>
            </a:r>
            <a:r>
              <a:rPr lang="en-US" baseline="30000">
                <a:solidFill>
                  <a:srgbClr val="FFFF00"/>
                </a:solidFill>
                <a:latin typeface="Helvetica"/>
              </a:rPr>
              <a:t>(967.6)</a:t>
            </a:r>
            <a:r>
              <a:rPr lang="en-US">
                <a:solidFill>
                  <a:srgbClr val="FFFFFF"/>
                </a:solidFill>
                <a:latin typeface="Helvetica"/>
              </a:rPr>
              <a:t> If an animal ate human flesh, it became a fetish. In this way the dog came to be the sacred animal of the Parsees. If the fetish is an animal and the ghost is permanently resident therein, then fetishism may impinge on reincarnation. In many ways the savages envied the animals; they did not feel superior to them and were often named after their favorite beasts.</a:t>
            </a:r>
            <a:endParaRPr lang="en-US"/>
          </a:p>
        </p:txBody>
      </p:sp>
    </p:spTree>
    <p:extLst>
      <p:ext uri="{BB962C8B-B14F-4D97-AF65-F5344CB8AC3E}">
        <p14:creationId xmlns:p14="http://schemas.microsoft.com/office/powerpoint/2010/main" val="3847685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solidFill>
                  <a:srgbClr val="FFFF00"/>
                </a:solidFill>
                <a:latin typeface="Helvetica"/>
              </a:rPr>
              <a:t>88:1.5</a:t>
            </a:r>
            <a:r>
              <a:rPr lang="en-US">
                <a:solidFill>
                  <a:srgbClr val="FFFFFF"/>
                </a:solidFill>
                <a:latin typeface="Helvetica"/>
              </a:rPr>
              <a:t> </a:t>
            </a:r>
            <a:r>
              <a:rPr lang="en-US" baseline="30000">
                <a:solidFill>
                  <a:srgbClr val="FFFF00"/>
                </a:solidFill>
                <a:latin typeface="Helvetica"/>
              </a:rPr>
              <a:t>(967.7)</a:t>
            </a:r>
            <a:r>
              <a:rPr lang="en-US">
                <a:solidFill>
                  <a:srgbClr val="FFFFFF"/>
                </a:solidFill>
                <a:latin typeface="Helvetica"/>
              </a:rPr>
              <a:t> When animals became fetishes, there ensued the taboos on eating the flesh of the fetish animal. Apes and monkeys, because of resemblance to man, early became fetish animals; later, snakes, birds, and swine were also similarly regarded. At one time the cow was a fetish, the milk being taboo while the excreta were highly esteemed. The serpent was revered in Palestine, especially by the Phoenicians, who, along with the Jews, considered it to be the mouthpiece of evil spirits. Even many moderns believe in the charm powers of reptiles. From Arabia on through India to the snake dance of the Moqui tribe of red men the serpent has been revered.</a:t>
            </a:r>
            <a:endParaRPr lang="en-US"/>
          </a:p>
        </p:txBody>
      </p:sp>
    </p:spTree>
    <p:extLst>
      <p:ext uri="{BB962C8B-B14F-4D97-AF65-F5344CB8AC3E}">
        <p14:creationId xmlns:p14="http://schemas.microsoft.com/office/powerpoint/2010/main" val="2037096005"/>
      </p:ext>
    </p:extLst>
  </p:cSld>
  <p:clrMapOvr>
    <a:masterClrMapping/>
  </p:clrMapOvr>
</p:sld>
</file>

<file path=ppt/theme/theme1.xml><?xml version="1.0" encoding="utf-8"?>
<a:theme xmlns:a="http://schemas.openxmlformats.org/drawingml/2006/main" name="1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TotalTime>
  <Words>4172</Words>
  <Application>Microsoft Office PowerPoint</Application>
  <PresentationFormat>On-screen Show (4:3)</PresentationFormat>
  <Paragraphs>63</Paragraphs>
  <Slides>50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50</vt:i4>
      </vt:variant>
    </vt:vector>
  </HeadingPairs>
  <TitlesOfParts>
    <vt:vector size="55" baseType="lpstr">
      <vt:lpstr>Arial</vt:lpstr>
      <vt:lpstr>Calibri</vt:lpstr>
      <vt:lpstr>Helvetica</vt:lpstr>
      <vt:lpstr>Verdana</vt:lpstr>
      <vt:lpstr>1_Office Theme</vt:lpstr>
      <vt:lpstr>The Urantia Book</vt:lpstr>
      <vt:lpstr>PowerPoint Presentation</vt:lpstr>
      <vt:lpstr>Paper 88 Fetishes, Charms, and Magic AUDIO VERSION</vt:lpstr>
      <vt:lpstr>PowerPoint Presentation</vt:lpstr>
      <vt:lpstr>1. Belief in Fetishes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Evolution of the Fetish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Totemism  AUDIO VERSION</vt:lpstr>
      <vt:lpstr>PowerPoint Presentation</vt:lpstr>
      <vt:lpstr>PowerPoint Presentation</vt:lpstr>
      <vt:lpstr>PowerPoint Presentation</vt:lpstr>
      <vt:lpstr>4. Magic  AUDIO VERSION</vt:lpstr>
      <vt:lpstr>PowerPoint Presentation</vt:lpstr>
      <vt:lpstr>PowerPoint Presentation</vt:lpstr>
      <vt:lpstr>PowerPoint Presentation</vt:lpstr>
      <vt:lpstr>PowerPoint Presentation</vt:lpstr>
      <vt:lpstr>PowerPoint Presentation</vt:lpstr>
      <vt:lpstr>5. Magical Charms  AUDIO VERSION</vt:lpstr>
      <vt:lpstr>PowerPoint Presentation</vt:lpstr>
      <vt:lpstr>PowerPoint Presentation</vt:lpstr>
      <vt:lpstr>PowerPoint Presentation</vt:lpstr>
      <vt:lpstr>PowerPoint Presentation</vt:lpstr>
      <vt:lpstr>PowerPoint Presentation</vt:lpstr>
      <vt:lpstr>PowerPoint Presentation</vt:lpstr>
      <vt:lpstr>6. The Practice of Magic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Rev. Dr. Roger W. Paul</Manager>
  <Company>Fifth Epochal Revelation Fellowship, Inc.</Company>
  <LinksUpToDate>false</LinksUpToDate>
  <SharedDoc>false</SharedDoc>
  <HyperlinkBase>http://fifthepochalrevelationfellowship.com/b-urantia-book-standardized/papers/paper-88-fetishes-charms-and-magic.htm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Urantia Book - Paper 88 - Fetishes, Charms, and Magic</dc:title>
  <dc:subject>Fetishes, Charms, and Magic</dc:subject>
  <dc:creator>Presented by a Brilliant Evening Star of Nebadon.</dc:creator>
  <cp:keywords>"fetishes, charms, magic, totemism, magical charms, practice of magic, urantia"</cp:keywords>
  <cp:lastModifiedBy>Roger Paul</cp:lastModifiedBy>
  <cp:revision>24</cp:revision>
  <dcterms:created xsi:type="dcterms:W3CDTF">2014-04-04T18:38:58Z</dcterms:created>
  <dcterms:modified xsi:type="dcterms:W3CDTF">2024-07-28T13:05:25Z</dcterms:modified>
  <cp:category>Religion, Faith</cp:category>
</cp:coreProperties>
</file>