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7" r:id="rId2"/>
    <p:sldId id="382" r:id="rId3"/>
    <p:sldId id="258" r:id="rId4"/>
    <p:sldId id="510" r:id="rId5"/>
    <p:sldId id="509" r:id="rId6"/>
    <p:sldId id="264" r:id="rId7"/>
    <p:sldId id="481" r:id="rId8"/>
    <p:sldId id="482" r:id="rId9"/>
    <p:sldId id="492" r:id="rId10"/>
    <p:sldId id="524" r:id="rId11"/>
    <p:sldId id="497" r:id="rId12"/>
    <p:sldId id="499" r:id="rId13"/>
    <p:sldId id="500" r:id="rId14"/>
    <p:sldId id="501" r:id="rId15"/>
    <p:sldId id="502" r:id="rId16"/>
    <p:sldId id="503" r:id="rId17"/>
    <p:sldId id="483" r:id="rId18"/>
    <p:sldId id="484" r:id="rId19"/>
    <p:sldId id="485" r:id="rId20"/>
    <p:sldId id="486" r:id="rId21"/>
    <p:sldId id="493" r:id="rId22"/>
    <p:sldId id="487" r:id="rId23"/>
    <p:sldId id="523" r:id="rId24"/>
    <p:sldId id="511" r:id="rId25"/>
    <p:sldId id="513" r:id="rId26"/>
    <p:sldId id="512" r:id="rId27"/>
    <p:sldId id="488" r:id="rId28"/>
    <p:sldId id="504" r:id="rId29"/>
    <p:sldId id="505" r:id="rId30"/>
    <p:sldId id="489" r:id="rId31"/>
    <p:sldId id="508" r:id="rId32"/>
    <p:sldId id="490" r:id="rId33"/>
    <p:sldId id="491" r:id="rId34"/>
    <p:sldId id="470" r:id="rId35"/>
    <p:sldId id="471" r:id="rId36"/>
    <p:sldId id="472" r:id="rId37"/>
    <p:sldId id="473" r:id="rId38"/>
    <p:sldId id="474" r:id="rId39"/>
    <p:sldId id="506" r:id="rId40"/>
    <p:sldId id="475" r:id="rId41"/>
    <p:sldId id="507" r:id="rId42"/>
    <p:sldId id="476" r:id="rId43"/>
    <p:sldId id="494" r:id="rId44"/>
    <p:sldId id="477" r:id="rId45"/>
    <p:sldId id="478" r:id="rId46"/>
    <p:sldId id="479" r:id="rId47"/>
    <p:sldId id="480" r:id="rId48"/>
    <p:sldId id="459" r:id="rId49"/>
    <p:sldId id="460" r:id="rId50"/>
    <p:sldId id="461" r:id="rId51"/>
    <p:sldId id="462" r:id="rId52"/>
    <p:sldId id="463" r:id="rId53"/>
    <p:sldId id="464" r:id="rId54"/>
    <p:sldId id="465" r:id="rId55"/>
    <p:sldId id="466" r:id="rId56"/>
    <p:sldId id="467" r:id="rId57"/>
    <p:sldId id="468" r:id="rId58"/>
    <p:sldId id="495" r:id="rId59"/>
    <p:sldId id="469" r:id="rId60"/>
    <p:sldId id="448" r:id="rId61"/>
    <p:sldId id="449" r:id="rId62"/>
    <p:sldId id="450" r:id="rId63"/>
    <p:sldId id="451" r:id="rId64"/>
    <p:sldId id="453" r:id="rId65"/>
    <p:sldId id="522" r:id="rId66"/>
    <p:sldId id="452" r:id="rId67"/>
    <p:sldId id="454" r:id="rId68"/>
    <p:sldId id="455" r:id="rId69"/>
    <p:sldId id="456" r:id="rId70"/>
    <p:sldId id="457" r:id="rId71"/>
    <p:sldId id="496" r:id="rId72"/>
    <p:sldId id="458" r:id="rId73"/>
    <p:sldId id="437" r:id="rId74"/>
    <p:sldId id="438" r:id="rId75"/>
    <p:sldId id="439" r:id="rId76"/>
    <p:sldId id="440" r:id="rId77"/>
    <p:sldId id="441" r:id="rId78"/>
    <p:sldId id="442" r:id="rId79"/>
    <p:sldId id="443" r:id="rId80"/>
    <p:sldId id="514" r:id="rId81"/>
    <p:sldId id="515" r:id="rId82"/>
    <p:sldId id="516" r:id="rId83"/>
    <p:sldId id="517" r:id="rId84"/>
    <p:sldId id="518" r:id="rId85"/>
    <p:sldId id="519" r:id="rId86"/>
    <p:sldId id="521" r:id="rId87"/>
    <p:sldId id="31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DCD29-D892-4FF5-817C-A9BAC6484319}" v="20" dt="2024-05-20T19:35:57.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3" autoAdjust="0"/>
    <p:restoredTop sz="84818" autoAdjust="0"/>
  </p:normalViewPr>
  <p:slideViewPr>
    <p:cSldViewPr>
      <p:cViewPr varScale="1">
        <p:scale>
          <a:sx n="74" d="100"/>
          <a:sy n="74" d="100"/>
        </p:scale>
        <p:origin x="84"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4DFBE1F4-56E8-420B-A0E1-A2654414601B}"/>
    <pc:docChg chg="modSld sldOrd">
      <pc:chgData name="Roger Paul" userId="b021e7ff2079c976" providerId="LiveId" clId="{4DFBE1F4-56E8-420B-A0E1-A2654414601B}" dt="2024-04-11T20:47:35.373" v="1"/>
      <pc:docMkLst>
        <pc:docMk/>
      </pc:docMkLst>
      <pc:sldChg chg="ord">
        <pc:chgData name="Roger Paul" userId="b021e7ff2079c976" providerId="LiveId" clId="{4DFBE1F4-56E8-420B-A0E1-A2654414601B}" dt="2024-04-11T20:47:35.373" v="1"/>
        <pc:sldMkLst>
          <pc:docMk/>
          <pc:sldMk cId="2037096005" sldId="452"/>
        </pc:sldMkLst>
      </pc:sldChg>
    </pc:docChg>
  </pc:docChgLst>
  <pc:docChgLst>
    <pc:chgData name="Roger Paul" userId="b021e7ff2079c976" providerId="LiveId" clId="{E6BDCD29-D892-4FF5-817C-A9BAC6484319}"/>
    <pc:docChg chg="modSld">
      <pc:chgData name="Roger Paul" userId="b021e7ff2079c976" providerId="LiveId" clId="{E6BDCD29-D892-4FF5-817C-A9BAC6484319}" dt="2024-05-20T19:36:47.937" v="190" actId="20577"/>
      <pc:docMkLst>
        <pc:docMk/>
      </pc:docMkLst>
      <pc:sldChg chg="addSp modSp mod">
        <pc:chgData name="Roger Paul" userId="b021e7ff2079c976" providerId="LiveId" clId="{E6BDCD29-D892-4FF5-817C-A9BAC6484319}" dt="2024-05-20T19:36:47.937" v="190" actId="20577"/>
        <pc:sldMkLst>
          <pc:docMk/>
          <pc:sldMk cId="2453143985" sldId="257"/>
        </pc:sldMkLst>
        <pc:spChg chg="mod">
          <ac:chgData name="Roger Paul" userId="b021e7ff2079c976" providerId="LiveId" clId="{E6BDCD29-D892-4FF5-817C-A9BAC6484319}" dt="2024-05-20T19:36:47.937" v="190" actId="20577"/>
          <ac:spMkLst>
            <pc:docMk/>
            <pc:sldMk cId="2453143985" sldId="257"/>
            <ac:spMk id="4" creationId="{00000000-0000-0000-0000-000000000000}"/>
          </ac:spMkLst>
        </pc:spChg>
        <pc:spChg chg="add mod">
          <ac:chgData name="Roger Paul" userId="b021e7ff2079c976" providerId="LiveId" clId="{E6BDCD29-D892-4FF5-817C-A9BAC6484319}" dt="2024-05-20T19:32:33.332" v="149" actId="1076"/>
          <ac:spMkLst>
            <pc:docMk/>
            <pc:sldMk cId="2453143985" sldId="257"/>
            <ac:spMk id="6" creationId="{2C35B0A2-206A-CC7D-F07E-6BBA20981FA9}"/>
          </ac:spMkLst>
        </pc:spChg>
        <pc:spChg chg="mod">
          <ac:chgData name="Roger Paul" userId="b021e7ff2079c976" providerId="LiveId" clId="{E6BDCD29-D892-4FF5-817C-A9BAC6484319}" dt="2024-05-20T19:31:53.087" v="145" actId="1076"/>
          <ac:spMkLst>
            <pc:docMk/>
            <pc:sldMk cId="2453143985" sldId="257"/>
            <ac:spMk id="7" creationId="{00000000-0000-0000-0000-000000000000}"/>
          </ac:spMkLst>
        </pc:spChg>
        <pc:spChg chg="add mod">
          <ac:chgData name="Roger Paul" userId="b021e7ff2079c976" providerId="LiveId" clId="{E6BDCD29-D892-4FF5-817C-A9BAC6484319}" dt="2024-05-20T19:33:02.426" v="155" actId="1076"/>
          <ac:spMkLst>
            <pc:docMk/>
            <pc:sldMk cId="2453143985" sldId="257"/>
            <ac:spMk id="8" creationId="{70E56380-ED91-F922-4C30-460CC6DFD210}"/>
          </ac:spMkLst>
        </pc:spChg>
        <pc:spChg chg="add mod">
          <ac:chgData name="Roger Paul" userId="b021e7ff2079c976" providerId="LiveId" clId="{E6BDCD29-D892-4FF5-817C-A9BAC6484319}" dt="2024-05-20T19:32:36.558" v="150" actId="1076"/>
          <ac:spMkLst>
            <pc:docMk/>
            <pc:sldMk cId="2453143985" sldId="257"/>
            <ac:spMk id="9" creationId="{2D4D168F-5A3E-8551-B1A3-92A82DE6CAE7}"/>
          </ac:spMkLst>
        </pc:spChg>
        <pc:spChg chg="add mod">
          <ac:chgData name="Roger Paul" userId="b021e7ff2079c976" providerId="LiveId" clId="{E6BDCD29-D892-4FF5-817C-A9BAC6484319}" dt="2024-05-20T19:32:43.556" v="151" actId="1076"/>
          <ac:spMkLst>
            <pc:docMk/>
            <pc:sldMk cId="2453143985" sldId="257"/>
            <ac:spMk id="10" creationId="{A5C7A649-4926-C93F-FEB0-D58FF294C1D4}"/>
          </ac:spMkLst>
        </pc:spChg>
        <pc:spChg chg="add mod">
          <ac:chgData name="Roger Paul" userId="b021e7ff2079c976" providerId="LiveId" clId="{E6BDCD29-D892-4FF5-817C-A9BAC6484319}" dt="2024-05-20T19:32:46.966" v="152" actId="1076"/>
          <ac:spMkLst>
            <pc:docMk/>
            <pc:sldMk cId="2453143985" sldId="257"/>
            <ac:spMk id="11" creationId="{0D7DA8FA-49C8-AF8B-2F2A-0D4B78E06DFA}"/>
          </ac:spMkLst>
        </pc:spChg>
        <pc:spChg chg="add mod">
          <ac:chgData name="Roger Paul" userId="b021e7ff2079c976" providerId="LiveId" clId="{E6BDCD29-D892-4FF5-817C-A9BAC6484319}" dt="2024-05-20T19:32:59.284" v="154" actId="1076"/>
          <ac:spMkLst>
            <pc:docMk/>
            <pc:sldMk cId="2453143985" sldId="257"/>
            <ac:spMk id="12" creationId="{CD49E935-22EC-1CCB-184A-0F1DF991F6F7}"/>
          </ac:spMkLst>
        </pc:spChg>
        <pc:spChg chg="add mod">
          <ac:chgData name="Roger Paul" userId="b021e7ff2079c976" providerId="LiveId" clId="{E6BDCD29-D892-4FF5-817C-A9BAC6484319}" dt="2024-05-20T19:35:37.191" v="175" actId="1076"/>
          <ac:spMkLst>
            <pc:docMk/>
            <pc:sldMk cId="2453143985" sldId="257"/>
            <ac:spMk id="13" creationId="{44AE6799-C8AB-C383-DBAA-DC2D3F22FC12}"/>
          </ac:spMkLst>
        </pc:spChg>
        <pc:picChg chg="mod">
          <ac:chgData name="Roger Paul" userId="b021e7ff2079c976" providerId="LiveId" clId="{E6BDCD29-D892-4FF5-817C-A9BAC6484319}" dt="2024-05-20T19:32:26.987" v="148" actId="1076"/>
          <ac:picMkLst>
            <pc:docMk/>
            <pc:sldMk cId="2453143985" sldId="257"/>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7EE1E-8258-4B45-B288-8883A375E7ED}" type="datetimeFigureOut">
              <a:rPr lang="en-US" smtClean="0"/>
              <a:t>5/20/2024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9F986-8F74-49C3-A7CB-73A4905FC6F9}" type="slidenum">
              <a:rPr lang="en-US" smtClean="0"/>
              <a:t>‹#›</a:t>
            </a:fld>
            <a:endParaRPr lang="en-US"/>
          </a:p>
        </p:txBody>
      </p:sp>
    </p:spTree>
    <p:extLst>
      <p:ext uri="{BB962C8B-B14F-4D97-AF65-F5344CB8AC3E}">
        <p14:creationId xmlns:p14="http://schemas.microsoft.com/office/powerpoint/2010/main" val="51056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P.455 - §5 The spiral and other nebulae, the mother wheels of the spheres of space, are initiated by Paradise force organizers; and following nebular evolution of gravity response, they are superseded in superuniverse function by the power </a:t>
            </a:r>
            <a:br>
              <a:rPr lang="en-US"/>
            </a:br>
            <a:endParaRPr lang="en-US"/>
          </a:p>
          <a:p>
            <a:r>
              <a:rPr lang="en-US"/>
              <a:t>P.456 - §0 centers and physical controllers, who thereupon assume full responsibility for directing the physical evolution of the ensuing generations of stellar and planetary offspring. </a:t>
            </a:r>
          </a:p>
          <a:p>
            <a:r>
              <a:rPr lang="en-US"/>
              <a:t>P.652 - §2 Subsequent to the initiation of such nebular revolutions, the living force organizers simply withdraw at right angles to the plane of the revolutionary disk, and from that time forward, the inherent qualities of energy insure the progressive and orderly evolution of such a new physical system.</a:t>
            </a:r>
          </a:p>
          <a:p>
            <a:endParaRPr lang="en-US"/>
          </a:p>
        </p:txBody>
      </p:sp>
      <p:sp>
        <p:nvSpPr>
          <p:cNvPr id="4" name="Slide Number Placeholder 3"/>
          <p:cNvSpPr>
            <a:spLocks noGrp="1"/>
          </p:cNvSpPr>
          <p:nvPr>
            <p:ph type="sldNum" sz="quarter" idx="10"/>
          </p:nvPr>
        </p:nvSpPr>
        <p:spPr/>
        <p:txBody>
          <a:bodyPr/>
          <a:lstStyle/>
          <a:p>
            <a:fld id="{EFD9F986-8F74-49C3-A7CB-73A4905FC6F9}" type="slidenum">
              <a:rPr lang="en-US" smtClean="0"/>
              <a:t>11</a:t>
            </a:fld>
            <a:endParaRPr lang="en-US"/>
          </a:p>
        </p:txBody>
      </p:sp>
    </p:spTree>
    <p:extLst>
      <p:ext uri="{BB962C8B-B14F-4D97-AF65-F5344CB8AC3E}">
        <p14:creationId xmlns:p14="http://schemas.microsoft.com/office/powerpoint/2010/main" val="82152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hundred thousand light-years (p.359)</a:t>
            </a:r>
          </a:p>
        </p:txBody>
      </p:sp>
      <p:sp>
        <p:nvSpPr>
          <p:cNvPr id="4" name="Slide Number Placeholder 3"/>
          <p:cNvSpPr>
            <a:spLocks noGrp="1"/>
          </p:cNvSpPr>
          <p:nvPr>
            <p:ph type="sldNum" sz="quarter" idx="10"/>
          </p:nvPr>
        </p:nvSpPr>
        <p:spPr/>
        <p:txBody>
          <a:bodyPr/>
          <a:lstStyle/>
          <a:p>
            <a:fld id="{EFD9F986-8F74-49C3-A7CB-73A4905FC6F9}" type="slidenum">
              <a:rPr lang="en-US" smtClean="0"/>
              <a:t>39</a:t>
            </a:fld>
            <a:endParaRPr lang="en-US"/>
          </a:p>
        </p:txBody>
      </p:sp>
    </p:spTree>
    <p:extLst>
      <p:ext uri="{BB962C8B-B14F-4D97-AF65-F5344CB8AC3E}">
        <p14:creationId xmlns:p14="http://schemas.microsoft.com/office/powerpoint/2010/main" val="129021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hundred and fifty thousand light-years (p.360)</a:t>
            </a:r>
          </a:p>
        </p:txBody>
      </p:sp>
      <p:sp>
        <p:nvSpPr>
          <p:cNvPr id="4" name="Slide Number Placeholder 3"/>
          <p:cNvSpPr>
            <a:spLocks noGrp="1"/>
          </p:cNvSpPr>
          <p:nvPr>
            <p:ph type="sldNum" sz="quarter" idx="10"/>
          </p:nvPr>
        </p:nvSpPr>
        <p:spPr/>
        <p:txBody>
          <a:bodyPr/>
          <a:lstStyle/>
          <a:p>
            <a:fld id="{EFD9F986-8F74-49C3-A7CB-73A4905FC6F9}" type="slidenum">
              <a:rPr lang="en-US" smtClean="0"/>
              <a:t>41</a:t>
            </a:fld>
            <a:endParaRPr lang="en-US"/>
          </a:p>
        </p:txBody>
      </p:sp>
    </p:spTree>
    <p:extLst>
      <p:ext uri="{BB962C8B-B14F-4D97-AF65-F5344CB8AC3E}">
        <p14:creationId xmlns:p14="http://schemas.microsoft.com/office/powerpoint/2010/main" val="206707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P.652 - §6 700,000,000,000 years ago the Andronover system was assuming gigantic proportions, and additional physical controllers were dispatched to nine surrounding material creations to afford support and supply co-operation to the power centers of this new material system which was so rapidly evolving. At this distant date all of the material bequeathed to the subsequent creations was held within the confines of this gigantic space wheel, which continued ever to whirl and, after reaching its maximum of diameter, to whirl faster and faster as it continued to condense and contract.</a:t>
            </a:r>
          </a:p>
        </p:txBody>
      </p:sp>
      <p:sp>
        <p:nvSpPr>
          <p:cNvPr id="4" name="Slide Number Placeholder 3"/>
          <p:cNvSpPr>
            <a:spLocks noGrp="1"/>
          </p:cNvSpPr>
          <p:nvPr>
            <p:ph type="sldNum" sz="quarter" idx="10"/>
          </p:nvPr>
        </p:nvSpPr>
        <p:spPr/>
        <p:txBody>
          <a:bodyPr/>
          <a:lstStyle/>
          <a:p>
            <a:fld id="{EFD9F986-8F74-49C3-A7CB-73A4905FC6F9}" type="slidenum">
              <a:rPr lang="en-US" smtClean="0"/>
              <a:t>12</a:t>
            </a:fld>
            <a:endParaRPr lang="en-US"/>
          </a:p>
        </p:txBody>
      </p:sp>
    </p:spTree>
    <p:extLst>
      <p:ext uri="{BB962C8B-B14F-4D97-AF65-F5344CB8AC3E}">
        <p14:creationId xmlns:p14="http://schemas.microsoft.com/office/powerpoint/2010/main" val="156027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P.654 - §1 It was scarcely a million years subsequent to this epoch that Michael of Nebadon, a Creator Son of Paradise, selected this disintegrating nebula as the site of his adventure in universe building. Almost immediately the architectural worlds of Salvington and the one hundred constellation headquarters groups of planets were begun. It required almost one million years to complete these clusters of specially created worlds. The local system headquarters planets were constructed over a period extending from that time to about five billion years ago.</a:t>
            </a:r>
          </a:p>
          <a:p>
            <a:r>
              <a:rPr lang="en-US"/>
              <a:t>P.1309 - §1 The local universe of Nebadon is now ruled by a Creator Son who has completed his service of bestowal; he reigns in just and merciful supremacy over all the vast realms of his evolving and perfecting universe. Michael of Nebadon is the 611,121st bestowal of the Eternal Son upon the universes of time and space, and he began the organization of your local universe about four hundred billion years ago. Michael made ready for his first bestowal adventure about the time Urantia was taking on its present form, one billion years ago. His bestowals have occurred about one hundred and fifty million years apart, the last taking place on Urantia nineteen hundred years ago. I will now proceed to unfold the nature and character of these bestowals as fully as my commission permits.</a:t>
            </a:r>
          </a:p>
        </p:txBody>
      </p:sp>
      <p:sp>
        <p:nvSpPr>
          <p:cNvPr id="4" name="Slide Number Placeholder 3"/>
          <p:cNvSpPr>
            <a:spLocks noGrp="1"/>
          </p:cNvSpPr>
          <p:nvPr>
            <p:ph type="sldNum" sz="quarter" idx="10"/>
          </p:nvPr>
        </p:nvSpPr>
        <p:spPr/>
        <p:txBody>
          <a:bodyPr/>
          <a:lstStyle/>
          <a:p>
            <a:fld id="{EFD9F986-8F74-49C3-A7CB-73A4905FC6F9}" type="slidenum">
              <a:rPr lang="en-US" smtClean="0"/>
              <a:t>13</a:t>
            </a:fld>
            <a:endParaRPr lang="en-US"/>
          </a:p>
        </p:txBody>
      </p:sp>
    </p:spTree>
    <p:extLst>
      <p:ext uri="{BB962C8B-B14F-4D97-AF65-F5344CB8AC3E}">
        <p14:creationId xmlns:p14="http://schemas.microsoft.com/office/powerpoint/2010/main" val="309299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P.654 - §1 It was scarcely a million years subsequent to this epoch that Michael of Nebadon, a Creator Son of Paradise, selected this disintegrating nebula as the site of his adventure in universe building. Almost immediately the architectural worlds of Salvington and the one hundred constellation headquarters groups of planets were begun. It required almost one million years to complete these clusters of specially created worlds. The local system headquarters planets were constructed over a period extending from that time to about five billion years ago.</a:t>
            </a:r>
          </a:p>
        </p:txBody>
      </p:sp>
      <p:sp>
        <p:nvSpPr>
          <p:cNvPr id="4" name="Slide Number Placeholder 3"/>
          <p:cNvSpPr>
            <a:spLocks noGrp="1"/>
          </p:cNvSpPr>
          <p:nvPr>
            <p:ph type="sldNum" sz="quarter" idx="10"/>
          </p:nvPr>
        </p:nvSpPr>
        <p:spPr/>
        <p:txBody>
          <a:bodyPr/>
          <a:lstStyle/>
          <a:p>
            <a:fld id="{EFD9F986-8F74-49C3-A7CB-73A4905FC6F9}" type="slidenum">
              <a:rPr lang="en-US" smtClean="0"/>
              <a:t>14</a:t>
            </a:fld>
            <a:endParaRPr lang="en-US"/>
          </a:p>
        </p:txBody>
      </p:sp>
    </p:spTree>
    <p:extLst>
      <p:ext uri="{BB962C8B-B14F-4D97-AF65-F5344CB8AC3E}">
        <p14:creationId xmlns:p14="http://schemas.microsoft.com/office/powerpoint/2010/main" val="218983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P.654 - §3 200,000,000,000 years ago witnessed the progression of contraction and condensation with enormous heat generation in the Andronover central cluster, or nuclear mass. Relative space appeared even in the regions near the central mother-sun wheel. The outer regions were becoming more stabilized and better organized; some planets revolving around the newborn suns had cooled sufficiently to be suitable for life implantation. The oldest inhabited planets of Nebadon date from these times.</a:t>
            </a:r>
          </a:p>
        </p:txBody>
      </p:sp>
      <p:sp>
        <p:nvSpPr>
          <p:cNvPr id="4" name="Slide Number Placeholder 3"/>
          <p:cNvSpPr>
            <a:spLocks noGrp="1"/>
          </p:cNvSpPr>
          <p:nvPr>
            <p:ph type="sldNum" sz="quarter" idx="10"/>
          </p:nvPr>
        </p:nvSpPr>
        <p:spPr/>
        <p:txBody>
          <a:bodyPr/>
          <a:lstStyle/>
          <a:p>
            <a:fld id="{EFD9F986-8F74-49C3-A7CB-73A4905FC6F9}" type="slidenum">
              <a:rPr lang="en-US" smtClean="0"/>
              <a:t>15</a:t>
            </a:fld>
            <a:endParaRPr lang="en-US"/>
          </a:p>
        </p:txBody>
      </p:sp>
    </p:spTree>
    <p:extLst>
      <p:ext uri="{BB962C8B-B14F-4D97-AF65-F5344CB8AC3E}">
        <p14:creationId xmlns:p14="http://schemas.microsoft.com/office/powerpoint/2010/main" val="10442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P.654 - §1 The local system headquarters planets were constructed over a period extending from that time [200 billion years ago] to about five billion years ago.</a:t>
            </a:r>
          </a:p>
        </p:txBody>
      </p:sp>
      <p:sp>
        <p:nvSpPr>
          <p:cNvPr id="4" name="Slide Number Placeholder 3"/>
          <p:cNvSpPr>
            <a:spLocks noGrp="1"/>
          </p:cNvSpPr>
          <p:nvPr>
            <p:ph type="sldNum" sz="quarter" idx="10"/>
          </p:nvPr>
        </p:nvSpPr>
        <p:spPr/>
        <p:txBody>
          <a:bodyPr/>
          <a:lstStyle/>
          <a:p>
            <a:fld id="{EFD9F986-8F74-49C3-A7CB-73A4905FC6F9}" type="slidenum">
              <a:rPr lang="en-US" smtClean="0"/>
              <a:t>16</a:t>
            </a:fld>
            <a:endParaRPr lang="en-US"/>
          </a:p>
        </p:txBody>
      </p:sp>
    </p:spTree>
    <p:extLst>
      <p:ext uri="{BB962C8B-B14F-4D97-AF65-F5344CB8AC3E}">
        <p14:creationId xmlns:p14="http://schemas.microsoft.com/office/powerpoint/2010/main" val="102433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P.367 - §7 Although Michael's headquarters is officially located on Salvington, the capital of Nebadon, he spends much of his time visiting the constellation and system headquarters and even the individual planets. Periodically he journeys to Paradise and often to Uversa, where he counsels with the Ancients of Days. When he is away from Salvington, his place is assumed by Gabriel, who then functions as regent of the universe of Nebadon.</a:t>
            </a:r>
          </a:p>
        </p:txBody>
      </p:sp>
      <p:sp>
        <p:nvSpPr>
          <p:cNvPr id="4" name="Slide Number Placeholder 3"/>
          <p:cNvSpPr>
            <a:spLocks noGrp="1"/>
          </p:cNvSpPr>
          <p:nvPr>
            <p:ph type="sldNum" sz="quarter" idx="10"/>
          </p:nvPr>
        </p:nvSpPr>
        <p:spPr/>
        <p:txBody>
          <a:bodyPr/>
          <a:lstStyle/>
          <a:p>
            <a:fld id="{EFD9F986-8F74-49C3-A7CB-73A4905FC6F9}" type="slidenum">
              <a:rPr lang="en-US" smtClean="0"/>
              <a:t>28</a:t>
            </a:fld>
            <a:endParaRPr lang="en-US"/>
          </a:p>
        </p:txBody>
      </p:sp>
    </p:spTree>
    <p:extLst>
      <p:ext uri="{BB962C8B-B14F-4D97-AF65-F5344CB8AC3E}">
        <p14:creationId xmlns:p14="http://schemas.microsoft.com/office/powerpoint/2010/main" val="278682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P.384 - §1 The Sons of God previously introduced have had a Paradise origin. They are the offspring of the divine Rulers of the universal domains. Of the first Paradise order of sonship, the Creator Sons, there is in Nebadon only one, Michael, the universe father and sovereign. Of the second order of Paradise sonship, the Avonal or Magisterial Sons, Nebadon has its full quota -- 1,062. And these "lesser Christs" are just as effective and all-powerful in their planetary bestowals as was the Creator and Master Son on Urantia. The third order, being of Trinity origin, do not register in a local universe, but I estimate there are in Nebadon between fifteen and twenty thousand Trinity Teacher Sons exclusive of 9,642 creature-trinitized assistants of record. These Paradise Daynals are neither magistrates nor administrators; they are superteachers.</a:t>
            </a:r>
          </a:p>
        </p:txBody>
      </p:sp>
      <p:sp>
        <p:nvSpPr>
          <p:cNvPr id="4" name="Slide Number Placeholder 3"/>
          <p:cNvSpPr>
            <a:spLocks noGrp="1"/>
          </p:cNvSpPr>
          <p:nvPr>
            <p:ph type="sldNum" sz="quarter" idx="10"/>
          </p:nvPr>
        </p:nvSpPr>
        <p:spPr/>
        <p:txBody>
          <a:bodyPr/>
          <a:lstStyle/>
          <a:p>
            <a:fld id="{EFD9F986-8F74-49C3-A7CB-73A4905FC6F9}" type="slidenum">
              <a:rPr lang="en-US" smtClean="0"/>
              <a:t>29</a:t>
            </a:fld>
            <a:endParaRPr lang="en-US"/>
          </a:p>
        </p:txBody>
      </p:sp>
    </p:spTree>
    <p:extLst>
      <p:ext uri="{BB962C8B-B14F-4D97-AF65-F5344CB8AC3E}">
        <p14:creationId xmlns:p14="http://schemas.microsoft.com/office/powerpoint/2010/main" val="299572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Salvington surrounded by encircling 490 worlds.</a:t>
            </a:r>
          </a:p>
          <a:p>
            <a:r>
              <a:rPr lang="en-US"/>
              <a:t>P.367 - §7 Although Michael's headquarters is officially located on Salvington, the capital of Nebadon, he spends much of his time visiting the constellation and system headquarters and even the individual planets. Periodically he journeys to Paradise and often to Uversa, where he counsels with the Ancients of Days. When he is away from Salvington, his place is assumed by Gabriel, who then functions as regent of the universe of Nebadon.</a:t>
            </a:r>
          </a:p>
        </p:txBody>
      </p:sp>
      <p:sp>
        <p:nvSpPr>
          <p:cNvPr id="4" name="Slide Number Placeholder 3"/>
          <p:cNvSpPr>
            <a:spLocks noGrp="1"/>
          </p:cNvSpPr>
          <p:nvPr>
            <p:ph type="sldNum" sz="quarter" idx="10"/>
          </p:nvPr>
        </p:nvSpPr>
        <p:spPr/>
        <p:txBody>
          <a:bodyPr/>
          <a:lstStyle/>
          <a:p>
            <a:fld id="{EFD9F986-8F74-49C3-A7CB-73A4905FC6F9}" type="slidenum">
              <a:rPr lang="en-US" smtClean="0"/>
              <a:t>31</a:t>
            </a:fld>
            <a:endParaRPr lang="en-US"/>
          </a:p>
        </p:txBody>
      </p:sp>
    </p:spTree>
    <p:extLst>
      <p:ext uri="{BB962C8B-B14F-4D97-AF65-F5344CB8AC3E}">
        <p14:creationId xmlns:p14="http://schemas.microsoft.com/office/powerpoint/2010/main" val="377696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5/20/2024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6VXTXuZWk0g" TargetMode="External"/><Relationship Id="rId3" Type="http://schemas.openxmlformats.org/officeDocument/2006/relationships/image" Target="../media/image1.png"/><Relationship Id="rId7" Type="http://schemas.openxmlformats.org/officeDocument/2006/relationships/hyperlink" Target="https://www.youtube.com/watch?v=o9F0bCozBwI" TargetMode="External"/><Relationship Id="rId12" Type="http://schemas.openxmlformats.org/officeDocument/2006/relationships/hyperlink" Target="https://www.youtube.com/watch?v=wKOsw-zfv58" TargetMode="External"/><Relationship Id="rId2" Type="http://schemas.openxmlformats.org/officeDocument/2006/relationships/hyperlink" Target="http://fifthepochalrevelationfellowship.com/b-urantia-book-standardized/papers/text-standardization.htm#U32_0_0" TargetMode="External"/><Relationship Id="rId1" Type="http://schemas.openxmlformats.org/officeDocument/2006/relationships/slideLayout" Target="../slideLayouts/slideLayout1.xml"/><Relationship Id="rId6" Type="http://schemas.openxmlformats.org/officeDocument/2006/relationships/hyperlink" Target="https://www.youtube.com/watch?v=ec-Z1-170ic" TargetMode="External"/><Relationship Id="rId11" Type="http://schemas.openxmlformats.org/officeDocument/2006/relationships/hyperlink" Target="https://www.youtube.com/watch?v=NaZjWtpmRqI" TargetMode="External"/><Relationship Id="rId5" Type="http://schemas.openxmlformats.org/officeDocument/2006/relationships/hyperlink" Target="http://vimeo.com/user19635313/review/116907534/b451037acd" TargetMode="External"/><Relationship Id="rId10" Type="http://schemas.openxmlformats.org/officeDocument/2006/relationships/hyperlink" Target="https://www.youtube.com/watch?v=a7ypNWXQI10" TargetMode="External"/><Relationship Id="rId4" Type="http://schemas.openxmlformats.org/officeDocument/2006/relationships/hyperlink" Target="http://fifthepochalrevelationfellowship.com/notes/Paper_31_The_Corps_of_the_Finality-2.pptx" TargetMode="External"/><Relationship Id="rId9" Type="http://schemas.openxmlformats.org/officeDocument/2006/relationships/hyperlink" Target="https://www.youtube.com/watch?v=pXrHZd1Cbg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4.htm#local_univers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0.htm#Nebad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81.htm#Infinite_Spir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4.htm#Creator_Sons" TargetMode="External"/><Relationship Id="rId7" Type="http://schemas.openxmlformats.org/officeDocument/2006/relationships/hyperlink" Target="http://fifthepochalrevelationfellowship.com/b-urantia-book-standardized/topical_index/81.htm#Infinite_Spirit" TargetMode="External"/><Relationship Id="rId2" Type="http://schemas.openxmlformats.org/officeDocument/2006/relationships/hyperlink" Target="http://fifthepochalrevelationfellowship.com/audio/paper032/p032_02.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30.htm#Nebadon" TargetMode="External"/><Relationship Id="rId5" Type="http://schemas.openxmlformats.org/officeDocument/2006/relationships/hyperlink" Target="http://fifthepochalrevelationfellowship.com/b-urantia-book-standardized/topical_index/192.htm#Third_Source_and_Center" TargetMode="External"/><Relationship Id="rId4" Type="http://schemas.openxmlformats.org/officeDocument/2006/relationships/hyperlink" Target="http://fifthepochalrevelationfellowship.com/b-urantia-book-standardized/topical_index/145.htm#power_directo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5.htm#power_centers" TargetMode="External"/><Relationship Id="rId2" Type="http://schemas.openxmlformats.org/officeDocument/2006/relationships/hyperlink" Target="http://fifthepochalrevelationfellowship.com/b-urantia-book-standardized/topical_index/162.htm#Salvingt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s" TargetMode="External"/><Relationship Id="rId2" Type="http://schemas.openxmlformats.org/officeDocument/2006/relationships/hyperlink" Target="http://fifthepochalrevelationfellowship.com/b-urantia-book-standardized/topical_index/142.htm#physical_controller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03.htm#local_system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ifthepochalrevelationfellowship.com/audio/paper032/p032_00.mp3" TargetMode="External"/><Relationship Id="rId2" Type="http://schemas.openxmlformats.org/officeDocument/2006/relationships/hyperlink" Target="http://fifthepochalrevelationfellowship.com/b-urantia-book-standardized/papers/text-standardization.htm#U32_0_0"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1.htm#constellations" TargetMode="External"/><Relationship Id="rId4" Type="http://schemas.openxmlformats.org/officeDocument/2006/relationships/hyperlink" Target="http://fifthepochalrevelationfellowship.com/b-urantia-book-standardized/topical_index/135.htm#Paradi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49.htm#epochs" TargetMode="External"/><Relationship Id="rId2" Type="http://schemas.openxmlformats.org/officeDocument/2006/relationships/hyperlink" Target="http://fifthepochalrevelationfellowship.com/b-urantia-book-standardized/topical_index/118.htm#Michael_of_Nebadon"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27.htm#circuits" TargetMode="External"/><Relationship Id="rId4" Type="http://schemas.openxmlformats.org/officeDocument/2006/relationships/hyperlink" Target="http://fifthepochalrevelationfellowship.com/b-urantia-book-standardized/topical_index/69.htm#gravit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43.htm#divinity" TargetMode="External"/><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4.htm#Satani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Uvers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htm#Aval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3.htm#Havona" TargetMode="External"/><Relationship Id="rId2" Type="http://schemas.openxmlformats.org/officeDocument/2006/relationships/hyperlink" Target="http://fifthepochalrevelationfellowship.com/audio/paper032/p032_03.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70.htm#seven_superuniverses" TargetMode="External"/><Relationship Id="rId5" Type="http://schemas.openxmlformats.org/officeDocument/2006/relationships/hyperlink" Target="http://fifthepochalrevelationfellowship.com/b-urantia-book-standardized/topical_index/50.htm#Eternal_Son" TargetMode="External"/><Relationship Id="rId4" Type="http://schemas.openxmlformats.org/officeDocument/2006/relationships/hyperlink" Target="http://fifthepochalrevelationfellowship.com/b-urantia-book-standardized/topical_index/203.htm#Universal_Fath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02.htm#light_and_life" TargetMode="External"/><Relationship Id="rId2" Type="http://schemas.openxmlformats.org/officeDocument/2006/relationships/hyperlink" Target="http://fifthepochalrevelationfellowship.com/b-urantia-book-standardized/topical_index/27.htm#circuit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04.htm#local_universes" TargetMode="External"/><Relationship Id="rId2" Type="http://schemas.openxmlformats.org/officeDocument/2006/relationships/hyperlink" Target="http://fifthepochalrevelationfellowship.com/b-urantia-book-standardized/topical_index/34.htm#Creator_So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8.htm#Mystery_Monitors" TargetMode="External"/><Relationship Id="rId2" Type="http://schemas.openxmlformats.org/officeDocument/2006/relationships/hyperlink" Target="http://fifthepochalrevelationfellowship.com/b-urantia-book-standardized/topical_index/177.htm#Sovereign_Son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6.htm#Sons_of_God" TargetMode="External"/><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81.htm#Infinite_Spir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7.htm#finaliter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6.htm#Paradise_Trinity" TargetMode="External"/><Relationship Id="rId2" Type="http://schemas.openxmlformats.org/officeDocument/2006/relationships/hyperlink" Target="http://fifthepochalrevelationfellowship.com/b-urantia-book-standardized/topical_index/43.htm#divinity"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Father" TargetMode="External"/><Relationship Id="rId2" Type="http://schemas.openxmlformats.org/officeDocument/2006/relationships/hyperlink" Target="http://fifthepochalrevelationfellowship.com/audio/paper032/p032_04.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36.htm#Paradise_Deities" TargetMode="External"/><Relationship Id="rId5" Type="http://schemas.openxmlformats.org/officeDocument/2006/relationships/hyperlink" Target="http://fifthepochalrevelationfellowship.com/b-urantia-book-standardized/topical_index/140.htm#personality" TargetMode="External"/><Relationship Id="rId4" Type="http://schemas.openxmlformats.org/officeDocument/2006/relationships/hyperlink" Target="http://fifthepochalrevelationfellowship.com/b-urantia-book-standardized/topical_index/39.htm#Deity"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92.htm#Third_Source_and_Center" TargetMode="External"/><Relationship Id="rId2" Type="http://schemas.openxmlformats.org/officeDocument/2006/relationships/hyperlink" Target="http://fifthepochalrevelationfellowship.com/b-urantia-book-standardized/topical_index/176.htm#Sons_of_God"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43.htm#Planetary_Princes" TargetMode="External"/><Relationship Id="rId5" Type="http://schemas.openxmlformats.org/officeDocument/2006/relationships/hyperlink" Target="http://fifthepochalrevelationfellowship.com/b-urantia-book-standardized/topical_index/190.htm#System_Sovereigns" TargetMode="External"/><Relationship Id="rId4" Type="http://schemas.openxmlformats.org/officeDocument/2006/relationships/hyperlink" Target="http://fifthepochalrevelationfellowship.com/b-urantia-book-standardized/topical_index/31.htm#Constellation_Father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s" TargetMode="External"/><Relationship Id="rId2" Type="http://schemas.openxmlformats.org/officeDocument/2006/relationships/hyperlink" Target="http://fifthepochalrevelationfellowship.com/b-urantia-book-standardized/topical_index/193.htm#Thought_Adjuster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1.htm#personality_circuit" TargetMode="External"/><Relationship Id="rId2" Type="http://schemas.openxmlformats.org/officeDocument/2006/relationships/hyperlink" Target="http://fifthepochalrevelationfellowship.com/b-urantia-book-standardized/topical_index/205.htm#universe_of_universe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4.htm#mortal_mind" TargetMode="External"/><Relationship Id="rId2" Type="http://schemas.openxmlformats.org/officeDocument/2006/relationships/hyperlink" Target="http://fifthepochalrevelationfellowship.com/b-urantia-book-standardized/topical_index/170.htm#Seven_Master_Spirit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8.htm#Mystery_Monito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vington" TargetMode="External"/><Relationship Id="rId2" Type="http://schemas.openxmlformats.org/officeDocument/2006/relationships/hyperlink" Target="http://fifthepochalrevelationfellowship.com/b-urantia-book-standardized/topical_index/130.htm#Nebad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6.htm#Paradise_Trinity"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0.htm#spiritual_attainment"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fifthepochalrevelationfellowship.com/audio/paper032/p032_05.mp3"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49.htm#epoch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6.htm#sectors" TargetMode="External"/><Relationship Id="rId2" Type="http://schemas.openxmlformats.org/officeDocument/2006/relationships/hyperlink" Target="http://fifthepochalrevelationfellowship.com/b-urantia-book-standardized/topical_index/124.htm#mortal_mind"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4.htm#Adjuster_fusio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Father" TargetMode="External"/><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b-urantia-book-standardized/topical_index/43.htm#divinity"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61.htm#Gabriel" TargetMode="External"/><Relationship Id="rId2" Type="http://schemas.openxmlformats.org/officeDocument/2006/relationships/hyperlink" Target="http://fifthepochalrevelationfellowship.com/b-urantia-book-standardized/topical_index/130.htm#Nebad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62.htm#Salvingt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htm#Architects_of_the_Master_Universe" TargetMode="External"/><Relationship Id="rId2" Type="http://schemas.openxmlformats.org/officeDocument/2006/relationships/hyperlink" Target="http://fifthepochalrevelationfellowship.com/b-urantia-book-standardized/topical_index/176.htm#Sons_of_God"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fifthepochalrevelationfellowship.com/notes/Paper_19_The_Co-ordinate_Trinity-Origin_Beings-2.pptx" TargetMode="External"/><Relationship Id="rId2" Type="http://schemas.openxmlformats.org/officeDocument/2006/relationships/hyperlink" Target="http://fifthepochalrevelationfellowship.com/notes/Paper_33_Administration_of_the_Local_Universe-2.ppx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5.htm#Paradise" TargetMode="External"/><Relationship Id="rId2" Type="http://schemas.openxmlformats.org/officeDocument/2006/relationships/hyperlink" Target="http://fifthepochalrevelationfellowship.com/audio/paper032/p032_01.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45.htm#power_directors" TargetMode="External"/><Relationship Id="rId5" Type="http://schemas.openxmlformats.org/officeDocument/2006/relationships/hyperlink" Target="http://fifthepochalrevelationfellowship.com/b-urantia-book-standardized/topical_index/69.htm#gravity" TargetMode="External"/><Relationship Id="rId4" Type="http://schemas.openxmlformats.org/officeDocument/2006/relationships/hyperlink" Target="http://fifthepochalrevelationfellowship.com/b-urantia-book-standardized/topical_index/111.htm#Master_Force_Organiz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lstStyle/>
          <a:p>
            <a:r>
              <a:rPr lang="en-US" b="1"/>
              <a:t>Paper 32</a:t>
            </a:r>
          </a:p>
          <a:p>
            <a:r>
              <a:rPr lang="en-US"/>
              <a:t>The Evolution of Local Universes</a:t>
            </a:r>
            <a:r>
              <a:rPr lang="en-US">
                <a:hlinkClick r:id="rId2"/>
              </a:rPr>
              <a:t>*</a:t>
            </a:r>
            <a:r>
              <a:rPr lang="en-US"/>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494717"/>
            <a:ext cx="4343400" cy="9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24188" y="6353809"/>
            <a:ext cx="468630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hlinkClick r:id="rId4"/>
              </a:rPr>
              <a:t>Paper 31 The Corps of Finality</a:t>
            </a:r>
            <a:endParaRPr kumimoji="0" lang="en-US" sz="2000" b="0" i="0" u="none" strike="noStrike" kern="0" cap="none" spc="0" normalizeH="0" baseline="0" noProof="0" dirty="0">
              <a:ln>
                <a:noFill/>
              </a:ln>
              <a:solidFill>
                <a:prstClr val="white"/>
              </a:solidFill>
              <a:effectLst/>
              <a:uLnTx/>
              <a:uFillTx/>
            </a:endParaRPr>
          </a:p>
        </p:txBody>
      </p:sp>
      <p:sp>
        <p:nvSpPr>
          <p:cNvPr id="4" name="TextBox 3"/>
          <p:cNvSpPr txBox="1"/>
          <p:nvPr/>
        </p:nvSpPr>
        <p:spPr>
          <a:xfrm>
            <a:off x="2833352" y="5934631"/>
            <a:ext cx="4876800" cy="369332"/>
          </a:xfrm>
          <a:prstGeom prst="rect">
            <a:avLst/>
          </a:prstGeom>
          <a:noFill/>
        </p:spPr>
        <p:txBody>
          <a:bodyPr wrap="square" rtlCol="0">
            <a:spAutoFit/>
          </a:bodyPr>
          <a:lstStyle/>
          <a:p>
            <a:r>
              <a:rPr lang="en-US" dirty="0">
                <a:hlinkClick r:id="rId5"/>
              </a:rPr>
              <a:t>Paper 32 - Video study group link, 1-14-2015 </a:t>
            </a:r>
            <a:endParaRPr lang="en-US" dirty="0"/>
          </a:p>
        </p:txBody>
      </p:sp>
      <p:sp>
        <p:nvSpPr>
          <p:cNvPr id="6" name="TextBox 5">
            <a:extLst>
              <a:ext uri="{FF2B5EF4-FFF2-40B4-BE49-F238E27FC236}">
                <a16:creationId xmlns:a16="http://schemas.microsoft.com/office/drawing/2014/main" id="{2C35B0A2-206A-CC7D-F07E-6BBA20981FA9}"/>
              </a:ext>
            </a:extLst>
          </p:cNvPr>
          <p:cNvSpPr txBox="1"/>
          <p:nvPr/>
        </p:nvSpPr>
        <p:spPr>
          <a:xfrm>
            <a:off x="1937156" y="3394948"/>
            <a:ext cx="6096000" cy="369332"/>
          </a:xfrm>
          <a:prstGeom prst="rect">
            <a:avLst/>
          </a:prstGeom>
          <a:noFill/>
        </p:spPr>
        <p:txBody>
          <a:bodyPr wrap="square" rtlCol="0">
            <a:spAutoFit/>
          </a:bodyPr>
          <a:lstStyle/>
          <a:p>
            <a:r>
              <a:rPr lang="en-US" dirty="0">
                <a:hlinkClick r:id="rId6"/>
              </a:rPr>
              <a:t>Reading-Paper-32-The-Evolution-of-Local-Universes - 2024</a:t>
            </a:r>
            <a:endParaRPr lang="en-US" dirty="0"/>
          </a:p>
        </p:txBody>
      </p:sp>
      <p:sp>
        <p:nvSpPr>
          <p:cNvPr id="8" name="TextBox 7">
            <a:extLst>
              <a:ext uri="{FF2B5EF4-FFF2-40B4-BE49-F238E27FC236}">
                <a16:creationId xmlns:a16="http://schemas.microsoft.com/office/drawing/2014/main" id="{70E56380-ED91-F922-4C30-460CC6DFD210}"/>
              </a:ext>
            </a:extLst>
          </p:cNvPr>
          <p:cNvSpPr txBox="1"/>
          <p:nvPr/>
        </p:nvSpPr>
        <p:spPr>
          <a:xfrm>
            <a:off x="1891007" y="5577782"/>
            <a:ext cx="6248400" cy="369332"/>
          </a:xfrm>
          <a:prstGeom prst="rect">
            <a:avLst/>
          </a:prstGeom>
          <a:noFill/>
        </p:spPr>
        <p:txBody>
          <a:bodyPr wrap="square" rtlCol="0">
            <a:spAutoFit/>
          </a:bodyPr>
          <a:lstStyle/>
          <a:p>
            <a:r>
              <a:rPr lang="en-US" dirty="0">
                <a:hlinkClick r:id="rId7"/>
              </a:rPr>
              <a:t>Paper 32 - The Evolution of Local Universes Video Study -2015</a:t>
            </a:r>
            <a:endParaRPr lang="en-US" dirty="0"/>
          </a:p>
        </p:txBody>
      </p:sp>
      <p:sp>
        <p:nvSpPr>
          <p:cNvPr id="9" name="TextBox 8">
            <a:extLst>
              <a:ext uri="{FF2B5EF4-FFF2-40B4-BE49-F238E27FC236}">
                <a16:creationId xmlns:a16="http://schemas.microsoft.com/office/drawing/2014/main" id="{2D4D168F-5A3E-8551-B1A3-92A82DE6CAE7}"/>
              </a:ext>
            </a:extLst>
          </p:cNvPr>
          <p:cNvSpPr txBox="1"/>
          <p:nvPr/>
        </p:nvSpPr>
        <p:spPr>
          <a:xfrm>
            <a:off x="1891007" y="3734450"/>
            <a:ext cx="7086600" cy="369332"/>
          </a:xfrm>
          <a:prstGeom prst="rect">
            <a:avLst/>
          </a:prstGeom>
          <a:noFill/>
        </p:spPr>
        <p:txBody>
          <a:bodyPr wrap="square" rtlCol="0">
            <a:spAutoFit/>
          </a:bodyPr>
          <a:lstStyle/>
          <a:p>
            <a:r>
              <a:rPr lang="en-US" dirty="0">
                <a:hlinkClick r:id="rId8"/>
              </a:rPr>
              <a:t>Video Study, The Urantia Book, Paper 32, part 1, 7-28-2022</a:t>
            </a:r>
            <a:endParaRPr lang="en-US" dirty="0"/>
          </a:p>
        </p:txBody>
      </p:sp>
      <p:sp>
        <p:nvSpPr>
          <p:cNvPr id="10" name="TextBox 9">
            <a:extLst>
              <a:ext uri="{FF2B5EF4-FFF2-40B4-BE49-F238E27FC236}">
                <a16:creationId xmlns:a16="http://schemas.microsoft.com/office/drawing/2014/main" id="{A5C7A649-4926-C93F-FEB0-D58FF294C1D4}"/>
              </a:ext>
            </a:extLst>
          </p:cNvPr>
          <p:cNvSpPr txBox="1"/>
          <p:nvPr/>
        </p:nvSpPr>
        <p:spPr>
          <a:xfrm>
            <a:off x="1954328" y="4099803"/>
            <a:ext cx="6813956" cy="369332"/>
          </a:xfrm>
          <a:prstGeom prst="rect">
            <a:avLst/>
          </a:prstGeom>
          <a:noFill/>
        </p:spPr>
        <p:txBody>
          <a:bodyPr wrap="square" rtlCol="0">
            <a:spAutoFit/>
          </a:bodyPr>
          <a:lstStyle/>
          <a:p>
            <a:r>
              <a:rPr lang="en-US" dirty="0">
                <a:hlinkClick r:id="rId9"/>
              </a:rPr>
              <a:t>Video Study, The Urantia Book, Paper 32, part 2, 8-2-2022</a:t>
            </a:r>
            <a:endParaRPr lang="en-US" dirty="0"/>
          </a:p>
        </p:txBody>
      </p:sp>
      <p:sp>
        <p:nvSpPr>
          <p:cNvPr id="11" name="TextBox 10">
            <a:extLst>
              <a:ext uri="{FF2B5EF4-FFF2-40B4-BE49-F238E27FC236}">
                <a16:creationId xmlns:a16="http://schemas.microsoft.com/office/drawing/2014/main" id="{0D7DA8FA-49C8-AF8B-2F2A-0D4B78E06DFA}"/>
              </a:ext>
            </a:extLst>
          </p:cNvPr>
          <p:cNvSpPr txBox="1"/>
          <p:nvPr/>
        </p:nvSpPr>
        <p:spPr>
          <a:xfrm>
            <a:off x="1954328" y="4448846"/>
            <a:ext cx="6813956" cy="377972"/>
          </a:xfrm>
          <a:prstGeom prst="rect">
            <a:avLst/>
          </a:prstGeom>
          <a:noFill/>
        </p:spPr>
        <p:txBody>
          <a:bodyPr wrap="square" rtlCol="0">
            <a:spAutoFit/>
          </a:bodyPr>
          <a:lstStyle/>
          <a:p>
            <a:r>
              <a:rPr lang="en-US" dirty="0">
                <a:hlinkClick r:id="rId10"/>
              </a:rPr>
              <a:t>Video Study, The Urantia Book, Paper 32, part 3, 8-4-2022</a:t>
            </a:r>
            <a:endParaRPr lang="en-US" dirty="0"/>
          </a:p>
        </p:txBody>
      </p:sp>
      <p:sp>
        <p:nvSpPr>
          <p:cNvPr id="12" name="TextBox 11">
            <a:extLst>
              <a:ext uri="{FF2B5EF4-FFF2-40B4-BE49-F238E27FC236}">
                <a16:creationId xmlns:a16="http://schemas.microsoft.com/office/drawing/2014/main" id="{CD49E935-22EC-1CCB-184A-0F1DF991F6F7}"/>
              </a:ext>
            </a:extLst>
          </p:cNvPr>
          <p:cNvSpPr txBox="1"/>
          <p:nvPr/>
        </p:nvSpPr>
        <p:spPr>
          <a:xfrm>
            <a:off x="1954328" y="4784747"/>
            <a:ext cx="6934200" cy="369332"/>
          </a:xfrm>
          <a:prstGeom prst="rect">
            <a:avLst/>
          </a:prstGeom>
          <a:noFill/>
        </p:spPr>
        <p:txBody>
          <a:bodyPr wrap="square" rtlCol="0">
            <a:spAutoFit/>
          </a:bodyPr>
          <a:lstStyle/>
          <a:p>
            <a:r>
              <a:rPr lang="en-US" dirty="0">
                <a:hlinkClick r:id="rId11"/>
              </a:rPr>
              <a:t>Video Study, The Urantia Book, Paper 32, part 4, 8-9-2022</a:t>
            </a:r>
            <a:endParaRPr lang="en-US" dirty="0"/>
          </a:p>
        </p:txBody>
      </p:sp>
      <p:sp>
        <p:nvSpPr>
          <p:cNvPr id="13" name="TextBox 12">
            <a:extLst>
              <a:ext uri="{FF2B5EF4-FFF2-40B4-BE49-F238E27FC236}">
                <a16:creationId xmlns:a16="http://schemas.microsoft.com/office/drawing/2014/main" id="{44AE6799-C8AB-C383-DBAA-DC2D3F22FC12}"/>
              </a:ext>
            </a:extLst>
          </p:cNvPr>
          <p:cNvSpPr txBox="1"/>
          <p:nvPr/>
        </p:nvSpPr>
        <p:spPr>
          <a:xfrm>
            <a:off x="1954328" y="5191442"/>
            <a:ext cx="6463007" cy="369332"/>
          </a:xfrm>
          <a:prstGeom prst="rect">
            <a:avLst/>
          </a:prstGeom>
          <a:noFill/>
        </p:spPr>
        <p:txBody>
          <a:bodyPr wrap="square" rtlCol="0">
            <a:spAutoFit/>
          </a:bodyPr>
          <a:lstStyle/>
          <a:p>
            <a:r>
              <a:rPr lang="en-US" dirty="0">
                <a:hlinkClick r:id="rId12"/>
              </a:rPr>
              <a:t>Video Study, The Urantia Book, Paper 32, part 5, 8-11-2022</a:t>
            </a:r>
            <a:endParaRPr lang="en-US" dirty="0"/>
          </a:p>
        </p:txBody>
      </p:sp>
    </p:spTree>
    <p:extLst>
      <p:ext uri="{BB962C8B-B14F-4D97-AF65-F5344CB8AC3E}">
        <p14:creationId xmlns:p14="http://schemas.microsoft.com/office/powerpoint/2010/main" val="245314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570"/>
            <a:ext cx="9144000" cy="6806859"/>
          </a:xfrm>
          <a:prstGeom prst="rect">
            <a:avLst/>
          </a:prstGeom>
        </p:spPr>
      </p:pic>
    </p:spTree>
    <p:extLst>
      <p:ext uri="{BB962C8B-B14F-4D97-AF65-F5344CB8AC3E}">
        <p14:creationId xmlns:p14="http://schemas.microsoft.com/office/powerpoint/2010/main" val="228693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6" y="457200"/>
            <a:ext cx="9144000" cy="6189980"/>
          </a:xfrm>
          <a:prstGeom prst="rect">
            <a:avLst/>
          </a:prstGeom>
        </p:spPr>
      </p:pic>
    </p:spTree>
    <p:extLst>
      <p:ext uri="{BB962C8B-B14F-4D97-AF65-F5344CB8AC3E}">
        <p14:creationId xmlns:p14="http://schemas.microsoft.com/office/powerpoint/2010/main" val="114841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5280"/>
            <a:ext cx="9144000" cy="6187440"/>
          </a:xfrm>
          <a:prstGeom prst="rect">
            <a:avLst/>
          </a:prstGeom>
        </p:spPr>
      </p:pic>
    </p:spTree>
    <p:extLst>
      <p:ext uri="{BB962C8B-B14F-4D97-AF65-F5344CB8AC3E}">
        <p14:creationId xmlns:p14="http://schemas.microsoft.com/office/powerpoint/2010/main" val="74263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9160"/>
            <a:ext cx="9144000" cy="5059680"/>
          </a:xfrm>
          <a:prstGeom prst="rect">
            <a:avLst/>
          </a:prstGeom>
        </p:spPr>
      </p:pic>
    </p:spTree>
    <p:extLst>
      <p:ext uri="{BB962C8B-B14F-4D97-AF65-F5344CB8AC3E}">
        <p14:creationId xmlns:p14="http://schemas.microsoft.com/office/powerpoint/2010/main" val="255181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4530"/>
            <a:ext cx="9144000" cy="5488940"/>
          </a:xfrm>
          <a:prstGeom prst="rect">
            <a:avLst/>
          </a:prstGeom>
        </p:spPr>
      </p:pic>
    </p:spTree>
    <p:extLst>
      <p:ext uri="{BB962C8B-B14F-4D97-AF65-F5344CB8AC3E}">
        <p14:creationId xmlns:p14="http://schemas.microsoft.com/office/powerpoint/2010/main" val="325109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4530"/>
            <a:ext cx="9144000" cy="5488940"/>
          </a:xfrm>
          <a:prstGeom prst="rect">
            <a:avLst/>
          </a:prstGeom>
        </p:spPr>
      </p:pic>
    </p:spTree>
    <p:extLst>
      <p:ext uri="{BB962C8B-B14F-4D97-AF65-F5344CB8AC3E}">
        <p14:creationId xmlns:p14="http://schemas.microsoft.com/office/powerpoint/2010/main" val="104460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640"/>
            <a:ext cx="9144000" cy="6776720"/>
          </a:xfrm>
          <a:prstGeom prst="rect">
            <a:avLst/>
          </a:prstGeom>
        </p:spPr>
      </p:pic>
    </p:spTree>
    <p:extLst>
      <p:ext uri="{BB962C8B-B14F-4D97-AF65-F5344CB8AC3E}">
        <p14:creationId xmlns:p14="http://schemas.microsoft.com/office/powerpoint/2010/main" val="205226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(357.6)</a:t>
            </a:r>
            <a:r>
              <a:rPr lang="en-US"/>
              <a:t> </a:t>
            </a:r>
            <a:r>
              <a:rPr lang="en-US" baseline="30000"/>
              <a:t>32:1.2</a:t>
            </a:r>
            <a:r>
              <a:rPr lang="en-US"/>
              <a:t> These power directors function alone in the prematerial and postforce phases of a local universe creation. There is no opportunity for a Creator Son to begin universe organization until the power directors have effected the mobilization of the space-energies sufficiently to provide a material foundation—literal suns and material spheres—for the emerging universe.</a:t>
            </a:r>
          </a:p>
        </p:txBody>
      </p:sp>
    </p:spTree>
    <p:extLst>
      <p:ext uri="{BB962C8B-B14F-4D97-AF65-F5344CB8AC3E}">
        <p14:creationId xmlns:p14="http://schemas.microsoft.com/office/powerpoint/2010/main" val="340636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(357.7)</a:t>
            </a:r>
            <a:r>
              <a:rPr lang="en-US"/>
              <a:t> </a:t>
            </a:r>
            <a:r>
              <a:rPr lang="en-US" baseline="30000"/>
              <a:t>32:1.3</a:t>
            </a:r>
            <a:r>
              <a:rPr lang="en-US"/>
              <a:t> The </a:t>
            </a:r>
            <a:r>
              <a:rPr lang="en-US">
                <a:hlinkClick r:id="rId2"/>
              </a:rPr>
              <a:t>local universes</a:t>
            </a:r>
            <a:r>
              <a:rPr lang="en-US"/>
              <a:t> are all approximately of the same energy potential, though they differ greatly in physical dimensions and may vary in visible-matter content from time to time. The power charge and potential-matter endowment of a local universe are determined by the manipulations of the power directors and their predecessors as well as by the Creator Son's activities and by the endowment of the inherent physical control possessed by his creative associate.</a:t>
            </a:r>
          </a:p>
        </p:txBody>
      </p:sp>
    </p:spTree>
    <p:extLst>
      <p:ext uri="{BB962C8B-B14F-4D97-AF65-F5344CB8AC3E}">
        <p14:creationId xmlns:p14="http://schemas.microsoft.com/office/powerpoint/2010/main" val="384768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(358.1)</a:t>
            </a:r>
            <a:r>
              <a:rPr lang="en-US"/>
              <a:t> </a:t>
            </a:r>
            <a:r>
              <a:rPr lang="en-US" baseline="30000"/>
              <a:t>32:1.4</a:t>
            </a:r>
            <a:r>
              <a:rPr lang="en-US"/>
              <a:t> The energy charge of a local universe is approximately one one-hundred-thousandth of the force endowment of its superuniverse. In the case of </a:t>
            </a:r>
            <a:r>
              <a:rPr lang="en-US">
                <a:hlinkClick r:id="rId2"/>
              </a:rPr>
              <a:t>Nebadon,</a:t>
            </a:r>
            <a:r>
              <a:rPr lang="en-US"/>
              <a:t> your local universe, the mass materialization is a trifle less. Physically speaking, Nebadon possesses all of the physical endowment of energy and matter that may be found in any of the Orvonton local creations. The only physical limitation upon the developmental expansion of the Nebadon universe consists in the quantitative charge of space-energy held captive by the gravity control of the associated powers and personalities of the combined universe mechanism.</a:t>
            </a:r>
          </a:p>
        </p:txBody>
      </p:sp>
    </p:spTree>
    <p:extLst>
      <p:ext uri="{BB962C8B-B14F-4D97-AF65-F5344CB8AC3E}">
        <p14:creationId xmlns:p14="http://schemas.microsoft.com/office/powerpoint/2010/main" val="203709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(358.2)</a:t>
            </a:r>
            <a:r>
              <a:rPr lang="en-US"/>
              <a:t> </a:t>
            </a:r>
            <a:r>
              <a:rPr lang="en-US" baseline="30000"/>
              <a:t>32:1.5</a:t>
            </a:r>
            <a:r>
              <a:rPr lang="en-US"/>
              <a:t> When energy-matter has attained a certain stage in mass materialization, a Paradise Creator Son appears upon the scene, accompanied by a Creative Daughter of the </a:t>
            </a:r>
            <a:r>
              <a:rPr lang="en-US">
                <a:hlinkClick r:id="rId2"/>
              </a:rPr>
              <a:t>Infinite Spirit.</a:t>
            </a:r>
            <a:r>
              <a:rPr lang="en-US"/>
              <a:t> Simultaneously with the arrival of the Creator Son, work is begun upon the architectural sphere which is to become the headquarters world of the projected local universe. For long ages such a local creation evolves, suns become stabilized, planets form and swing into their orbits, while the work of creating the architectural worlds which are to serve as constellation headquarters and system capitals continues.</a:t>
            </a:r>
          </a:p>
        </p:txBody>
      </p:sp>
    </p:spTree>
    <p:extLst>
      <p:ext uri="{BB962C8B-B14F-4D97-AF65-F5344CB8AC3E}">
        <p14:creationId xmlns:p14="http://schemas.microsoft.com/office/powerpoint/2010/main" val="214656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Universe Organization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(358.3)</a:t>
            </a:r>
            <a:r>
              <a:rPr lang="en-US"/>
              <a:t> </a:t>
            </a:r>
            <a:r>
              <a:rPr lang="en-US" baseline="30000"/>
              <a:t>32:2.1</a:t>
            </a:r>
            <a:r>
              <a:rPr lang="en-US"/>
              <a:t> The </a:t>
            </a:r>
            <a:r>
              <a:rPr lang="en-US">
                <a:hlinkClick r:id="rId3"/>
              </a:rPr>
              <a:t>Creator Sons</a:t>
            </a:r>
            <a:r>
              <a:rPr lang="en-US"/>
              <a:t> are preceded in universe organization by the </a:t>
            </a:r>
            <a:r>
              <a:rPr lang="en-US">
                <a:hlinkClick r:id="rId4"/>
              </a:rPr>
              <a:t>power directors</a:t>
            </a:r>
            <a:r>
              <a:rPr lang="en-US"/>
              <a:t> and other beings originating in the </a:t>
            </a:r>
            <a:r>
              <a:rPr lang="en-US">
                <a:hlinkClick r:id="rId5"/>
              </a:rPr>
              <a:t>Third Source and Center.</a:t>
            </a:r>
            <a:r>
              <a:rPr lang="en-US"/>
              <a:t> From the energies of space, thus previously organized, Michael, your Creator Son, established the inhabited realms of the universe of </a:t>
            </a:r>
            <a:r>
              <a:rPr lang="en-US">
                <a:hlinkClick r:id="rId6"/>
              </a:rPr>
              <a:t>Nebadon</a:t>
            </a:r>
            <a:r>
              <a:rPr lang="en-US"/>
              <a:t> and ever since has been painstakingly devoted to their administration. From pre-existent energy these divine Sons materialize visible matter, project living creatures, and with the co-operation of the universe presence of the </a:t>
            </a:r>
            <a:r>
              <a:rPr lang="en-US">
                <a:hlinkClick r:id="rId7"/>
              </a:rPr>
              <a:t>Infinite Spirit,</a:t>
            </a:r>
            <a:r>
              <a:rPr lang="en-US"/>
              <a:t> create a diverse retinue of spirit personalities.</a:t>
            </a:r>
          </a:p>
        </p:txBody>
      </p:sp>
    </p:spTree>
    <p:extLst>
      <p:ext uri="{BB962C8B-B14F-4D97-AF65-F5344CB8AC3E}">
        <p14:creationId xmlns:p14="http://schemas.microsoft.com/office/powerpoint/2010/main" val="341389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(358.4)</a:t>
            </a:r>
            <a:r>
              <a:rPr lang="en-US"/>
              <a:t> </a:t>
            </a:r>
            <a:r>
              <a:rPr lang="en-US" baseline="30000"/>
              <a:t>32:2.2</a:t>
            </a:r>
            <a:r>
              <a:rPr lang="en-US"/>
              <a:t> These power directors and energy controllers who long preceded the Creator Son in the preliminary physical work of universe organization later serve in magnificent liaison with this Universe Son, forever remaining in associated control of those energies which they originally organized and circuitized. On </a:t>
            </a:r>
            <a:r>
              <a:rPr lang="en-US">
                <a:hlinkClick r:id="rId2"/>
              </a:rPr>
              <a:t>Salvington</a:t>
            </a:r>
            <a:r>
              <a:rPr lang="en-US"/>
              <a:t> there now function the same one hundred </a:t>
            </a:r>
            <a:r>
              <a:rPr lang="en-US">
                <a:hlinkClick r:id="rId3"/>
              </a:rPr>
              <a:t>power centers</a:t>
            </a:r>
            <a:r>
              <a:rPr lang="en-US"/>
              <a:t> who co-operated with your Creator Son in the original formation of this local universe.</a:t>
            </a:r>
          </a:p>
        </p:txBody>
      </p:sp>
    </p:spTree>
    <p:extLst>
      <p:ext uri="{BB962C8B-B14F-4D97-AF65-F5344CB8AC3E}">
        <p14:creationId xmlns:p14="http://schemas.microsoft.com/office/powerpoint/2010/main" val="338017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10" y="0"/>
            <a:ext cx="8698780" cy="6858000"/>
          </a:xfrm>
          <a:prstGeom prst="rect">
            <a:avLst/>
          </a:prstGeom>
        </p:spPr>
      </p:pic>
    </p:spTree>
    <p:extLst>
      <p:ext uri="{BB962C8B-B14F-4D97-AF65-F5344CB8AC3E}">
        <p14:creationId xmlns:p14="http://schemas.microsoft.com/office/powerpoint/2010/main" val="98494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885825"/>
            <a:ext cx="8115300" cy="5086350"/>
          </a:xfrm>
          <a:prstGeom prst="rect">
            <a:avLst/>
          </a:prstGeom>
        </p:spPr>
      </p:pic>
    </p:spTree>
    <p:extLst>
      <p:ext uri="{BB962C8B-B14F-4D97-AF65-F5344CB8AC3E}">
        <p14:creationId xmlns:p14="http://schemas.microsoft.com/office/powerpoint/2010/main" val="273211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380"/>
            <a:ext cx="9144000" cy="6103240"/>
          </a:xfrm>
          <a:prstGeom prst="rect">
            <a:avLst/>
          </a:prstGeom>
        </p:spPr>
      </p:pic>
    </p:spTree>
    <p:extLst>
      <p:ext uri="{BB962C8B-B14F-4D97-AF65-F5344CB8AC3E}">
        <p14:creationId xmlns:p14="http://schemas.microsoft.com/office/powerpoint/2010/main" val="362130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881" y="0"/>
            <a:ext cx="6472237" cy="6858000"/>
          </a:xfrm>
          <a:prstGeom prst="rect">
            <a:avLst/>
          </a:prstGeom>
        </p:spPr>
      </p:pic>
    </p:spTree>
    <p:extLst>
      <p:ext uri="{BB962C8B-B14F-4D97-AF65-F5344CB8AC3E}">
        <p14:creationId xmlns:p14="http://schemas.microsoft.com/office/powerpoint/2010/main" val="12037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(358.5)</a:t>
            </a:r>
            <a:r>
              <a:rPr lang="en-US"/>
              <a:t> </a:t>
            </a:r>
            <a:r>
              <a:rPr lang="en-US" baseline="30000"/>
              <a:t>32:2.3</a:t>
            </a:r>
            <a:r>
              <a:rPr lang="en-US"/>
              <a:t> The first completed act of physical creation in Nebadon consisted in the organization of the headquarters world, the architectural sphere of Salvington, with its satellites. From the time of the initial moves of the power centers and </a:t>
            </a:r>
            <a:r>
              <a:rPr lang="en-US">
                <a:hlinkClick r:id="rId2"/>
              </a:rPr>
              <a:t>physical controllers</a:t>
            </a:r>
            <a:r>
              <a:rPr lang="en-US"/>
              <a:t> to the arrival of the living staff on the completed spheres of Salvington, there intervened a little over one billion years of your present planetary time. The construction of Salvington was immediately followed by the creation of the one hundred headquarters worlds of the projected </a:t>
            </a:r>
            <a:r>
              <a:rPr lang="en-US">
                <a:hlinkClick r:id="rId3"/>
              </a:rPr>
              <a:t>constellations</a:t>
            </a:r>
            <a:r>
              <a:rPr lang="en-US"/>
              <a:t> and the ten thousand headquarters spheres of the projected </a:t>
            </a:r>
            <a:r>
              <a:rPr lang="en-US">
                <a:hlinkClick r:id="rId4"/>
              </a:rPr>
              <a:t>local systems</a:t>
            </a:r>
            <a:r>
              <a:rPr lang="en-US"/>
              <a:t> of planetary control and administration, together with their architectural satellites. Such architectural worlds are designed to accommodate both physical and spiritual personalities as well as the intervening morontia or transition stages of being.</a:t>
            </a:r>
          </a:p>
        </p:txBody>
      </p:sp>
    </p:spTree>
    <p:extLst>
      <p:ext uri="{BB962C8B-B14F-4D97-AF65-F5344CB8AC3E}">
        <p14:creationId xmlns:p14="http://schemas.microsoft.com/office/powerpoint/2010/main" val="107143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4" y="0"/>
            <a:ext cx="8708571" cy="6858000"/>
          </a:xfrm>
          <a:prstGeom prst="rect">
            <a:avLst/>
          </a:prstGeom>
        </p:spPr>
      </p:pic>
    </p:spTree>
    <p:extLst>
      <p:ext uri="{BB962C8B-B14F-4D97-AF65-F5344CB8AC3E}">
        <p14:creationId xmlns:p14="http://schemas.microsoft.com/office/powerpoint/2010/main" val="335296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20"/>
            <a:ext cx="9144000" cy="6741160"/>
          </a:xfrm>
          <a:prstGeom prst="rect">
            <a:avLst/>
          </a:prstGeom>
        </p:spPr>
      </p:pic>
    </p:spTree>
    <p:extLst>
      <p:ext uri="{BB962C8B-B14F-4D97-AF65-F5344CB8AC3E}">
        <p14:creationId xmlns:p14="http://schemas.microsoft.com/office/powerpoint/2010/main" val="128539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a:t>Paper 32 </a:t>
            </a:r>
            <a:br>
              <a:rPr lang="en-US"/>
            </a:br>
            <a:r>
              <a:rPr lang="en-US"/>
              <a:t>The Evolution of Local Universes</a:t>
            </a:r>
            <a:r>
              <a:rPr lang="en-US">
                <a:hlinkClick r:id="rId2"/>
              </a:rPr>
              <a:t>*</a:t>
            </a:r>
            <a:r>
              <a:rPr lang="en-US"/>
              <a:t> </a:t>
            </a:r>
            <a:br>
              <a:rPr lang="en-US"/>
            </a:br>
            <a:r>
              <a:rPr lang="en-US" sz="1800">
                <a:hlinkClick r:id="rId3"/>
              </a:rPr>
              <a:t>Audio Version</a:t>
            </a:r>
            <a:endParaRPr lang="en-US" sz="1800"/>
          </a:p>
        </p:txBody>
      </p:sp>
      <p:sp>
        <p:nvSpPr>
          <p:cNvPr id="3" name="Content Placeholder 2"/>
          <p:cNvSpPr>
            <a:spLocks noGrp="1"/>
          </p:cNvSpPr>
          <p:nvPr>
            <p:ph idx="1"/>
          </p:nvPr>
        </p:nvSpPr>
        <p:spPr/>
        <p:txBody>
          <a:bodyPr>
            <a:normAutofit/>
          </a:bodyPr>
          <a:lstStyle/>
          <a:p>
            <a:pPr marL="0" indent="0">
              <a:buNone/>
            </a:pPr>
            <a:r>
              <a:rPr lang="en-US" baseline="30000"/>
              <a:t>(357.1)</a:t>
            </a:r>
            <a:r>
              <a:rPr lang="en-US"/>
              <a:t> </a:t>
            </a:r>
            <a:r>
              <a:rPr lang="en-US" baseline="30000"/>
              <a:t>32:0.1</a:t>
            </a:r>
            <a:r>
              <a:rPr lang="en-US"/>
              <a:t> A local universe is the handiwork of a Creator Son of the </a:t>
            </a:r>
            <a:r>
              <a:rPr lang="en-US">
                <a:hlinkClick r:id="rId4"/>
              </a:rPr>
              <a:t>Paradise</a:t>
            </a:r>
            <a:r>
              <a:rPr lang="en-US"/>
              <a:t> order of Michael. It comprises one hundred </a:t>
            </a:r>
            <a:r>
              <a:rPr lang="en-US">
                <a:hlinkClick r:id="rId5"/>
              </a:rPr>
              <a:t>constellations,</a:t>
            </a:r>
            <a:r>
              <a:rPr lang="en-US"/>
              <a:t> each embracing one hundred systems of inhabited worlds. Each system will eventually contain approximately one thousand inhabited spheres.</a:t>
            </a:r>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(359.1)</a:t>
            </a:r>
            <a:r>
              <a:rPr lang="en-US"/>
              <a:t> </a:t>
            </a:r>
            <a:r>
              <a:rPr lang="en-US" baseline="30000"/>
              <a:t>32:2.4</a:t>
            </a:r>
            <a:r>
              <a:rPr lang="en-US"/>
              <a:t> Salvington, the headquarters of Nebadon, is situated at the exact energy-mass center of the local universe. But your local universe is not a single astronomic system, though a large system does exist at its physical center.</a:t>
            </a:r>
          </a:p>
        </p:txBody>
      </p:sp>
    </p:spTree>
    <p:extLst>
      <p:ext uri="{BB962C8B-B14F-4D97-AF65-F5344CB8AC3E}">
        <p14:creationId xmlns:p14="http://schemas.microsoft.com/office/powerpoint/2010/main" val="311543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940"/>
            <a:ext cx="9144000" cy="6294120"/>
          </a:xfrm>
          <a:prstGeom prst="rect">
            <a:avLst/>
          </a:prstGeom>
        </p:spPr>
      </p:pic>
    </p:spTree>
    <p:extLst>
      <p:ext uri="{BB962C8B-B14F-4D97-AF65-F5344CB8AC3E}">
        <p14:creationId xmlns:p14="http://schemas.microsoft.com/office/powerpoint/2010/main" val="129996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(359.2)</a:t>
            </a:r>
            <a:r>
              <a:rPr lang="en-US"/>
              <a:t> </a:t>
            </a:r>
            <a:r>
              <a:rPr lang="en-US" baseline="30000"/>
              <a:t>32:2.5</a:t>
            </a:r>
            <a:r>
              <a:rPr lang="en-US"/>
              <a:t> Salvington is the personal headquarters of </a:t>
            </a:r>
            <a:r>
              <a:rPr lang="en-US">
                <a:hlinkClick r:id="rId2"/>
              </a:rPr>
              <a:t>Michael of Nebadon,</a:t>
            </a:r>
            <a:r>
              <a:rPr lang="en-US"/>
              <a:t> but he will not always be found there. While the smooth functioning of your local universe no longer requires the fixed presence of the Creator Son at the capital sphere, this was not true of the earlier </a:t>
            </a:r>
            <a:r>
              <a:rPr lang="en-US">
                <a:hlinkClick r:id="rId3"/>
              </a:rPr>
              <a:t>epochs</a:t>
            </a:r>
            <a:r>
              <a:rPr lang="en-US"/>
              <a:t> of physical organization. A Creator Son is unable to leave his headquarters world until such a time as </a:t>
            </a:r>
            <a:r>
              <a:rPr lang="en-US">
                <a:hlinkClick r:id="rId4"/>
              </a:rPr>
              <a:t>gravity</a:t>
            </a:r>
            <a:r>
              <a:rPr lang="en-US"/>
              <a:t> stabilization of the realm has been effected through the materialization of sufficient energy to enable the various </a:t>
            </a:r>
            <a:r>
              <a:rPr lang="en-US">
                <a:hlinkClick r:id="rId5"/>
              </a:rPr>
              <a:t>circuits</a:t>
            </a:r>
            <a:r>
              <a:rPr lang="en-US"/>
              <a:t> and systems to counterbalance one another by mutual material attraction.</a:t>
            </a:r>
          </a:p>
        </p:txBody>
      </p:sp>
    </p:spTree>
    <p:extLst>
      <p:ext uri="{BB962C8B-B14F-4D97-AF65-F5344CB8AC3E}">
        <p14:creationId xmlns:p14="http://schemas.microsoft.com/office/powerpoint/2010/main" val="407888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(359.3)</a:t>
            </a:r>
            <a:r>
              <a:rPr lang="en-US"/>
              <a:t> </a:t>
            </a:r>
            <a:r>
              <a:rPr lang="en-US" baseline="30000"/>
              <a:t>32:2.6</a:t>
            </a:r>
            <a:r>
              <a:rPr lang="en-US"/>
              <a:t> Presently, the physical plan of a universe is completed, and the Creator Son, in association with the Creative Spirit, projects his plan of life creation; whereupon does this representation of the Infinite Spirit begin her universe function as a distinct creative </a:t>
            </a:r>
            <a:r>
              <a:rPr lang="en-US">
                <a:hlinkClick r:id="rId2"/>
              </a:rPr>
              <a:t>personality.</a:t>
            </a:r>
            <a:r>
              <a:rPr lang="en-US"/>
              <a:t> When this first creative act is formulated and executed, there springs into being the Bright and Morning Star, the personification of this initial creative concept of identity and ideal of </a:t>
            </a:r>
            <a:r>
              <a:rPr lang="en-US">
                <a:hlinkClick r:id="rId3"/>
              </a:rPr>
              <a:t>divinity.</a:t>
            </a:r>
            <a:r>
              <a:rPr lang="en-US"/>
              <a:t> This is the chief executive of the universe, the personal associate of the Creator Son, one like him in all aspects of character, though markedly limited in the attributes of divinity.</a:t>
            </a:r>
          </a:p>
        </p:txBody>
      </p:sp>
    </p:spTree>
    <p:extLst>
      <p:ext uri="{BB962C8B-B14F-4D97-AF65-F5344CB8AC3E}">
        <p14:creationId xmlns:p14="http://schemas.microsoft.com/office/powerpoint/2010/main" val="45006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(359.4)</a:t>
            </a:r>
            <a:r>
              <a:rPr lang="en-US"/>
              <a:t> </a:t>
            </a:r>
            <a:r>
              <a:rPr lang="en-US" baseline="30000"/>
              <a:t>32:2.7</a:t>
            </a:r>
            <a:r>
              <a:rPr lang="en-US"/>
              <a:t> And now that the right-hand helper and chief executive of the Creator Son has been provided, there ensues the bringing into existence of a vast and wonderful array of diverse creatures. The sons and daughters of the local universe are forthcoming, and soon thereafter the government of such a creation is provided, extending from the supreme councils of the universe to the fathers of the constellations and the sovereigns of the local systems—the aggregations of those worlds which are designed subsequently to become the homes of the varied mortal races of will creatures; and each of these worlds will be presided over by a Planetary Prince.</a:t>
            </a:r>
          </a:p>
        </p:txBody>
      </p:sp>
    </p:spTree>
    <p:extLst>
      <p:ext uri="{BB962C8B-B14F-4D97-AF65-F5344CB8AC3E}">
        <p14:creationId xmlns:p14="http://schemas.microsoft.com/office/powerpoint/2010/main" val="413225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(359.5)</a:t>
            </a:r>
            <a:r>
              <a:rPr lang="en-US"/>
              <a:t> </a:t>
            </a:r>
            <a:r>
              <a:rPr lang="en-US" baseline="30000"/>
              <a:t>32:2.8</a:t>
            </a:r>
            <a:r>
              <a:rPr lang="en-US"/>
              <a:t> And then, when such a universe has been so completely organized and so repletely manned, does the Creator Son enter into the Father's proposal to create mortal man in their divine image.</a:t>
            </a:r>
          </a:p>
        </p:txBody>
      </p:sp>
    </p:spTree>
    <p:extLst>
      <p:ext uri="{BB962C8B-B14F-4D97-AF65-F5344CB8AC3E}">
        <p14:creationId xmlns:p14="http://schemas.microsoft.com/office/powerpoint/2010/main" val="242515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(359.6)</a:t>
            </a:r>
            <a:r>
              <a:rPr lang="en-US"/>
              <a:t> </a:t>
            </a:r>
            <a:r>
              <a:rPr lang="en-US" baseline="30000"/>
              <a:t>32:2.9</a:t>
            </a:r>
            <a:r>
              <a:rPr lang="en-US"/>
              <a:t> The organization of planetary abodes is still progressing in Nebadon, for this universe is, indeed, a young cluster in the starry and planetary realms of Orvonton. At the last registry there were 3,840,101 inhabited planets in Nebadon, and </a:t>
            </a:r>
            <a:r>
              <a:rPr lang="en-US">
                <a:hlinkClick r:id="rId2"/>
              </a:rPr>
              <a:t>Satania,</a:t>
            </a:r>
            <a:r>
              <a:rPr lang="en-US"/>
              <a:t> the local system of your world, is fairly typical of other systems.</a:t>
            </a:r>
          </a:p>
        </p:txBody>
      </p:sp>
    </p:spTree>
    <p:extLst>
      <p:ext uri="{BB962C8B-B14F-4D97-AF65-F5344CB8AC3E}">
        <p14:creationId xmlns:p14="http://schemas.microsoft.com/office/powerpoint/2010/main" val="3406367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(359.7)</a:t>
            </a:r>
            <a:r>
              <a:rPr lang="en-US"/>
              <a:t> </a:t>
            </a:r>
            <a:r>
              <a:rPr lang="en-US" baseline="30000"/>
              <a:t>32:2.10</a:t>
            </a:r>
            <a:r>
              <a:rPr lang="en-US"/>
              <a:t> Satania is not a uniform physical system, a single astronomic unit or organization. Its 619 inhabited worlds are located in over five hundred different physical systems. Only five have more than two inhabited worlds, and of these only one has four peopled planets, while there are forty-six having two inhabited worlds.</a:t>
            </a:r>
          </a:p>
        </p:txBody>
      </p:sp>
    </p:spTree>
    <p:extLst>
      <p:ext uri="{BB962C8B-B14F-4D97-AF65-F5344CB8AC3E}">
        <p14:creationId xmlns:p14="http://schemas.microsoft.com/office/powerpoint/2010/main" val="384768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(359.8)</a:t>
            </a:r>
            <a:r>
              <a:rPr lang="en-US"/>
              <a:t> </a:t>
            </a:r>
            <a:r>
              <a:rPr lang="en-US" baseline="30000"/>
              <a:t>32:2.11</a:t>
            </a:r>
            <a:r>
              <a:rPr lang="en-US"/>
              <a:t> The Satania system of inhabited worlds is far removed from </a:t>
            </a:r>
            <a:r>
              <a:rPr lang="en-US">
                <a:hlinkClick r:id="rId2"/>
              </a:rPr>
              <a:t>Uversa</a:t>
            </a:r>
            <a:r>
              <a:rPr lang="en-US"/>
              <a:t> and that great sun cluster which functions as the physical or astronomic center of the seventh superuniverse. From Jerusem, the headquarters of Satania, it is over two hundred thousand light-years to the physical center of the superuniverse of Orvonton, far, far away in the dense diameter of the Milky Way. Satania is on the periphery of the local universe, and Nebadon is now well out towards the edge of Orvonton. From the outermost system of inhabited worlds to the center of the superuniverse is a trifle less than two hundred and fifty thousand light-years.</a:t>
            </a:r>
          </a:p>
        </p:txBody>
      </p:sp>
    </p:spTree>
    <p:extLst>
      <p:ext uri="{BB962C8B-B14F-4D97-AF65-F5344CB8AC3E}">
        <p14:creationId xmlns:p14="http://schemas.microsoft.com/office/powerpoint/2010/main" val="2037096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16" y="0"/>
            <a:ext cx="8605368" cy="6858000"/>
          </a:xfrm>
          <a:prstGeom prst="rect">
            <a:avLst/>
          </a:prstGeom>
        </p:spPr>
      </p:pic>
    </p:spTree>
    <p:extLst>
      <p:ext uri="{BB962C8B-B14F-4D97-AF65-F5344CB8AC3E}">
        <p14:creationId xmlns:p14="http://schemas.microsoft.com/office/powerpoint/2010/main" val="8235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89" y="0"/>
            <a:ext cx="8351822" cy="6858000"/>
          </a:xfrm>
          <a:prstGeom prst="rect">
            <a:avLst/>
          </a:prstGeom>
        </p:spPr>
      </p:pic>
    </p:spTree>
    <p:extLst>
      <p:ext uri="{BB962C8B-B14F-4D97-AF65-F5344CB8AC3E}">
        <p14:creationId xmlns:p14="http://schemas.microsoft.com/office/powerpoint/2010/main" val="3302549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(360.1)</a:t>
            </a:r>
            <a:r>
              <a:rPr lang="en-US"/>
              <a:t> </a:t>
            </a:r>
            <a:r>
              <a:rPr lang="en-US" baseline="30000"/>
              <a:t>32:2.12</a:t>
            </a:r>
            <a:r>
              <a:rPr lang="en-US"/>
              <a:t> The universe of Nebadon now swings far to the south and east in the superuniverse circuit of Orvonton. The nearest neighboring universes are: </a:t>
            </a:r>
            <a:r>
              <a:rPr lang="en-US">
                <a:hlinkClick r:id="rId2"/>
              </a:rPr>
              <a:t>Avalon,</a:t>
            </a:r>
            <a:r>
              <a:rPr lang="en-US"/>
              <a:t> Henselon, Sanselon, Portalon, Wolvering, Fanoving, and Alvoring.</a:t>
            </a:r>
          </a:p>
        </p:txBody>
      </p:sp>
    </p:spTree>
    <p:extLst>
      <p:ext uri="{BB962C8B-B14F-4D97-AF65-F5344CB8AC3E}">
        <p14:creationId xmlns:p14="http://schemas.microsoft.com/office/powerpoint/2010/main" val="2146565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7069"/>
            <a:ext cx="9144000" cy="6003862"/>
          </a:xfrm>
          <a:prstGeom prst="rect">
            <a:avLst/>
          </a:prstGeom>
        </p:spPr>
      </p:pic>
    </p:spTree>
    <p:extLst>
      <p:ext uri="{BB962C8B-B14F-4D97-AF65-F5344CB8AC3E}">
        <p14:creationId xmlns:p14="http://schemas.microsoft.com/office/powerpoint/2010/main" val="2573788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(360.2)</a:t>
            </a:r>
            <a:r>
              <a:rPr lang="en-US"/>
              <a:t> </a:t>
            </a:r>
            <a:r>
              <a:rPr lang="en-US" baseline="30000"/>
              <a:t>32:2.13</a:t>
            </a:r>
            <a:r>
              <a:rPr lang="en-US"/>
              <a:t> But the </a:t>
            </a:r>
            <a:r>
              <a:rPr lang="en-US">
                <a:hlinkClick r:id="rId2"/>
              </a:rPr>
              <a:t>evolution</a:t>
            </a:r>
            <a:r>
              <a:rPr lang="en-US"/>
              <a:t> of a local universe is a long narrative. Papers dealing with the superuniverse introduce this subject, those of this section, treating of the local creations, continue it, while those to follow, touching upon the history and destiny of Urantia, complete the story. But you can adequately comprehend the destiny of the mortals of such a local creation only by a perusal of the narratives of the life and teachings of your Creator Son as he once lived the life of man, in the likeness of mortal flesh, on your own evolutionary world.</a:t>
            </a:r>
          </a:p>
        </p:txBody>
      </p:sp>
    </p:spTree>
    <p:extLst>
      <p:ext uri="{BB962C8B-B14F-4D97-AF65-F5344CB8AC3E}">
        <p14:creationId xmlns:p14="http://schemas.microsoft.com/office/powerpoint/2010/main" val="3380170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The Evolutionary Idea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(360.3)</a:t>
            </a:r>
            <a:r>
              <a:rPr lang="en-US"/>
              <a:t> </a:t>
            </a:r>
            <a:r>
              <a:rPr lang="en-US" baseline="30000"/>
              <a:t>32:3.1</a:t>
            </a:r>
            <a:r>
              <a:rPr lang="en-US"/>
              <a:t> The only creation that is perfectly settled is </a:t>
            </a:r>
            <a:r>
              <a:rPr lang="en-US">
                <a:hlinkClick r:id="rId3"/>
              </a:rPr>
              <a:t>Havona,</a:t>
            </a:r>
            <a:r>
              <a:rPr lang="en-US"/>
              <a:t> the central universe, which was made directly by the thought of the </a:t>
            </a:r>
            <a:r>
              <a:rPr lang="en-US">
                <a:hlinkClick r:id="rId4"/>
              </a:rPr>
              <a:t>Universal Father</a:t>
            </a:r>
            <a:r>
              <a:rPr lang="en-US"/>
              <a:t> and the word of the </a:t>
            </a:r>
            <a:r>
              <a:rPr lang="en-US">
                <a:hlinkClick r:id="rId5"/>
              </a:rPr>
              <a:t>Eternal Son.</a:t>
            </a:r>
            <a:r>
              <a:rPr lang="en-US"/>
              <a:t> Havona is an existential, perfect, and replete universe, surrounding the home of the eternal Deities, the center of all things. The creations of the </a:t>
            </a:r>
            <a:r>
              <a:rPr lang="en-US">
                <a:hlinkClick r:id="rId6"/>
              </a:rPr>
              <a:t>seven superuniverses</a:t>
            </a:r>
            <a:r>
              <a:rPr lang="en-US"/>
              <a:t> are finite, evolutionary, and consistently progressive.</a:t>
            </a:r>
          </a:p>
        </p:txBody>
      </p:sp>
    </p:spTree>
    <p:extLst>
      <p:ext uri="{BB962C8B-B14F-4D97-AF65-F5344CB8AC3E}">
        <p14:creationId xmlns:p14="http://schemas.microsoft.com/office/powerpoint/2010/main" val="980830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(360.4)</a:t>
            </a:r>
            <a:r>
              <a:rPr lang="en-US"/>
              <a:t> </a:t>
            </a:r>
            <a:r>
              <a:rPr lang="en-US" baseline="30000"/>
              <a:t>32:3.2</a:t>
            </a:r>
            <a:r>
              <a:rPr lang="en-US"/>
              <a:t> The physical systems of time and space are all evolutionary in origin. They are not even physically stabilized until they are swung into the settled </a:t>
            </a:r>
            <a:r>
              <a:rPr lang="en-US">
                <a:hlinkClick r:id="rId2"/>
              </a:rPr>
              <a:t>circuits</a:t>
            </a:r>
            <a:r>
              <a:rPr lang="en-US"/>
              <a:t> of their superuniverses. Neither is a local universe settled in </a:t>
            </a:r>
            <a:r>
              <a:rPr lang="en-US">
                <a:hlinkClick r:id="rId3"/>
              </a:rPr>
              <a:t>light and life</a:t>
            </a:r>
            <a:r>
              <a:rPr lang="en-US"/>
              <a:t> until its physical possibilities of expansion and development have been exhausted, and until the spiritual status of all its inhabited worlds has been forever settled and stabilized.</a:t>
            </a:r>
          </a:p>
        </p:txBody>
      </p:sp>
    </p:spTree>
    <p:extLst>
      <p:ext uri="{BB962C8B-B14F-4D97-AF65-F5344CB8AC3E}">
        <p14:creationId xmlns:p14="http://schemas.microsoft.com/office/powerpoint/2010/main" val="107143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(360.5)</a:t>
            </a:r>
            <a:r>
              <a:rPr lang="en-US"/>
              <a:t> </a:t>
            </a:r>
            <a:r>
              <a:rPr lang="en-US" baseline="30000"/>
              <a:t>32:3.3</a:t>
            </a:r>
            <a:r>
              <a:rPr lang="en-US"/>
              <a:t> Except in the central universe, perfection is a progressive attainment. In the central creation we have a pattern of perfection, but all other realms must attain that perfection by the methods established for the advancement of those particular worlds or universes. And an almost infinite variety characterizes the plans of the </a:t>
            </a:r>
            <a:r>
              <a:rPr lang="en-US">
                <a:hlinkClick r:id="rId2"/>
              </a:rPr>
              <a:t>Creator Sons</a:t>
            </a:r>
            <a:r>
              <a:rPr lang="en-US"/>
              <a:t> for organizing, evolving, disciplining, and settling their respective </a:t>
            </a:r>
            <a:r>
              <a:rPr lang="en-US">
                <a:hlinkClick r:id="rId3"/>
              </a:rPr>
              <a:t>local universes.</a:t>
            </a:r>
            <a:endParaRPr lang="en-US"/>
          </a:p>
          <a:p>
            <a:pPr marL="0" indent="0">
              <a:buNone/>
            </a:pPr>
            <a:endParaRPr lang="en-US"/>
          </a:p>
        </p:txBody>
      </p:sp>
    </p:spTree>
    <p:extLst>
      <p:ext uri="{BB962C8B-B14F-4D97-AF65-F5344CB8AC3E}">
        <p14:creationId xmlns:p14="http://schemas.microsoft.com/office/powerpoint/2010/main" val="311543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(360.6)</a:t>
            </a:r>
            <a:r>
              <a:rPr lang="en-US"/>
              <a:t> </a:t>
            </a:r>
            <a:r>
              <a:rPr lang="en-US" baseline="30000"/>
              <a:t>32:3.4</a:t>
            </a:r>
            <a:r>
              <a:rPr lang="en-US"/>
              <a:t> With the exception of the deity presence of the Father, every local universe is, in a certain sense, a duplication of the administrative organization of the central or pattern creation. Although the Universal Father is personally present in the residential universe, he does not indwell the minds of the beings originating in that universe as he does literally dwell with the souls of the mortals of time and space. There seems to be an all-wise compensation in the adjustment and regulation of the spiritual affairs of the far-flung creation. In the central universe the Father is personally present as such but absent in the minds of the children of that perfect creation; in the universes of space the Father is absent in person, being represented by his </a:t>
            </a:r>
            <a:r>
              <a:rPr lang="en-US">
                <a:hlinkClick r:id="rId2"/>
              </a:rPr>
              <a:t>Sovereign Sons,</a:t>
            </a:r>
            <a:r>
              <a:rPr lang="en-US"/>
              <a:t> while he is intimately present in the minds of his mortal children, being spiritually represented by the prepersonal presence of the </a:t>
            </a:r>
            <a:r>
              <a:rPr lang="en-US">
                <a:hlinkClick r:id="rId3"/>
              </a:rPr>
              <a:t>Mystery Monitors</a:t>
            </a:r>
            <a:r>
              <a:rPr lang="en-US"/>
              <a:t> that reside in the minds of these will creatures.</a:t>
            </a:r>
          </a:p>
        </p:txBody>
      </p:sp>
    </p:spTree>
    <p:extLst>
      <p:ext uri="{BB962C8B-B14F-4D97-AF65-F5344CB8AC3E}">
        <p14:creationId xmlns:p14="http://schemas.microsoft.com/office/powerpoint/2010/main" val="4078884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(360.7)</a:t>
            </a:r>
            <a:r>
              <a:rPr lang="en-US"/>
              <a:t> </a:t>
            </a:r>
            <a:r>
              <a:rPr lang="en-US" baseline="30000"/>
              <a:t>32:3.5</a:t>
            </a:r>
            <a:r>
              <a:rPr lang="en-US"/>
              <a:t> On the headquarters of a local universe there reside all those creator and creative personalities who represent self-contained authority and administrative autonomy except the personal presence of the Universal Father. In the local universe there are to be found something of everyone and someone of almost every class of intelligent beings existing in the central universe except the Universal Father. Although the Universal Father is not personally present in a local universe, he is personally represented by its Creator Son, sometime vicegerent of God and subsequently supreme and sovereign ruler in his own right.</a:t>
            </a:r>
          </a:p>
        </p:txBody>
      </p:sp>
    </p:spTree>
    <p:extLst>
      <p:ext uri="{BB962C8B-B14F-4D97-AF65-F5344CB8AC3E}">
        <p14:creationId xmlns:p14="http://schemas.microsoft.com/office/powerpoint/2010/main" val="45006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(361.1)</a:t>
            </a:r>
            <a:r>
              <a:rPr lang="en-US"/>
              <a:t> </a:t>
            </a:r>
            <a:r>
              <a:rPr lang="en-US" baseline="30000"/>
              <a:t>32:3.6</a:t>
            </a:r>
            <a:r>
              <a:rPr lang="en-US"/>
              <a:t> The farther down the scale of life we go, the more difficult it becomes to locate, with the eye of </a:t>
            </a:r>
            <a:r>
              <a:rPr lang="en-US">
                <a:hlinkClick r:id="rId2"/>
              </a:rPr>
              <a:t>faith,</a:t>
            </a:r>
            <a:r>
              <a:rPr lang="en-US"/>
              <a:t> the invisible Father. The lower creatures—and sometimes even the higher personalities—find it difficult always to envisage the Universal Father in his Creator Sons. And so, pending the time of their spiritual exaltation, when perfection of development will enable them to see God in person, they grow weary in progression, entertain spiritual doubts, stumble into confusion, and thus isolate themselves from the progressive spiritual aims of their time and universe. In this way they lose the ability to see the Father when beholding the Creator Son. The surest safeguard for the creature throughout the long struggle to attain the Father, during this time when inherent conditions make such attainment impossible, is tenaciously to hold on to the truth-fact of the Father's presence in his Sons. Literally and figuratively, spiritually and personally, the Father and the Sons are one. It is a fact: He who has seen a Creator Son has seen the Father.</a:t>
            </a:r>
          </a:p>
        </p:txBody>
      </p:sp>
    </p:spTree>
    <p:extLst>
      <p:ext uri="{BB962C8B-B14F-4D97-AF65-F5344CB8AC3E}">
        <p14:creationId xmlns:p14="http://schemas.microsoft.com/office/powerpoint/2010/main" val="4132250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(361.2)</a:t>
            </a:r>
            <a:r>
              <a:rPr lang="en-US"/>
              <a:t> </a:t>
            </a:r>
            <a:r>
              <a:rPr lang="en-US" baseline="30000"/>
              <a:t>32:3.7</a:t>
            </a:r>
            <a:r>
              <a:rPr lang="en-US"/>
              <a:t> The personalities of a given universe are settled and dependable, at the start, only in accordance with their degree of kinship to </a:t>
            </a:r>
            <a:r>
              <a:rPr lang="en-US">
                <a:hlinkClick r:id="rId2"/>
              </a:rPr>
              <a:t>Deity.</a:t>
            </a:r>
            <a:r>
              <a:rPr lang="en-US"/>
              <a:t> When creature origin departs sufficiently far from the original and divine Sources, whether we are dealing with the </a:t>
            </a:r>
            <a:r>
              <a:rPr lang="en-US">
                <a:hlinkClick r:id="rId3"/>
              </a:rPr>
              <a:t>Sons of God</a:t>
            </a:r>
            <a:r>
              <a:rPr lang="en-US"/>
              <a:t> or the creatures of ministry belonging to the </a:t>
            </a:r>
            <a:r>
              <a:rPr lang="en-US">
                <a:hlinkClick r:id="rId4"/>
              </a:rPr>
              <a:t>Infinite Spirit,</a:t>
            </a:r>
            <a:r>
              <a:rPr lang="en-US"/>
              <a:t> there is an increase in the possibility of disharmony, confusion, and sometimes rebellion—sin.</a:t>
            </a:r>
          </a:p>
        </p:txBody>
      </p:sp>
    </p:spTree>
    <p:extLst>
      <p:ext uri="{BB962C8B-B14F-4D97-AF65-F5344CB8AC3E}">
        <p14:creationId xmlns:p14="http://schemas.microsoft.com/office/powerpoint/2010/main" val="24251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1376"/>
            <a:ext cx="9144000" cy="2595247"/>
          </a:xfrm>
          <a:prstGeom prst="rect">
            <a:avLst/>
          </a:prstGeom>
        </p:spPr>
      </p:pic>
    </p:spTree>
    <p:extLst>
      <p:ext uri="{BB962C8B-B14F-4D97-AF65-F5344CB8AC3E}">
        <p14:creationId xmlns:p14="http://schemas.microsoft.com/office/powerpoint/2010/main" val="289933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(361.3)</a:t>
            </a:r>
            <a:r>
              <a:rPr lang="en-US"/>
              <a:t> </a:t>
            </a:r>
            <a:r>
              <a:rPr lang="en-US" baseline="30000"/>
              <a:t>32:3.8</a:t>
            </a:r>
            <a:r>
              <a:rPr lang="en-US"/>
              <a:t> Excepting perfect beings of Deity origin, all will creatures in the superuniverses are of evolutionary nature, beginning in lowly estate and climbing ever upward, in reality inward. Even highly spiritual personalities continue to ascend the scale of life by progressive translations from life to life and from sphere to sphere. And in the case of those who entertain the Mystery Monitors, there is indeed no limit to the possible heights of their spiritual ascent and universe attainment.</a:t>
            </a:r>
          </a:p>
        </p:txBody>
      </p:sp>
    </p:spTree>
    <p:extLst>
      <p:ext uri="{BB962C8B-B14F-4D97-AF65-F5344CB8AC3E}">
        <p14:creationId xmlns:p14="http://schemas.microsoft.com/office/powerpoint/2010/main" val="3406367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(361.4)</a:t>
            </a:r>
            <a:r>
              <a:rPr lang="en-US"/>
              <a:t> </a:t>
            </a:r>
            <a:r>
              <a:rPr lang="en-US" baseline="30000"/>
              <a:t>32:3.9</a:t>
            </a:r>
            <a:r>
              <a:rPr lang="en-US"/>
              <a:t> The perfection of the creatures of time, when finally achieved, is wholly an acquirement, a bona fide </a:t>
            </a:r>
            <a:r>
              <a:rPr lang="en-US">
                <a:hlinkClick r:id="rId2"/>
              </a:rPr>
              <a:t>personality</a:t>
            </a:r>
            <a:r>
              <a:rPr lang="en-US"/>
              <a:t> possession. While the elements of grace are freely admixed, nevertheless, the creature attainments are the result of individual effort and actual living, personality reaction to the existing environment.</a:t>
            </a:r>
          </a:p>
        </p:txBody>
      </p:sp>
    </p:spTree>
    <p:extLst>
      <p:ext uri="{BB962C8B-B14F-4D97-AF65-F5344CB8AC3E}">
        <p14:creationId xmlns:p14="http://schemas.microsoft.com/office/powerpoint/2010/main" val="3847685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(361.5)</a:t>
            </a:r>
            <a:r>
              <a:rPr lang="en-US"/>
              <a:t> </a:t>
            </a:r>
            <a:r>
              <a:rPr lang="en-US" baseline="30000"/>
              <a:t>32:3.10</a:t>
            </a:r>
            <a:r>
              <a:rPr lang="en-US"/>
              <a:t> The fact of animal evolutionary origin does not attach stigma to any personality in the sight of the universe as that is the exclusive method of producing one of the two basic types of finite intelligent will creatures. When the heights of perfection and eternity are attained, all the more honor to those who began at the bottom and joyfully climbed the ladder of life, round by round, and who, when they do reach the heights of glory, will have gained a personal experience which embodies an actual knowledge of every phase of life from the bottom to the top.</a:t>
            </a:r>
          </a:p>
        </p:txBody>
      </p:sp>
    </p:spTree>
    <p:extLst>
      <p:ext uri="{BB962C8B-B14F-4D97-AF65-F5344CB8AC3E}">
        <p14:creationId xmlns:p14="http://schemas.microsoft.com/office/powerpoint/2010/main" val="2037096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(361.6)</a:t>
            </a:r>
            <a:r>
              <a:rPr lang="en-US"/>
              <a:t> </a:t>
            </a:r>
            <a:r>
              <a:rPr lang="en-US" baseline="30000"/>
              <a:t>32:3.11</a:t>
            </a:r>
            <a:r>
              <a:rPr lang="en-US"/>
              <a:t> In all this is shown the wisdom of the Creators. It would be just as easy for the Universal Father to make all mortals perfect beings, to impart perfection by his divine word. But that would deprive them of the wonderful experience of the adventure and training associated with the long and gradual inward climb, an experience to be had only by those who are so fortunate as to begin at the very bottom of living existence.</a:t>
            </a:r>
          </a:p>
        </p:txBody>
      </p:sp>
    </p:spTree>
    <p:extLst>
      <p:ext uri="{BB962C8B-B14F-4D97-AF65-F5344CB8AC3E}">
        <p14:creationId xmlns:p14="http://schemas.microsoft.com/office/powerpoint/2010/main" val="2146565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(362.1)</a:t>
            </a:r>
            <a:r>
              <a:rPr lang="en-US"/>
              <a:t> </a:t>
            </a:r>
            <a:r>
              <a:rPr lang="en-US" baseline="30000"/>
              <a:t>32:3.12</a:t>
            </a:r>
            <a:r>
              <a:rPr lang="en-US"/>
              <a:t> In the universes encircling Havona there are provided only a sufficient number of perfect creatures to meet the need for pattern teacher guides for those who are ascending the evolutionary scale of life. The experiential nature of the evolutionary type of personality is the natural cosmic complement of the ever-perfect natures of the Paradise-Havona creatures. In reality, both perfect and perfected creatures are incomplete as regards finite totality. But in the complemental association of the existentially perfect creatures of the Paradise-Havona system with the experientially perfected </a:t>
            </a:r>
            <a:r>
              <a:rPr lang="en-US">
                <a:hlinkClick r:id="rId2"/>
              </a:rPr>
              <a:t>finaliters</a:t>
            </a:r>
            <a:r>
              <a:rPr lang="en-US"/>
              <a:t> ascending from the evolutionary universes, both types find release from inherent limitations and thus may conjointly attempt to reach the sublime heights of the ultimate of creature status.</a:t>
            </a:r>
          </a:p>
        </p:txBody>
      </p:sp>
    </p:spTree>
    <p:extLst>
      <p:ext uri="{BB962C8B-B14F-4D97-AF65-F5344CB8AC3E}">
        <p14:creationId xmlns:p14="http://schemas.microsoft.com/office/powerpoint/2010/main" val="3380170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(362.2)</a:t>
            </a:r>
            <a:r>
              <a:rPr lang="en-US"/>
              <a:t> </a:t>
            </a:r>
            <a:r>
              <a:rPr lang="en-US" baseline="30000"/>
              <a:t>32:3.13</a:t>
            </a:r>
            <a:r>
              <a:rPr lang="en-US"/>
              <a:t> These creature transactions are the universe repercussions of actions and reactions within the Sevenfold Deity, wherein the eternal </a:t>
            </a:r>
            <a:r>
              <a:rPr lang="en-US">
                <a:hlinkClick r:id="rId2"/>
              </a:rPr>
              <a:t>divinity</a:t>
            </a:r>
            <a:r>
              <a:rPr lang="en-US"/>
              <a:t> of the </a:t>
            </a:r>
            <a:r>
              <a:rPr lang="en-US">
                <a:hlinkClick r:id="rId3"/>
              </a:rPr>
              <a:t>Paradise Trinity</a:t>
            </a:r>
            <a:r>
              <a:rPr lang="en-US"/>
              <a:t> is conjoined with the evolving divinity of the Supreme Creators of the time-space universes in, by, and through the power-actualizing Deity of the Supreme Being.</a:t>
            </a:r>
          </a:p>
        </p:txBody>
      </p:sp>
    </p:spTree>
    <p:extLst>
      <p:ext uri="{BB962C8B-B14F-4D97-AF65-F5344CB8AC3E}">
        <p14:creationId xmlns:p14="http://schemas.microsoft.com/office/powerpoint/2010/main" val="1071435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(362.3)</a:t>
            </a:r>
            <a:r>
              <a:rPr lang="en-US"/>
              <a:t> </a:t>
            </a:r>
            <a:r>
              <a:rPr lang="en-US" baseline="30000"/>
              <a:t>32:3.14</a:t>
            </a:r>
            <a:r>
              <a:rPr lang="en-US"/>
              <a:t> The divinely perfect creature and the evolutionary perfected creature are equal in degree of divinity potential, but they differ in kind. Each must depend on the other to attain supremacy of service. The evolutionary superuniverses depend on perfect Havona to provide the final training for their ascending citizens, but so does the perfect central universe require the existence of the perfecting superuniverses to provide for the full development of its descending inhabitants.</a:t>
            </a:r>
          </a:p>
        </p:txBody>
      </p:sp>
    </p:spTree>
    <p:extLst>
      <p:ext uri="{BB962C8B-B14F-4D97-AF65-F5344CB8AC3E}">
        <p14:creationId xmlns:p14="http://schemas.microsoft.com/office/powerpoint/2010/main" val="311543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(362.4)</a:t>
            </a:r>
            <a:r>
              <a:rPr lang="en-US"/>
              <a:t> </a:t>
            </a:r>
            <a:r>
              <a:rPr lang="en-US" baseline="30000"/>
              <a:t>32:3.15</a:t>
            </a:r>
            <a:r>
              <a:rPr lang="en-US"/>
              <a:t> The two prime manifestations of finite reality, innate perfection and evolved perfection, be they personalities or universes, are co-ordinate, dependent, and integrated. Each requires the other to achieve completion of function, service, and destiny.</a:t>
            </a:r>
          </a:p>
        </p:txBody>
      </p:sp>
    </p:spTree>
    <p:extLst>
      <p:ext uri="{BB962C8B-B14F-4D97-AF65-F5344CB8AC3E}">
        <p14:creationId xmlns:p14="http://schemas.microsoft.com/office/powerpoint/2010/main" val="4078884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4. God’s Relation to a Local Universe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(362.5)</a:t>
            </a:r>
            <a:r>
              <a:rPr lang="en-US"/>
              <a:t> </a:t>
            </a:r>
            <a:r>
              <a:rPr lang="en-US" baseline="30000"/>
              <a:t>32:4.1</a:t>
            </a:r>
            <a:r>
              <a:rPr lang="en-US"/>
              <a:t> Do not entertain the idea that, since the </a:t>
            </a:r>
            <a:r>
              <a:rPr lang="en-US">
                <a:hlinkClick r:id="rId3"/>
              </a:rPr>
              <a:t>Universal Father</a:t>
            </a:r>
            <a:r>
              <a:rPr lang="en-US"/>
              <a:t> has delegated so much of himself and his power to others, he is a silent or inactive member of the </a:t>
            </a:r>
            <a:r>
              <a:rPr lang="en-US">
                <a:hlinkClick r:id="rId4"/>
              </a:rPr>
              <a:t>Deity</a:t>
            </a:r>
            <a:r>
              <a:rPr lang="en-US"/>
              <a:t> partnership. Aside from </a:t>
            </a:r>
            <a:r>
              <a:rPr lang="en-US">
                <a:hlinkClick r:id="rId5"/>
              </a:rPr>
              <a:t>personality</a:t>
            </a:r>
            <a:r>
              <a:rPr lang="en-US"/>
              <a:t> domains and Adjuster bestowal, he is apparently the least active of the </a:t>
            </a:r>
            <a:r>
              <a:rPr lang="en-US">
                <a:hlinkClick r:id="rId6"/>
              </a:rPr>
              <a:t>Paradise Deities</a:t>
            </a:r>
            <a:r>
              <a:rPr lang="en-US"/>
              <a:t> in that he allows his Deity co-ordinates, his Sons, and numerous created intelligences to perform so much in the carrying out of his eternal purpose. He is the silent member of the creative trio only in that he never does aught which any of his co-ordinate or subordinate associates can do.</a:t>
            </a:r>
          </a:p>
        </p:txBody>
      </p:sp>
    </p:spTree>
    <p:extLst>
      <p:ext uri="{BB962C8B-B14F-4D97-AF65-F5344CB8AC3E}">
        <p14:creationId xmlns:p14="http://schemas.microsoft.com/office/powerpoint/2010/main" val="4197528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(362.6)</a:t>
            </a:r>
            <a:r>
              <a:rPr lang="en-US"/>
              <a:t> </a:t>
            </a:r>
            <a:r>
              <a:rPr lang="en-US" baseline="30000"/>
              <a:t>32:4.2</a:t>
            </a:r>
            <a:r>
              <a:rPr lang="en-US"/>
              <a:t> God has full understanding of the need of every intelligent creature for function and experience, and therefore, in every situation, be it concerned with the destiny of a universe or the welfare of the humblest of his creatures, God retires from activity in favor of the galaxy of creature and Creator personalities who inherently intervene between himself and any given universe situation or creative event. But notwithstanding this retirement, this exhibition of infinite co-ordination, there is on God's part an actual, literal, and personal participation in these events by and through these ordained agencies and personalities. The Father is working in and through all these channels for the welfare of all his far-flung creation.</a:t>
            </a:r>
          </a:p>
        </p:txBody>
      </p:sp>
    </p:spTree>
    <p:extLst>
      <p:ext uri="{BB962C8B-B14F-4D97-AF65-F5344CB8AC3E}">
        <p14:creationId xmlns:p14="http://schemas.microsoft.com/office/powerpoint/2010/main" val="45006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(357.2)</a:t>
            </a:r>
            <a:r>
              <a:rPr lang="en-US"/>
              <a:t> </a:t>
            </a:r>
            <a:r>
              <a:rPr lang="en-US" baseline="30000"/>
              <a:t>32:0.2</a:t>
            </a:r>
            <a:r>
              <a:rPr lang="en-US"/>
              <a:t> These universes of time and space are all evolutionary. The creative plan of the Paradise Michaels always proceeds along the path of gradual evolvement and progressive development of the physical, intellectual, and spiritual natures and capacities of the manifold creatures who inhabit the varied orders of spheres comprising such a local universe.</a:t>
            </a:r>
          </a:p>
        </p:txBody>
      </p:sp>
    </p:spTree>
    <p:extLst>
      <p:ext uri="{BB962C8B-B14F-4D97-AF65-F5344CB8AC3E}">
        <p14:creationId xmlns:p14="http://schemas.microsoft.com/office/powerpoint/2010/main" val="2350053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(363.1)</a:t>
            </a:r>
            <a:r>
              <a:rPr lang="en-US"/>
              <a:t> </a:t>
            </a:r>
            <a:r>
              <a:rPr lang="en-US" baseline="30000"/>
              <a:t>32:4.3</a:t>
            </a:r>
            <a:r>
              <a:rPr lang="en-US"/>
              <a:t> As regards the policies, conduct, and administration of a local universe, the Universal Father acts in the person of his Creator Son. In the interrelationships of the </a:t>
            </a:r>
            <a:r>
              <a:rPr lang="en-US">
                <a:hlinkClick r:id="rId2"/>
              </a:rPr>
              <a:t>Sons of God,</a:t>
            </a:r>
            <a:r>
              <a:rPr lang="en-US"/>
              <a:t> in the group associations of the personalities of origin in the </a:t>
            </a:r>
            <a:r>
              <a:rPr lang="en-US">
                <a:hlinkClick r:id="rId3"/>
              </a:rPr>
              <a:t>Third Source and Center,</a:t>
            </a:r>
            <a:r>
              <a:rPr lang="en-US"/>
              <a:t> or in the relationship between any other creatures, such as human beings—as concerns such associations the Universal Father never intervenes. The law of the Creator Son, the rule of the </a:t>
            </a:r>
            <a:r>
              <a:rPr lang="en-US">
                <a:hlinkClick r:id="rId4"/>
              </a:rPr>
              <a:t>Constellation Fathers,</a:t>
            </a:r>
            <a:r>
              <a:rPr lang="en-US"/>
              <a:t> the </a:t>
            </a:r>
            <a:r>
              <a:rPr lang="en-US">
                <a:hlinkClick r:id="rId5"/>
              </a:rPr>
              <a:t>System Sovereigns,</a:t>
            </a:r>
            <a:r>
              <a:rPr lang="en-US"/>
              <a:t> and the </a:t>
            </a:r>
            <a:r>
              <a:rPr lang="en-US">
                <a:hlinkClick r:id="rId6"/>
              </a:rPr>
              <a:t>Planetary Princes</a:t>
            </a:r>
            <a:r>
              <a:rPr lang="en-US"/>
              <a:t>—the ordained policies and procedures for that universe—always prevail. There is no division of authority; never is there a cross working of divine power and purpose. The Deities are in perfect and eternal unanimity.</a:t>
            </a:r>
          </a:p>
        </p:txBody>
      </p:sp>
    </p:spTree>
    <p:extLst>
      <p:ext uri="{BB962C8B-B14F-4D97-AF65-F5344CB8AC3E}">
        <p14:creationId xmlns:p14="http://schemas.microsoft.com/office/powerpoint/2010/main" val="4132250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(363.2)</a:t>
            </a:r>
            <a:r>
              <a:rPr lang="en-US"/>
              <a:t> </a:t>
            </a:r>
            <a:r>
              <a:rPr lang="en-US" baseline="30000"/>
              <a:t>32:4.4</a:t>
            </a:r>
            <a:r>
              <a:rPr lang="en-US"/>
              <a:t> The Creator Son rules supreme in all matters of ethical associations, the relations of any division of creatures to any other class of creatures or of two or more individuals within any given group; but such a plan does not mean that the Universal Father may not in his own way intervene and do aught that pleases the divine mind with any </a:t>
            </a:r>
            <a:r>
              <a:rPr lang="en-US" i="1"/>
              <a:t>individual creature</a:t>
            </a:r>
            <a:r>
              <a:rPr lang="en-US"/>
              <a:t> throughout all creation, as pertains to that individual's present status or future prospects and as concerns the Father's eternal plan and infinite purpose.</a:t>
            </a:r>
          </a:p>
        </p:txBody>
      </p:sp>
    </p:spTree>
    <p:extLst>
      <p:ext uri="{BB962C8B-B14F-4D97-AF65-F5344CB8AC3E}">
        <p14:creationId xmlns:p14="http://schemas.microsoft.com/office/powerpoint/2010/main" val="2425151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(363.3)</a:t>
            </a:r>
            <a:r>
              <a:rPr lang="en-US"/>
              <a:t> </a:t>
            </a:r>
            <a:r>
              <a:rPr lang="en-US" baseline="30000"/>
              <a:t>32:4.5</a:t>
            </a:r>
            <a:r>
              <a:rPr lang="en-US"/>
              <a:t> In the mortal will creatures the Father is actually present in the indwelling Adjuster, a fragment of his prepersonal spirit; and the Father is also the source of the personality of such a mortal will creature.</a:t>
            </a:r>
          </a:p>
        </p:txBody>
      </p:sp>
    </p:spTree>
    <p:extLst>
      <p:ext uri="{BB962C8B-B14F-4D97-AF65-F5344CB8AC3E}">
        <p14:creationId xmlns:p14="http://schemas.microsoft.com/office/powerpoint/2010/main" val="3406367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(363.4)</a:t>
            </a:r>
            <a:r>
              <a:rPr lang="en-US"/>
              <a:t> </a:t>
            </a:r>
            <a:r>
              <a:rPr lang="en-US" baseline="30000"/>
              <a:t>32:4.6</a:t>
            </a:r>
            <a:r>
              <a:rPr lang="en-US"/>
              <a:t> These </a:t>
            </a:r>
            <a:r>
              <a:rPr lang="en-US">
                <a:hlinkClick r:id="rId2"/>
              </a:rPr>
              <a:t>Thought Adjusters,</a:t>
            </a:r>
            <a:r>
              <a:rPr lang="en-US"/>
              <a:t> the bestowals of the Universal Father, are comparatively isolated; they indwell human minds but have no discernible connection with the ethical affairs of a local creation. They are not directly co-ordinated with the seraphic service nor with the administration of systems, </a:t>
            </a:r>
            <a:r>
              <a:rPr lang="en-US">
                <a:hlinkClick r:id="rId3"/>
              </a:rPr>
              <a:t>constellations,</a:t>
            </a:r>
            <a:r>
              <a:rPr lang="en-US"/>
              <a:t> or a local universe, not even with the rule of a Creator Son, whose will is the supreme law of his universe.</a:t>
            </a:r>
          </a:p>
        </p:txBody>
      </p:sp>
    </p:spTree>
    <p:extLst>
      <p:ext uri="{BB962C8B-B14F-4D97-AF65-F5344CB8AC3E}">
        <p14:creationId xmlns:p14="http://schemas.microsoft.com/office/powerpoint/2010/main" val="3847685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(363.6)</a:t>
            </a:r>
            <a:r>
              <a:rPr lang="en-US"/>
              <a:t> </a:t>
            </a:r>
            <a:r>
              <a:rPr lang="en-US" baseline="30000"/>
              <a:t>32:4.8</a:t>
            </a:r>
            <a:r>
              <a:rPr lang="en-US"/>
              <a:t> We can see and understand the mechanism whereby the Sons enjoy intimate and complete knowledge regarding the universes of their jurisdiction; but we cannot fully comprehend the methods whereby God is so fully and personally conversant with the details of the </a:t>
            </a:r>
            <a:r>
              <a:rPr lang="en-US">
                <a:hlinkClick r:id="rId2"/>
              </a:rPr>
              <a:t>universe of universes,</a:t>
            </a:r>
            <a:r>
              <a:rPr lang="en-US"/>
              <a:t> although we at least can recognize the avenue whereby the Universal Father can receive information regarding, and manifest his presence to, the beings of his immense creation. Through the </a:t>
            </a:r>
            <a:r>
              <a:rPr lang="en-US">
                <a:hlinkClick r:id="rId3"/>
              </a:rPr>
              <a:t>personality circuit</a:t>
            </a:r>
            <a:r>
              <a:rPr lang="en-US"/>
              <a:t> the Father is cognizant—has personal knowledge—of all the thoughts and acts of all the beings in all the systems of all the universes of all creation. Though we cannot fully grasp this technique of God's communion with his children, we can be strengthened in the assurance that the " Lord knows his children, " and that of each one of us " he takes note where we were born. "</a:t>
            </a:r>
          </a:p>
        </p:txBody>
      </p:sp>
    </p:spTree>
    <p:extLst>
      <p:ext uri="{BB962C8B-B14F-4D97-AF65-F5344CB8AC3E}">
        <p14:creationId xmlns:p14="http://schemas.microsoft.com/office/powerpoint/2010/main" val="2146565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10" y="0"/>
            <a:ext cx="8698780" cy="6858000"/>
          </a:xfrm>
          <a:prstGeom prst="rect">
            <a:avLst/>
          </a:prstGeom>
        </p:spPr>
      </p:pic>
    </p:spTree>
    <p:extLst>
      <p:ext uri="{BB962C8B-B14F-4D97-AF65-F5344CB8AC3E}">
        <p14:creationId xmlns:p14="http://schemas.microsoft.com/office/powerpoint/2010/main" val="3567061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(363.5)</a:t>
            </a:r>
            <a:r>
              <a:rPr lang="en-US"/>
              <a:t> </a:t>
            </a:r>
            <a:r>
              <a:rPr lang="en-US" baseline="30000"/>
              <a:t>32:4.7</a:t>
            </a:r>
            <a:r>
              <a:rPr lang="en-US"/>
              <a:t> The indwelling Adjusters are one of God's separate but unified modes of contact with the creatures of his all but infinite creation. Thus does he who is invisible to mortal man manifest his presence, and could he do so, he would show himself to us in still other ways, but such further revelation is not divinely possible.</a:t>
            </a:r>
          </a:p>
        </p:txBody>
      </p:sp>
    </p:spTree>
    <p:extLst>
      <p:ext uri="{BB962C8B-B14F-4D97-AF65-F5344CB8AC3E}">
        <p14:creationId xmlns:p14="http://schemas.microsoft.com/office/powerpoint/2010/main" val="2037096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(363.7)</a:t>
            </a:r>
            <a:r>
              <a:rPr lang="en-US"/>
              <a:t> </a:t>
            </a:r>
            <a:r>
              <a:rPr lang="en-US" baseline="30000"/>
              <a:t>32:4.9</a:t>
            </a:r>
            <a:r>
              <a:rPr lang="en-US"/>
              <a:t> In your universe and in your heart the Universal Father is present, spiritually speaking, by one of the </a:t>
            </a:r>
            <a:r>
              <a:rPr lang="en-US">
                <a:hlinkClick r:id="rId2"/>
              </a:rPr>
              <a:t>Seven Master Spirits</a:t>
            </a:r>
            <a:r>
              <a:rPr lang="en-US"/>
              <a:t> of central abode and, specifically, by the divine Adjuster who lives and works and waits in the depths of the </a:t>
            </a:r>
            <a:r>
              <a:rPr lang="en-US">
                <a:hlinkClick r:id="rId3"/>
              </a:rPr>
              <a:t>mortal mind.</a:t>
            </a:r>
            <a:endParaRPr lang="en-US"/>
          </a:p>
          <a:p>
            <a:pPr marL="0" indent="0">
              <a:buNone/>
            </a:pPr>
            <a:endParaRPr lang="en-US"/>
          </a:p>
        </p:txBody>
      </p:sp>
    </p:spTree>
    <p:extLst>
      <p:ext uri="{BB962C8B-B14F-4D97-AF65-F5344CB8AC3E}">
        <p14:creationId xmlns:p14="http://schemas.microsoft.com/office/powerpoint/2010/main" val="3380170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(363.8)</a:t>
            </a:r>
            <a:r>
              <a:rPr lang="en-US"/>
              <a:t> </a:t>
            </a:r>
            <a:r>
              <a:rPr lang="en-US" baseline="30000"/>
              <a:t>32:4.10</a:t>
            </a:r>
            <a:r>
              <a:rPr lang="en-US"/>
              <a:t> God is not a self-centered personality; the Father freely distributes himself to his creation and to his creatures. He lives and acts, not only in the Deities, but also in his Sons, whom he intrusts with the doing of everything that it is divinely possible for them to do. The Universal Father has truly divested himself of every function which it is possible for another being to perform. And this is just as true of mortal man as of the Creator Son who rules in God's stead at the headquarters of a local universe. Thus we behold the outworking of the ideal and infinite love of the Universal Father.</a:t>
            </a:r>
          </a:p>
        </p:txBody>
      </p:sp>
    </p:spTree>
    <p:extLst>
      <p:ext uri="{BB962C8B-B14F-4D97-AF65-F5344CB8AC3E}">
        <p14:creationId xmlns:p14="http://schemas.microsoft.com/office/powerpoint/2010/main" val="1071435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(364.1)</a:t>
            </a:r>
            <a:r>
              <a:rPr lang="en-US"/>
              <a:t> </a:t>
            </a:r>
            <a:r>
              <a:rPr lang="en-US" baseline="30000"/>
              <a:t>32:4.11</a:t>
            </a:r>
            <a:r>
              <a:rPr lang="en-US"/>
              <a:t> In this universal bestowal of himself we have abundant proof of both the magnitude and the magnanimity of the Father's divine nature. If God has withheld aught of himself from the universal creation, then of that residue he is in lavish generosity bestowing the Thought Adjusters upon the mortals of the realms, the </a:t>
            </a:r>
            <a:r>
              <a:rPr lang="en-US">
                <a:hlinkClick r:id="rId2"/>
              </a:rPr>
              <a:t>Mystery Monitors</a:t>
            </a:r>
            <a:r>
              <a:rPr lang="en-US"/>
              <a:t> of time, who so patiently indwell the mortal candidates for life everlasting.</a:t>
            </a:r>
          </a:p>
        </p:txBody>
      </p:sp>
    </p:spTree>
    <p:extLst>
      <p:ext uri="{BB962C8B-B14F-4D97-AF65-F5344CB8AC3E}">
        <p14:creationId xmlns:p14="http://schemas.microsoft.com/office/powerpoint/2010/main" val="31154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(357.3)</a:t>
            </a:r>
            <a:r>
              <a:rPr lang="en-US"/>
              <a:t> </a:t>
            </a:r>
            <a:r>
              <a:rPr lang="en-US" baseline="30000"/>
              <a:t>32:0.3</a:t>
            </a:r>
            <a:r>
              <a:rPr lang="en-US"/>
              <a:t> Urantia belongs to a local universe whose sovereign is the God-man of </a:t>
            </a:r>
            <a:r>
              <a:rPr lang="en-US">
                <a:hlinkClick r:id="rId2"/>
              </a:rPr>
              <a:t>Nebadon,</a:t>
            </a:r>
            <a:r>
              <a:rPr lang="en-US"/>
              <a:t> Jesus of Nazareth and Michael of </a:t>
            </a:r>
            <a:r>
              <a:rPr lang="en-US">
                <a:hlinkClick r:id="rId3"/>
              </a:rPr>
              <a:t>Salvington.</a:t>
            </a:r>
            <a:r>
              <a:rPr lang="en-US"/>
              <a:t> And all of Michael's plans for this local universe were fully approved by the </a:t>
            </a:r>
            <a:r>
              <a:rPr lang="en-US">
                <a:hlinkClick r:id="rId4"/>
              </a:rPr>
              <a:t>Paradise Trinity</a:t>
            </a:r>
            <a:r>
              <a:rPr lang="en-US"/>
              <a:t> before he ever embarked upon the supreme adventure of space.</a:t>
            </a:r>
          </a:p>
        </p:txBody>
      </p:sp>
    </p:spTree>
    <p:extLst>
      <p:ext uri="{BB962C8B-B14F-4D97-AF65-F5344CB8AC3E}">
        <p14:creationId xmlns:p14="http://schemas.microsoft.com/office/powerpoint/2010/main" val="4132250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(364.2)</a:t>
            </a:r>
            <a:r>
              <a:rPr lang="en-US"/>
              <a:t> </a:t>
            </a:r>
            <a:r>
              <a:rPr lang="en-US" baseline="30000"/>
              <a:t>32:4.12</a:t>
            </a:r>
            <a:r>
              <a:rPr lang="en-US"/>
              <a:t> The Universal Father has poured out himself, as it were, to make all creation rich in personality possession and potential </a:t>
            </a:r>
            <a:r>
              <a:rPr lang="en-US">
                <a:hlinkClick r:id="rId2"/>
              </a:rPr>
              <a:t>spiritual attainment.</a:t>
            </a:r>
            <a:r>
              <a:rPr lang="en-US"/>
              <a:t> God has given us himself that we may be like him, and he has reserved for himself of power and glory only that which is necessary for the maintenance of those things for the love of which he has thus divested himself of all things else.</a:t>
            </a:r>
          </a:p>
        </p:txBody>
      </p:sp>
    </p:spTree>
    <p:extLst>
      <p:ext uri="{BB962C8B-B14F-4D97-AF65-F5344CB8AC3E}">
        <p14:creationId xmlns:p14="http://schemas.microsoft.com/office/powerpoint/2010/main" val="4078884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5. The Eternal and Divine Purpose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85000" lnSpcReduction="10000"/>
          </a:bodyPr>
          <a:lstStyle/>
          <a:p>
            <a:pPr marL="0" indent="0">
              <a:buNone/>
            </a:pPr>
            <a:r>
              <a:rPr lang="en-US" baseline="30000"/>
              <a:t>(364.3)</a:t>
            </a:r>
            <a:r>
              <a:rPr lang="en-US"/>
              <a:t> </a:t>
            </a:r>
            <a:r>
              <a:rPr lang="en-US" baseline="30000"/>
              <a:t>32:5.1</a:t>
            </a:r>
            <a:r>
              <a:rPr lang="en-US"/>
              <a:t> There is a great and glorious purpose in the march of the universes through space. All of your mortal struggling is not in vain. We are all part of an immense plan, a gigantic enterprise, and it is the vastness of the undertaking that renders it impossible to see very much of it at any one time and during any one life. We are all a part of an eternal project which the Gods are supervising and outworking. The whole marvelous and universal mechanism moves on majestically through space to the music of the meter of the infinite thought and the eternal purpose of the First Great Source and Center.</a:t>
            </a:r>
          </a:p>
        </p:txBody>
      </p:sp>
    </p:spTree>
    <p:extLst>
      <p:ext uri="{BB962C8B-B14F-4D97-AF65-F5344CB8AC3E}">
        <p14:creationId xmlns:p14="http://schemas.microsoft.com/office/powerpoint/2010/main" val="2612363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(364.4)</a:t>
            </a:r>
            <a:r>
              <a:rPr lang="en-US"/>
              <a:t> </a:t>
            </a:r>
            <a:r>
              <a:rPr lang="en-US" baseline="30000"/>
              <a:t>32:5.2</a:t>
            </a:r>
            <a:r>
              <a:rPr lang="en-US"/>
              <a:t> The eternal purpose of the eternal God is a high spiritual ideal. The events of time and the struggles of material existence are but the transient scaffolding which bridges over to the other side, to the promised land of spiritual reality and supernal existence. Of course, you mortals find it difficult to grasp the idea of an eternal purpose; you are virtually unable to comprehend the thought of eternity, something never beginning and never ending. Everything familiar to you has an end.</a:t>
            </a:r>
          </a:p>
        </p:txBody>
      </p:sp>
    </p:spTree>
    <p:extLst>
      <p:ext uri="{BB962C8B-B14F-4D97-AF65-F5344CB8AC3E}">
        <p14:creationId xmlns:p14="http://schemas.microsoft.com/office/powerpoint/2010/main" val="450063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(364.5)</a:t>
            </a:r>
            <a:r>
              <a:rPr lang="en-US"/>
              <a:t> </a:t>
            </a:r>
            <a:r>
              <a:rPr lang="en-US" baseline="30000"/>
              <a:t>32:5.3</a:t>
            </a:r>
            <a:r>
              <a:rPr lang="en-US"/>
              <a:t> As regards an individual life, the duration of a realm, or the chronology of any connected series of events, it would seem that we are dealing with an isolated stretch of time; everything seems to have a beginning and an end. And it would appear that a series of such experiences, lives, ages, or </a:t>
            </a:r>
            <a:r>
              <a:rPr lang="en-US">
                <a:hlinkClick r:id="rId2"/>
              </a:rPr>
              <a:t>epochs,</a:t>
            </a:r>
            <a:r>
              <a:rPr lang="en-US"/>
              <a:t> when successively arranged, constitutes a straightaway drive, an isolated event of time flashing momentarily across the infinite face of eternity. But when we look at all this from behind the scenes, a more comprehensive view and a more complete understanding suggest that such an explanation is inadequate, disconnected, and wholly unsuited properly to account for, and otherwise to correlate, the transactions of time with the underlying purposes and basic reactions of eternity.</a:t>
            </a:r>
          </a:p>
        </p:txBody>
      </p:sp>
    </p:spTree>
    <p:extLst>
      <p:ext uri="{BB962C8B-B14F-4D97-AF65-F5344CB8AC3E}">
        <p14:creationId xmlns:p14="http://schemas.microsoft.com/office/powerpoint/2010/main" val="4132250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(364.6)</a:t>
            </a:r>
            <a:r>
              <a:rPr lang="en-US"/>
              <a:t> </a:t>
            </a:r>
            <a:r>
              <a:rPr lang="en-US" baseline="30000"/>
              <a:t>32:5.4</a:t>
            </a:r>
            <a:r>
              <a:rPr lang="en-US"/>
              <a:t> To me it seems more fitting, for purposes of explanation to the </a:t>
            </a:r>
            <a:r>
              <a:rPr lang="en-US">
                <a:hlinkClick r:id="rId2"/>
              </a:rPr>
              <a:t>mortal mind,</a:t>
            </a:r>
            <a:r>
              <a:rPr lang="en-US"/>
              <a:t> to conceive of eternity as a cycle and the eternal purpose as an endless circle, a cycle of eternity in some way synchronized with the transient material cycles of time. As regards the </a:t>
            </a:r>
            <a:r>
              <a:rPr lang="en-US">
                <a:hlinkClick r:id="rId3"/>
              </a:rPr>
              <a:t>sectors</a:t>
            </a:r>
            <a:r>
              <a:rPr lang="en-US"/>
              <a:t> of time connected with, and forming a part of, the cycle of eternity, we are forced to recognize that such temporary epochs are born, live, and die just as the temporary beings of time are born, live, and die. Most human beings die because, having failed to achieve the spirit level of </a:t>
            </a:r>
            <a:r>
              <a:rPr lang="en-US">
                <a:hlinkClick r:id="rId4"/>
              </a:rPr>
              <a:t>Adjuster fusion,</a:t>
            </a:r>
            <a:r>
              <a:rPr lang="en-US"/>
              <a:t> the metamorphosis of death constitutes the only possible procedure whereby they may escape the fetters of time and the bonds of material creation, thereby being enabled to strike spiritual step with the progressive procession of eternity. Having survived the trial life of time and material existence, it becomes possible for you to continue on in touch with, even as a part of, eternity, swinging on forever with the worlds of space around the circle of the eternal ages.</a:t>
            </a:r>
          </a:p>
        </p:txBody>
      </p:sp>
    </p:spTree>
    <p:extLst>
      <p:ext uri="{BB962C8B-B14F-4D97-AF65-F5344CB8AC3E}">
        <p14:creationId xmlns:p14="http://schemas.microsoft.com/office/powerpoint/2010/main" val="2425151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(365.1)</a:t>
            </a:r>
            <a:r>
              <a:rPr lang="en-US"/>
              <a:t> </a:t>
            </a:r>
            <a:r>
              <a:rPr lang="en-US" baseline="30000"/>
              <a:t>32:5.5</a:t>
            </a:r>
            <a:r>
              <a:rPr lang="en-US"/>
              <a:t> The sectors of time are like the flashes of </a:t>
            </a:r>
            <a:r>
              <a:rPr lang="en-US">
                <a:hlinkClick r:id="rId2"/>
              </a:rPr>
              <a:t>personality</a:t>
            </a:r>
            <a:r>
              <a:rPr lang="en-US"/>
              <a:t> in temporal form; they appear for a season, and then they are lost to human sight, only to reappear as new actors and continuing factors in the higher life of the endless swing around the eternal circle. Eternity can hardly be conceived as a straightaway drive, in view of our belief in a delimited universe moving over a vast, elongated circle around the central dwelling place of the </a:t>
            </a:r>
            <a:r>
              <a:rPr lang="en-US">
                <a:hlinkClick r:id="rId3"/>
              </a:rPr>
              <a:t>Universal Father.</a:t>
            </a:r>
            <a:endParaRPr lang="en-US"/>
          </a:p>
          <a:p>
            <a:pPr marL="0" indent="0">
              <a:buNone/>
            </a:pPr>
            <a:endParaRPr lang="en-US"/>
          </a:p>
        </p:txBody>
      </p:sp>
    </p:spTree>
    <p:extLst>
      <p:ext uri="{BB962C8B-B14F-4D97-AF65-F5344CB8AC3E}">
        <p14:creationId xmlns:p14="http://schemas.microsoft.com/office/powerpoint/2010/main" val="3406367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(365.2)</a:t>
            </a:r>
            <a:r>
              <a:rPr lang="en-US"/>
              <a:t> </a:t>
            </a:r>
            <a:r>
              <a:rPr lang="en-US" baseline="30000"/>
              <a:t>32:5.6</a:t>
            </a:r>
            <a:r>
              <a:rPr lang="en-US"/>
              <a:t> Frankly, eternity is incomprehensible to the finite mind of time. You simply cannot grasp it; you cannot comprehend it. I do not completely visualize it, and even if I did, it would be impossible for me to convey my concept to the human mind. Nevertheless, I have done my best to portray something of our viewpoint, to tell you somewhat of our understanding of things eternal. I am endeavoring to aid you in the crystallization of your thoughts about these </a:t>
            </a:r>
            <a:r>
              <a:rPr lang="en-US">
                <a:hlinkClick r:id="rId2"/>
              </a:rPr>
              <a:t>values</a:t>
            </a:r>
            <a:r>
              <a:rPr lang="en-US"/>
              <a:t> which are of infinite nature and eternal import.</a:t>
            </a:r>
          </a:p>
        </p:txBody>
      </p:sp>
    </p:spTree>
    <p:extLst>
      <p:ext uri="{BB962C8B-B14F-4D97-AF65-F5344CB8AC3E}">
        <p14:creationId xmlns:p14="http://schemas.microsoft.com/office/powerpoint/2010/main" val="3847685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(365.3)</a:t>
            </a:r>
            <a:r>
              <a:rPr lang="en-US"/>
              <a:t> </a:t>
            </a:r>
            <a:r>
              <a:rPr lang="en-US" baseline="30000"/>
              <a:t>32:5.7</a:t>
            </a:r>
            <a:r>
              <a:rPr lang="en-US"/>
              <a:t> There is in the mind of God a plan which embraces every creature of all his vast domains, and this plan is an eternal purpose of boundless opportunity, unlimited progress, and endless life. And the infinite treasures of such a matchless career are yours for the striving!</a:t>
            </a:r>
          </a:p>
        </p:txBody>
      </p:sp>
    </p:spTree>
    <p:extLst>
      <p:ext uri="{BB962C8B-B14F-4D97-AF65-F5344CB8AC3E}">
        <p14:creationId xmlns:p14="http://schemas.microsoft.com/office/powerpoint/2010/main" val="2037096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(365.4)</a:t>
            </a:r>
            <a:r>
              <a:rPr lang="en-US"/>
              <a:t> </a:t>
            </a:r>
            <a:r>
              <a:rPr lang="en-US" baseline="30000"/>
              <a:t>32:5.8</a:t>
            </a:r>
            <a:r>
              <a:rPr lang="en-US"/>
              <a:t> The goal of eternity is ahead! The adventure of </a:t>
            </a:r>
            <a:r>
              <a:rPr lang="en-US">
                <a:hlinkClick r:id="rId2"/>
              </a:rPr>
              <a:t>divinity</a:t>
            </a:r>
            <a:r>
              <a:rPr lang="en-US"/>
              <a:t> attainment lies before you! The race for perfection is on! whosoever will may enter, and certain victory will crown the efforts of every human being who will run the race of </a:t>
            </a:r>
            <a:r>
              <a:rPr lang="en-US">
                <a:hlinkClick r:id="rId3"/>
              </a:rPr>
              <a:t>faith</a:t>
            </a:r>
            <a:r>
              <a:rPr lang="en-US"/>
              <a:t> and trust, depending every step of the way on the leading of the indwelling Adjuster and on the guidance of that good spirit of the Universe Son, which so freely has been poured out upon all flesh.</a:t>
            </a:r>
          </a:p>
        </p:txBody>
      </p:sp>
    </p:spTree>
    <p:extLst>
      <p:ext uri="{BB962C8B-B14F-4D97-AF65-F5344CB8AC3E}">
        <p14:creationId xmlns:p14="http://schemas.microsoft.com/office/powerpoint/2010/main" val="2146565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(365.5)</a:t>
            </a:r>
            <a:r>
              <a:rPr lang="en-US"/>
              <a:t> </a:t>
            </a:r>
            <a:r>
              <a:rPr lang="en-US" baseline="30000"/>
              <a:t>32:5.9</a:t>
            </a:r>
            <a:r>
              <a:rPr lang="en-US"/>
              <a:t> [Presented by a Mighty Messenger temporarily attached to the Supreme Council of </a:t>
            </a:r>
            <a:r>
              <a:rPr lang="en-US">
                <a:hlinkClick r:id="rId2"/>
              </a:rPr>
              <a:t>Nebadon</a:t>
            </a:r>
            <a:r>
              <a:rPr lang="en-US"/>
              <a:t> and assigned to this mission by </a:t>
            </a:r>
            <a:r>
              <a:rPr lang="en-US">
                <a:hlinkClick r:id="rId3"/>
              </a:rPr>
              <a:t>Gabriel</a:t>
            </a:r>
            <a:r>
              <a:rPr lang="en-US"/>
              <a:t> of </a:t>
            </a:r>
            <a:r>
              <a:rPr lang="en-US">
                <a:hlinkClick r:id="rId4"/>
              </a:rPr>
              <a:t>Salvington.</a:t>
            </a:r>
            <a:r>
              <a:rPr lang="en-US"/>
              <a:t> ]</a:t>
            </a:r>
          </a:p>
        </p:txBody>
      </p:sp>
    </p:spTree>
    <p:extLst>
      <p:ext uri="{BB962C8B-B14F-4D97-AF65-F5344CB8AC3E}">
        <p14:creationId xmlns:p14="http://schemas.microsoft.com/office/powerpoint/2010/main" val="338017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(357.4)</a:t>
            </a:r>
            <a:r>
              <a:rPr lang="en-US"/>
              <a:t> </a:t>
            </a:r>
            <a:r>
              <a:rPr lang="en-US" baseline="30000"/>
              <a:t>32:0.4</a:t>
            </a:r>
            <a:r>
              <a:rPr lang="en-US"/>
              <a:t> The </a:t>
            </a:r>
            <a:r>
              <a:rPr lang="en-US">
                <a:hlinkClick r:id="rId2"/>
              </a:rPr>
              <a:t>Sons of God</a:t>
            </a:r>
            <a:r>
              <a:rPr lang="en-US"/>
              <a:t> may choose the realms of their creator activities, but these material creations were originally projected and planned by the Paradise </a:t>
            </a:r>
            <a:r>
              <a:rPr lang="en-US">
                <a:hlinkClick r:id="rId3"/>
              </a:rPr>
              <a:t>Architects of the Master Universe.</a:t>
            </a:r>
            <a:endParaRPr lang="en-US"/>
          </a:p>
          <a:p>
            <a:pPr marL="0" indent="0">
              <a:buNone/>
            </a:pPr>
            <a:endParaRPr lang="en-US"/>
          </a:p>
        </p:txBody>
      </p:sp>
    </p:spTree>
    <p:extLst>
      <p:ext uri="{BB962C8B-B14F-4D97-AF65-F5344CB8AC3E}">
        <p14:creationId xmlns:p14="http://schemas.microsoft.com/office/powerpoint/2010/main" val="2425151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829"/>
            <a:ext cx="9144000" cy="5576341"/>
          </a:xfrm>
          <a:prstGeom prst="rect">
            <a:avLst/>
          </a:prstGeom>
        </p:spPr>
      </p:pic>
    </p:spTree>
    <p:extLst>
      <p:ext uri="{BB962C8B-B14F-4D97-AF65-F5344CB8AC3E}">
        <p14:creationId xmlns:p14="http://schemas.microsoft.com/office/powerpoint/2010/main" val="1670622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63" y="0"/>
            <a:ext cx="7038474" cy="6858000"/>
          </a:xfrm>
          <a:prstGeom prst="rect">
            <a:avLst/>
          </a:prstGeom>
        </p:spPr>
      </p:pic>
    </p:spTree>
    <p:extLst>
      <p:ext uri="{BB962C8B-B14F-4D97-AF65-F5344CB8AC3E}">
        <p14:creationId xmlns:p14="http://schemas.microsoft.com/office/powerpoint/2010/main" val="1401704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7488"/>
            <a:ext cx="9144000" cy="5123023"/>
          </a:xfrm>
          <a:prstGeom prst="rect">
            <a:avLst/>
          </a:prstGeom>
        </p:spPr>
      </p:pic>
    </p:spTree>
    <p:extLst>
      <p:ext uri="{BB962C8B-B14F-4D97-AF65-F5344CB8AC3E}">
        <p14:creationId xmlns:p14="http://schemas.microsoft.com/office/powerpoint/2010/main" val="1966169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168" y="0"/>
            <a:ext cx="5851663" cy="6858000"/>
          </a:xfrm>
          <a:prstGeom prst="rect">
            <a:avLst/>
          </a:prstGeom>
        </p:spPr>
      </p:pic>
    </p:spTree>
    <p:extLst>
      <p:ext uri="{BB962C8B-B14F-4D97-AF65-F5344CB8AC3E}">
        <p14:creationId xmlns:p14="http://schemas.microsoft.com/office/powerpoint/2010/main" val="3733630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414"/>
            <a:ext cx="9144000" cy="6057172"/>
          </a:xfrm>
          <a:prstGeom prst="rect">
            <a:avLst/>
          </a:prstGeom>
        </p:spPr>
      </p:pic>
    </p:spTree>
    <p:extLst>
      <p:ext uri="{BB962C8B-B14F-4D97-AF65-F5344CB8AC3E}">
        <p14:creationId xmlns:p14="http://schemas.microsoft.com/office/powerpoint/2010/main" val="3861488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2851" y="0"/>
            <a:ext cx="5658298" cy="6858000"/>
          </a:xfrm>
          <a:prstGeom prst="rect">
            <a:avLst/>
          </a:prstGeom>
        </p:spPr>
      </p:pic>
    </p:spTree>
    <p:extLst>
      <p:ext uri="{BB962C8B-B14F-4D97-AF65-F5344CB8AC3E}">
        <p14:creationId xmlns:p14="http://schemas.microsoft.com/office/powerpoint/2010/main" val="1678756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901" y="0"/>
            <a:ext cx="3502197" cy="6858000"/>
          </a:xfrm>
          <a:prstGeom prst="rect">
            <a:avLst/>
          </a:prstGeom>
        </p:spPr>
      </p:pic>
    </p:spTree>
    <p:extLst>
      <p:ext uri="{BB962C8B-B14F-4D97-AF65-F5344CB8AC3E}">
        <p14:creationId xmlns:p14="http://schemas.microsoft.com/office/powerpoint/2010/main" val="4224936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8229600" cy="914400"/>
          </a:xfrm>
        </p:spPr>
        <p:txBody>
          <a:bodyPr>
            <a:normAutofit fontScale="92500"/>
          </a:bodyPr>
          <a:lstStyle/>
          <a:p>
            <a:pPr marL="0" indent="0">
              <a:buNone/>
            </a:pPr>
            <a:r>
              <a:rPr lang="en-US">
                <a:hlinkClick r:id="rId2"/>
              </a:rPr>
              <a:t>Paper 33 - Administration of the Local Universe - 2</a:t>
            </a:r>
            <a:endParaRPr lang="en-US">
              <a:hlinkClick r:id="rId3"/>
            </a:endParaRPr>
          </a:p>
        </p:txBody>
      </p:sp>
    </p:spTree>
    <p:extLst>
      <p:ext uri="{BB962C8B-B14F-4D97-AF65-F5344CB8AC3E}">
        <p14:creationId xmlns:p14="http://schemas.microsoft.com/office/powerpoint/2010/main" val="226678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1. Physical Emergence of Universes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(357.5)</a:t>
            </a:r>
            <a:r>
              <a:rPr lang="en-US"/>
              <a:t> </a:t>
            </a:r>
            <a:r>
              <a:rPr lang="en-US" baseline="30000"/>
              <a:t>32:1.1</a:t>
            </a:r>
            <a:r>
              <a:rPr lang="en-US"/>
              <a:t> The preuniverse manipulations of space-force and the primordial energies are the work of the </a:t>
            </a:r>
            <a:r>
              <a:rPr lang="en-US">
                <a:hlinkClick r:id="rId3"/>
              </a:rPr>
              <a:t>Paradise</a:t>
            </a:r>
            <a:r>
              <a:rPr lang="en-US"/>
              <a:t> </a:t>
            </a:r>
            <a:r>
              <a:rPr lang="en-US">
                <a:hlinkClick r:id="rId4"/>
              </a:rPr>
              <a:t>Master Force Organizers;</a:t>
            </a:r>
            <a:r>
              <a:rPr lang="en-US"/>
              <a:t> but in the superuniverse domains, when emergent energy becomes responsive to local or linear </a:t>
            </a:r>
            <a:r>
              <a:rPr lang="en-US">
                <a:hlinkClick r:id="rId5"/>
              </a:rPr>
              <a:t>gravity,</a:t>
            </a:r>
            <a:r>
              <a:rPr lang="en-US"/>
              <a:t> they retire in favor of the </a:t>
            </a:r>
            <a:r>
              <a:rPr lang="en-US">
                <a:hlinkClick r:id="rId6"/>
              </a:rPr>
              <a:t>power directors</a:t>
            </a:r>
            <a:r>
              <a:rPr lang="en-US"/>
              <a:t> of the superuniverse concerned.</a:t>
            </a:r>
          </a:p>
        </p:txBody>
      </p:sp>
    </p:spTree>
    <p:extLst>
      <p:ext uri="{BB962C8B-B14F-4D97-AF65-F5344CB8AC3E}">
        <p14:creationId xmlns:p14="http://schemas.microsoft.com/office/powerpoint/2010/main" val="3173605879"/>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6548</Words>
  <Application>Microsoft Office PowerPoint</Application>
  <PresentationFormat>On-screen Show (4:3)</PresentationFormat>
  <Paragraphs>104</Paragraphs>
  <Slides>87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1_Office Theme</vt:lpstr>
      <vt:lpstr>The Urantia Book</vt:lpstr>
      <vt:lpstr>PowerPoint Presentation</vt:lpstr>
      <vt:lpstr>Paper 32  The Evolution of Local Universes*  Audio Version</vt:lpstr>
      <vt:lpstr>PowerPoint Presentation</vt:lpstr>
      <vt:lpstr>PowerPoint Presentation</vt:lpstr>
      <vt:lpstr>PowerPoint Presentation</vt:lpstr>
      <vt:lpstr>PowerPoint Presentation</vt:lpstr>
      <vt:lpstr>PowerPoint Presentation</vt:lpstr>
      <vt:lpstr>1. Physical Emergence of Universes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Universe Organization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Evolutionary Idea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God’s Relation to a Local Universe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The Eternal and Divine Purpose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http://fifthepochalrevelationfellowship.com/b-urantia-book-standardized/papers/paper-32-evolution-local-universes.htm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32 - The Evolution of Local Universes</dc:title>
  <dc:subject>The Evolution of Local Universes</dc:subject>
  <dc:creator>Mighty Messenger</dc:creator>
  <cp:keywords>"universe evolution, universe organization, evolutionary, god, eternal and divine purpose, urantia"</cp:keywords>
  <cp:lastModifiedBy>Roger Paul</cp:lastModifiedBy>
  <cp:revision>34</cp:revision>
  <dcterms:created xsi:type="dcterms:W3CDTF">2014-04-04T18:38:58Z</dcterms:created>
  <dcterms:modified xsi:type="dcterms:W3CDTF">2024-05-20T19:36:53Z</dcterms:modified>
  <cp:category>Religion, Faith</cp:category>
</cp:coreProperties>
</file>