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2" r:id="rId2"/>
    <p:sldId id="258" r:id="rId3"/>
    <p:sldId id="481" r:id="rId4"/>
    <p:sldId id="493" r:id="rId5"/>
    <p:sldId id="482" r:id="rId6"/>
    <p:sldId id="483" r:id="rId7"/>
    <p:sldId id="484" r:id="rId8"/>
    <p:sldId id="485" r:id="rId9"/>
    <p:sldId id="486" r:id="rId10"/>
    <p:sldId id="487" r:id="rId11"/>
    <p:sldId id="488" r:id="rId12"/>
    <p:sldId id="489" r:id="rId13"/>
    <p:sldId id="490" r:id="rId14"/>
    <p:sldId id="494" r:id="rId15"/>
    <p:sldId id="491" r:id="rId16"/>
    <p:sldId id="470" r:id="rId17"/>
    <p:sldId id="471" r:id="rId18"/>
    <p:sldId id="472" r:id="rId19"/>
    <p:sldId id="495" r:id="rId20"/>
    <p:sldId id="473" r:id="rId21"/>
    <p:sldId id="474" r:id="rId22"/>
    <p:sldId id="475" r:id="rId23"/>
    <p:sldId id="476" r:id="rId24"/>
    <p:sldId id="496" r:id="rId25"/>
    <p:sldId id="477" r:id="rId26"/>
    <p:sldId id="478" r:id="rId27"/>
    <p:sldId id="479" r:id="rId28"/>
    <p:sldId id="480" r:id="rId29"/>
    <p:sldId id="459" r:id="rId30"/>
    <p:sldId id="460" r:id="rId31"/>
    <p:sldId id="461" r:id="rId32"/>
    <p:sldId id="497" r:id="rId33"/>
    <p:sldId id="462" r:id="rId34"/>
    <p:sldId id="463" r:id="rId35"/>
    <p:sldId id="464" r:id="rId36"/>
    <p:sldId id="465" r:id="rId37"/>
    <p:sldId id="498" r:id="rId38"/>
    <p:sldId id="466" r:id="rId39"/>
    <p:sldId id="467" r:id="rId40"/>
    <p:sldId id="468" r:id="rId41"/>
    <p:sldId id="469" r:id="rId42"/>
    <p:sldId id="448" r:id="rId43"/>
    <p:sldId id="499" r:id="rId44"/>
    <p:sldId id="449" r:id="rId45"/>
    <p:sldId id="450" r:id="rId46"/>
    <p:sldId id="451" r:id="rId47"/>
    <p:sldId id="452" r:id="rId48"/>
    <p:sldId id="453" r:id="rId49"/>
    <p:sldId id="454" r:id="rId50"/>
    <p:sldId id="455" r:id="rId51"/>
    <p:sldId id="456" r:id="rId52"/>
    <p:sldId id="500" r:id="rId53"/>
    <p:sldId id="457" r:id="rId54"/>
    <p:sldId id="314"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C42934-A3CC-41D9-9C7E-AEADBB281082}" v="2" dt="2026-03-13T13:33:28.1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4660"/>
  </p:normalViewPr>
  <p:slideViewPr>
    <p:cSldViewPr>
      <p:cViewPr varScale="1">
        <p:scale>
          <a:sx n="91" d="100"/>
          <a:sy n="91" d="100"/>
        </p:scale>
        <p:origin x="1106" y="2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61" Type="http://schemas.microsoft.com/office/2015/10/relationships/revisionInfo" Target="revisionInfo.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18BDA64A-2CFB-4EBB-97E1-9967E182491F}"/>
    <pc:docChg chg="addSld delSld modSld">
      <pc:chgData name="Roger Paul" userId="b021e7ff2079c976" providerId="LiveId" clId="{18BDA64A-2CFB-4EBB-97E1-9967E182491F}" dt="2026-03-13T13:33:30.601" v="5" actId="47"/>
      <pc:docMkLst>
        <pc:docMk/>
      </pc:docMkLst>
      <pc:sldChg chg="add del">
        <pc:chgData name="Roger Paul" userId="b021e7ff2079c976" providerId="LiveId" clId="{18BDA64A-2CFB-4EBB-97E1-9967E182491F}" dt="2026-03-13T13:33:28.103" v="4"/>
        <pc:sldMkLst>
          <pc:docMk/>
          <pc:sldMk cId="741492041" sldId="492"/>
        </pc:sldMkLst>
      </pc:sldChg>
      <pc:sldChg chg="add del">
        <pc:chgData name="Roger Paul" userId="b021e7ff2079c976" providerId="LiveId" clId="{18BDA64A-2CFB-4EBB-97E1-9967E182491F}" dt="2026-03-13T13:33:30.601" v="5" actId="47"/>
        <pc:sldMkLst>
          <pc:docMk/>
          <pc:sldMk cId="3795126209" sldId="50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3/13/2026</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youtube.com/watch?v=jcgfKND43wY" TargetMode="External"/><Relationship Id="rId3" Type="http://schemas.openxmlformats.org/officeDocument/2006/relationships/hyperlink" Target="Paper%20-16%20Video%20study%20group%20link" TargetMode="External"/><Relationship Id="rId7" Type="http://schemas.openxmlformats.org/officeDocument/2006/relationships/hyperlink" Target="https://www.youtube.com/watch?v=YghFqS768kY"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youtube.com/watch?v=alljldb45NE" TargetMode="External"/><Relationship Id="rId5" Type="http://schemas.openxmlformats.org/officeDocument/2006/relationships/hyperlink" Target="http://fifthepochalrevelationfellowship.com/notes/Paper_157_At_Caesarea-Philippi-2.pptx" TargetMode="External"/><Relationship Id="rId4" Type="http://schemas.openxmlformats.org/officeDocument/2006/relationships/hyperlink" Target="https://vimeo.com/299623518"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06.htm#Lucifer_rebell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2.htm#physical_controller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76.htm#Son_of_Man" TargetMode="External"/><Relationship Id="rId2" Type="http://schemas.openxmlformats.org/officeDocument/2006/relationships/hyperlink" Target="http://fifthepochalrevelationfellowship.com/audio/paper158/p158_02.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54.htm#faith"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fifthepochalrevelationfellowship.com/audio/paper158/p158_03.mp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06.htm#Lucifer_rebellion" TargetMode="External"/><Relationship Id="rId2" Type="http://schemas.openxmlformats.org/officeDocument/2006/relationships/hyperlink" Target="http://fifthepochalrevelationfellowship.com/audio/paper158/p158_00.mp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0.htm#Eternal_Son" TargetMode="External"/><Relationship Id="rId7" Type="http://schemas.openxmlformats.org/officeDocument/2006/relationships/hyperlink" Target="http://fifthepochalrevelationfellowship.com/b-urantia-book-standardized/topical_index/56.htm#Father_Melchizedek" TargetMode="External"/><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62.htm#Salvington" TargetMode="External"/><Relationship Id="rId5" Type="http://schemas.openxmlformats.org/officeDocument/2006/relationships/hyperlink" Target="http://fifthepochalrevelationfellowship.com/b-urantia-book-standardized/topical_index/81.htm#Infinite_Spirit" TargetMode="External"/><Relationship Id="rId4" Type="http://schemas.openxmlformats.org/officeDocument/2006/relationships/hyperlink" Target="http://fifthepochalrevelationfellowship.com/b-urantia-book-standardized/topical_index/61.htm#Gabriel"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6.htm#Son_of_Man"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fifthepochalrevelationfellowship.com/audio/paper158/p158_04.mp3"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19.htm#midwayer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43.htm#divinity"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ext-standardization.htm#U158_4_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fifthepochalrevelationfellowship.com/audio/paper158/p158_05.mp3"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fifthepochalrevelationfellowship.com/audio/paper158/p158_06.mp3"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4.htm#faith" TargetMode="External"/><Relationship Id="rId2" Type="http://schemas.openxmlformats.org/officeDocument/2006/relationships/hyperlink" Target="http://fifthepochalrevelationfellowship.com/b-urantia-book-standardized/topical_index/181.htm#spiritual_insight"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97.htm#kingdom_of_heaven" TargetMode="External"/></Relationships>
</file>

<file path=ppt/slides/_rels/slide3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6.htm#Son_of_Ma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fifthepochalrevelationfellowship.com/audio/paper158/p158_01.mp3"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ext-standardization.htm#U158_7_1" TargetMode="External"/><Relationship Id="rId2" Type="http://schemas.openxmlformats.org/officeDocument/2006/relationships/hyperlink" Target="http://fifthepochalrevelationfellowship.com/audio/paper158/p158_07.mp3"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6.htm#Son_of_Man"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11.htm#will_of_God" TargetMode="External"/><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0.htm#eternal_life" TargetMode="External"/><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97.htm#kingdom_of_heaven" TargetMode="External"/><Relationship Id="rId2" Type="http://schemas.openxmlformats.org/officeDocument/2006/relationships/hyperlink" Target="http://fifthepochalrevelationfellowship.com/audio/paper158/p158_08.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8.htm#angels" TargetMode="Externa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fifthepochalrevelationfellowship.com/notes/Paper_159_The_Decapolis_Tour.ppt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0.htm#Eternal_Son" TargetMode="External"/><Relationship Id="rId2" Type="http://schemas.openxmlformats.org/officeDocument/2006/relationships/hyperlink" Target="http://fifthepochalrevelationfellowship.com/b-urantia-book-standardized/topical_index/43.htm#divine_sonship"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176.htm#Son_of_Man" TargetMode="External"/><Relationship Id="rId4" Type="http://schemas.openxmlformats.org/officeDocument/2006/relationships/hyperlink" Target="http://fifthepochalrevelationfellowship.com/b-urantia-book-standardized/topical_index/135.htm#Paradis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43.htm#divinity" TargetMode="External"/><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6.htm#Father_Melchizedek" TargetMode="External"/><Relationship Id="rId2" Type="http://schemas.openxmlformats.org/officeDocument/2006/relationships/hyperlink" Target="http://fifthepochalrevelationfellowship.com/b-urantia-book-standardized/topical_index/61.htm#Gabrie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752600"/>
          </a:xfrm>
        </p:spPr>
        <p:txBody>
          <a:bodyPr>
            <a:normAutofit/>
          </a:bodyPr>
          <a:lstStyle/>
          <a:p>
            <a:r>
              <a:rPr lang="en-US" sz="2800" b="1">
                <a:solidFill>
                  <a:srgbClr val="FFFFFF"/>
                </a:solidFill>
                <a:latin typeface="Helvetica" panose="020B0604020202020204" pitchFamily="34" charset="0"/>
              </a:rPr>
              <a:t>Paper 158</a:t>
            </a:r>
            <a:br>
              <a:rPr lang="en-US" sz="2800"/>
            </a:br>
            <a:r>
              <a:rPr lang="en-US" sz="2800" b="1">
                <a:solidFill>
                  <a:srgbClr val="FFFFFF"/>
                </a:solidFill>
                <a:latin typeface="Helvetica" panose="020B0604020202020204" pitchFamily="34" charset="0"/>
              </a:rPr>
              <a:t>The Mount of Transfiguration</a:t>
            </a:r>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2700" y="2593062"/>
            <a:ext cx="3886200" cy="835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213995" y="5331520"/>
            <a:ext cx="5181600" cy="461665"/>
          </a:xfrm>
          <a:prstGeom prst="rect">
            <a:avLst/>
          </a:prstGeom>
          <a:noFill/>
        </p:spPr>
        <p:txBody>
          <a:bodyPr wrap="square" rtlCol="0">
            <a:spAutoFit/>
          </a:bodyPr>
          <a:lstStyle/>
          <a:p>
            <a:pPr>
              <a:defRPr/>
            </a:pPr>
            <a:r>
              <a:rPr lang="en-US" sz="2400" kern="0">
                <a:solidFill>
                  <a:prstClr val="white"/>
                </a:solidFill>
                <a:hlinkClick r:id="rId4"/>
              </a:rPr>
              <a:t>Paper  158 - Video study group link</a:t>
            </a:r>
            <a:endParaRPr lang="en-US" sz="2400" kern="0">
              <a:solidFill>
                <a:prstClr val="white"/>
              </a:solidFill>
            </a:endParaRPr>
          </a:p>
        </p:txBody>
      </p:sp>
      <p:sp>
        <p:nvSpPr>
          <p:cNvPr id="7" name="Rectangle 6"/>
          <p:cNvSpPr/>
          <p:nvPr/>
        </p:nvSpPr>
        <p:spPr>
          <a:xfrm>
            <a:off x="2243356" y="5909012"/>
            <a:ext cx="5295900" cy="461665"/>
          </a:xfrm>
          <a:prstGeom prst="rect">
            <a:avLst/>
          </a:prstGeom>
        </p:spPr>
        <p:txBody>
          <a:bodyPr wrap="square">
            <a:spAutoFit/>
          </a:bodyPr>
          <a:lstStyle/>
          <a:p>
            <a:pPr>
              <a:defRPr/>
            </a:pPr>
            <a:r>
              <a:rPr lang="en-US" sz="2400" kern="0">
                <a:solidFill>
                  <a:prstClr val="white"/>
                </a:solidFill>
                <a:hlinkClick r:id="rId5"/>
              </a:rPr>
              <a:t>Paper 157 - At Caesarea-Philippi</a:t>
            </a:r>
            <a:endParaRPr lang="en-US" sz="2400" kern="0">
              <a:solidFill>
                <a:prstClr val="white"/>
              </a:solidFill>
            </a:endParaRPr>
          </a:p>
        </p:txBody>
      </p:sp>
      <p:sp>
        <p:nvSpPr>
          <p:cNvPr id="4" name="TextBox 3">
            <a:extLst>
              <a:ext uri="{FF2B5EF4-FFF2-40B4-BE49-F238E27FC236}">
                <a16:creationId xmlns:a16="http://schemas.microsoft.com/office/drawing/2014/main" id="{EFFF3B37-5136-A9AF-6643-D6557E6FD464}"/>
              </a:ext>
            </a:extLst>
          </p:cNvPr>
          <p:cNvSpPr txBox="1"/>
          <p:nvPr/>
        </p:nvSpPr>
        <p:spPr>
          <a:xfrm>
            <a:off x="1752600" y="3810000"/>
            <a:ext cx="5943600" cy="369332"/>
          </a:xfrm>
          <a:prstGeom prst="rect">
            <a:avLst/>
          </a:prstGeom>
          <a:noFill/>
        </p:spPr>
        <p:txBody>
          <a:bodyPr wrap="square" rtlCol="0">
            <a:spAutoFit/>
          </a:bodyPr>
          <a:lstStyle/>
          <a:p>
            <a:r>
              <a:rPr lang="en-US">
                <a:hlinkClick r:id="rId6"/>
              </a:rPr>
              <a:t>Reading Paper 158 - The Mount of Transfiguration</a:t>
            </a:r>
            <a:endParaRPr lang="en-US"/>
          </a:p>
        </p:txBody>
      </p:sp>
      <p:sp>
        <p:nvSpPr>
          <p:cNvPr id="8" name="TextBox 7">
            <a:extLst>
              <a:ext uri="{FF2B5EF4-FFF2-40B4-BE49-F238E27FC236}">
                <a16:creationId xmlns:a16="http://schemas.microsoft.com/office/drawing/2014/main" id="{FAF11C38-0B59-E08C-4CD1-E6734DD06E72}"/>
              </a:ext>
            </a:extLst>
          </p:cNvPr>
          <p:cNvSpPr txBox="1"/>
          <p:nvPr/>
        </p:nvSpPr>
        <p:spPr>
          <a:xfrm>
            <a:off x="2243356" y="4295159"/>
            <a:ext cx="6551802" cy="369332"/>
          </a:xfrm>
          <a:prstGeom prst="rect">
            <a:avLst/>
          </a:prstGeom>
          <a:noFill/>
        </p:spPr>
        <p:txBody>
          <a:bodyPr wrap="square" rtlCol="0">
            <a:spAutoFit/>
          </a:bodyPr>
          <a:lstStyle/>
          <a:p>
            <a:r>
              <a:rPr lang="en-US">
                <a:hlinkClick r:id="rId7"/>
              </a:rPr>
              <a:t>Paper 158: The Mount of Transfiguration</a:t>
            </a:r>
            <a:endParaRPr lang="en-US"/>
          </a:p>
        </p:txBody>
      </p:sp>
      <p:sp>
        <p:nvSpPr>
          <p:cNvPr id="9" name="TextBox 8">
            <a:extLst>
              <a:ext uri="{FF2B5EF4-FFF2-40B4-BE49-F238E27FC236}">
                <a16:creationId xmlns:a16="http://schemas.microsoft.com/office/drawing/2014/main" id="{1C93B112-1287-5AD8-6BB4-93767A1C50AF}"/>
              </a:ext>
            </a:extLst>
          </p:cNvPr>
          <p:cNvSpPr txBox="1"/>
          <p:nvPr/>
        </p:nvSpPr>
        <p:spPr>
          <a:xfrm>
            <a:off x="966132" y="4664491"/>
            <a:ext cx="7516536" cy="369332"/>
          </a:xfrm>
          <a:prstGeom prst="rect">
            <a:avLst/>
          </a:prstGeom>
          <a:noFill/>
        </p:spPr>
        <p:txBody>
          <a:bodyPr wrap="square" rtlCol="0">
            <a:spAutoFit/>
          </a:bodyPr>
          <a:lstStyle/>
          <a:p>
            <a:r>
              <a:rPr lang="en-US" dirty="0">
                <a:hlinkClick r:id="rId8"/>
              </a:rPr>
              <a:t>Paper-158, Part-2, The Mount of Transfiguration, Jesus healing an epileptic boy</a:t>
            </a:r>
            <a:endParaRPr lang="en-US" dirty="0"/>
          </a:p>
        </p:txBody>
      </p:sp>
    </p:spTree>
    <p:extLst>
      <p:ext uri="{BB962C8B-B14F-4D97-AF65-F5344CB8AC3E}">
        <p14:creationId xmlns:p14="http://schemas.microsoft.com/office/powerpoint/2010/main" val="741492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dirty="0">
                <a:solidFill>
                  <a:srgbClr val="FFFF00"/>
                </a:solidFill>
                <a:latin typeface="Helvetica" panose="020B0604020202020204" pitchFamily="34" charset="0"/>
              </a:rPr>
              <a:t>158:1.7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(1753.3)</a:t>
            </a:r>
            <a:r>
              <a:rPr lang="en-US" dirty="0">
                <a:solidFill>
                  <a:srgbClr val="FFFFFF"/>
                </a:solidFill>
                <a:latin typeface="Helvetica" panose="020B0604020202020204" pitchFamily="34" charset="0"/>
              </a:rPr>
              <a:t> As they partook of their meager evening meal, Peter asked the Master, "How long do we remain on this mountain away from our brethren?" And Jesus answered: </a:t>
            </a:r>
            <a:r>
              <a:rPr lang="en-US" dirty="0">
                <a:solidFill>
                  <a:srgbClr val="CC6600"/>
                </a:solidFill>
                <a:latin typeface="Helvetica" panose="020B0604020202020204" pitchFamily="34" charset="0"/>
              </a:rPr>
              <a:t>"Until you shall see the glory of the Son of Man and know that whatsoever I have declared to you is </a:t>
            </a:r>
            <a:r>
              <a:rPr lang="en-US" dirty="0" err="1">
                <a:solidFill>
                  <a:srgbClr val="CC6600"/>
                </a:solidFill>
                <a:latin typeface="Helvetica" panose="020B0604020202020204" pitchFamily="34" charset="0"/>
              </a:rPr>
              <a:t>true."</a:t>
            </a:r>
            <a:r>
              <a:rPr lang="en-US" dirty="0" err="1">
                <a:solidFill>
                  <a:srgbClr val="FFFFFF"/>
                </a:solidFill>
                <a:latin typeface="Helvetica" panose="020B0604020202020204" pitchFamily="34" charset="0"/>
              </a:rPr>
              <a:t>And</a:t>
            </a:r>
            <a:r>
              <a:rPr lang="en-US" dirty="0">
                <a:solidFill>
                  <a:srgbClr val="FFFFFF"/>
                </a:solidFill>
                <a:latin typeface="Helvetica" panose="020B0604020202020204" pitchFamily="34" charset="0"/>
              </a:rPr>
              <a:t> they talked over the affairs of the </a:t>
            </a:r>
            <a:r>
              <a:rPr lang="en-US" dirty="0">
                <a:solidFill>
                  <a:srgbClr val="FFFF99"/>
                </a:solidFill>
                <a:latin typeface="Helvetica" panose="020B0604020202020204" pitchFamily="34" charset="0"/>
                <a:hlinkClick r:id="rId2"/>
              </a:rPr>
              <a:t>Lucifer rebellion</a:t>
            </a:r>
            <a:r>
              <a:rPr lang="en-US" dirty="0">
                <a:solidFill>
                  <a:srgbClr val="FFFFFF"/>
                </a:solidFill>
                <a:latin typeface="Helvetica" panose="020B0604020202020204" pitchFamily="34" charset="0"/>
              </a:rPr>
              <a:t> while seated about the glowing embers of their fire until darkness drew on and the apostles' eyes grew heavy, for they had begun their journey very early that morning.</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158:1.8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(1753.4)</a:t>
            </a:r>
            <a:r>
              <a:rPr lang="en-US" dirty="0">
                <a:solidFill>
                  <a:srgbClr val="FFFFFF"/>
                </a:solidFill>
                <a:latin typeface="Helvetica" panose="020B0604020202020204" pitchFamily="34" charset="0"/>
              </a:rPr>
              <a:t> When the three had been fast asleep for about half an hour, they were suddenly awakened by a near-by crackling sound, and much to their amazement and consternation, on looking about them, they beheld Jesus in intimate converse with two brilliant beings clothed in the habiliments of the light of the celestial world. And Jesus' face and form shone with the luminosity of a heavenly light. These three conversed in a strange language, but from certain things said, Peter erroneously conjectured that the beings with Jesus were Moses and Elijah; in reality, they were Gabriel and the Father Melchizedek. The </a:t>
            </a:r>
            <a:r>
              <a:rPr lang="en-US" dirty="0">
                <a:solidFill>
                  <a:srgbClr val="FFFF99"/>
                </a:solidFill>
                <a:latin typeface="Helvetica" panose="020B0604020202020204" pitchFamily="34" charset="0"/>
                <a:hlinkClick r:id="rId2"/>
              </a:rPr>
              <a:t>physical controllers</a:t>
            </a:r>
            <a:r>
              <a:rPr lang="en-US" dirty="0">
                <a:solidFill>
                  <a:srgbClr val="FFFFFF"/>
                </a:solidFill>
                <a:latin typeface="Helvetica" panose="020B0604020202020204" pitchFamily="34" charset="0"/>
              </a:rPr>
              <a:t> had arranged for the apostles to witness this scene because of Jesus' request.</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158:1.9</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(1753.5)</a:t>
            </a:r>
            <a:r>
              <a:rPr lang="en-US" dirty="0">
                <a:solidFill>
                  <a:srgbClr val="FFFFFF"/>
                </a:solidFill>
                <a:latin typeface="Helvetica" panose="020B0604020202020204" pitchFamily="34" charset="0"/>
              </a:rPr>
              <a:t> The three apostles were so badly frightened that they were slow in collecting their wits, but Peter, who was first to recover himself, said, as the dazzling vision faded from before them and they observed Jesus standing alone: "Jesus, Master, it is good to have been here. We rejoice to see this glory. We are loath to go back down to the inglorious world. If you are willing, let us abide here, and we will erect three tents, one for you, one for Moses, and one for Elijah." And Peter said this because of his confusion, and because nothing else came into his mind at just that moment.</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dirty="0">
                <a:solidFill>
                  <a:srgbClr val="FFFF00"/>
                </a:solidFill>
                <a:latin typeface="Helvetica" panose="020B0604020202020204" pitchFamily="34" charset="0"/>
              </a:rPr>
              <a:t>158:1.10</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(1753.6)</a:t>
            </a:r>
            <a:r>
              <a:rPr lang="en-US" dirty="0">
                <a:solidFill>
                  <a:srgbClr val="FFFFFF"/>
                </a:solidFill>
                <a:latin typeface="Helvetica" panose="020B0604020202020204" pitchFamily="34" charset="0"/>
              </a:rPr>
              <a:t> While Peter was yet speaking, a silvery cloud drew near and overshadowed the four of them. The apostles now became greatly frightened, and as they fell down on their faces to worship, they heard a voice, the same that had spoken on the occasion of Jesus' baptism, say: "This is my beloved Son; give heed to him." And when the cloud vanished, again was Jesus alone with the three, and he reached down and touched them, saying: </a:t>
            </a:r>
            <a:r>
              <a:rPr lang="en-US" dirty="0">
                <a:solidFill>
                  <a:srgbClr val="CC6600"/>
                </a:solidFill>
                <a:latin typeface="Helvetica" panose="020B0604020202020204" pitchFamily="34" charset="0"/>
              </a:rPr>
              <a:t>"Arise and be not afraid; you shall see greater things than this."</a:t>
            </a:r>
            <a:r>
              <a:rPr lang="en-US" dirty="0">
                <a:solidFill>
                  <a:srgbClr val="FFFFFF"/>
                </a:solidFill>
                <a:latin typeface="Helvetica" panose="020B0604020202020204" pitchFamily="34" charset="0"/>
              </a:rPr>
              <a:t> But the apostles were truly afraid; they were a silent and thoughtful trio as they made ready to descend the mountain shortly before midnight.</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D5A9-E4C3-426D-A51B-4E9BE1AA3E78}"/>
              </a:ext>
            </a:extLst>
          </p:cNvPr>
          <p:cNvSpPr>
            <a:spLocks noGrp="1"/>
          </p:cNvSpPr>
          <p:nvPr>
            <p:ph type="title"/>
          </p:nvPr>
        </p:nvSpPr>
        <p:spPr/>
        <p:txBody>
          <a:bodyPr>
            <a:normAutofit fontScale="90000"/>
          </a:bodyPr>
          <a:lstStyle/>
          <a:p>
            <a:r>
              <a:rPr lang="en-US" b="1" dirty="0">
                <a:solidFill>
                  <a:srgbClr val="FFFFFF"/>
                </a:solidFill>
                <a:latin typeface="Helvetica" panose="020B0604020202020204" pitchFamily="34" charset="0"/>
              </a:rPr>
              <a:t>2. Coming Down the Mountain </a:t>
            </a:r>
            <a:br>
              <a:rPr lang="en-US" dirty="0"/>
            </a:br>
            <a:r>
              <a:rPr lang="en-US" sz="1800" b="1" cap="all" dirty="0">
                <a:solidFill>
                  <a:srgbClr val="FFFF99"/>
                </a:solidFill>
                <a:latin typeface="Verdana" panose="020B0604030504040204" pitchFamily="34" charset="0"/>
                <a:hlinkClick r:id="rId2"/>
              </a:rPr>
              <a:t>AUDIO VERSION</a:t>
            </a:r>
            <a:endParaRPr lang="en-US" sz="1800" dirty="0"/>
          </a:p>
        </p:txBody>
      </p:sp>
      <p:sp>
        <p:nvSpPr>
          <p:cNvPr id="3" name="Content Placeholder 2">
            <a:extLst>
              <a:ext uri="{FF2B5EF4-FFF2-40B4-BE49-F238E27FC236}">
                <a16:creationId xmlns:a16="http://schemas.microsoft.com/office/drawing/2014/main" id="{3B46ADA5-00C0-49EA-94E4-A3233E527C0C}"/>
              </a:ext>
            </a:extLst>
          </p:cNvPr>
          <p:cNvSpPr>
            <a:spLocks noGrp="1"/>
          </p:cNvSpPr>
          <p:nvPr>
            <p:ph idx="1"/>
          </p:nvPr>
        </p:nvSpPr>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158:2.1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(1754.1)</a:t>
            </a:r>
            <a:r>
              <a:rPr lang="en-US" dirty="0">
                <a:solidFill>
                  <a:srgbClr val="FFFFFF"/>
                </a:solidFill>
                <a:latin typeface="Helvetica" panose="020B0604020202020204" pitchFamily="34" charset="0"/>
              </a:rPr>
              <a:t> For about half the distance down the mountain not a word was spoken. Jesus then began the conversation by remarking: </a:t>
            </a:r>
            <a:r>
              <a:rPr lang="en-US" dirty="0">
                <a:solidFill>
                  <a:srgbClr val="CC6600"/>
                </a:solidFill>
                <a:latin typeface="Helvetica" panose="020B0604020202020204" pitchFamily="34" charset="0"/>
              </a:rPr>
              <a:t>"Make certain that you tell no man, not even your brethren, what you have seen and heard on this mountain until the </a:t>
            </a:r>
            <a:r>
              <a:rPr lang="en-US" dirty="0">
                <a:solidFill>
                  <a:srgbClr val="FFFF99"/>
                </a:solidFill>
                <a:latin typeface="Helvetica" panose="020B0604020202020204" pitchFamily="34" charset="0"/>
                <a:hlinkClick r:id="rId3"/>
              </a:rPr>
              <a:t>Son of Man</a:t>
            </a:r>
            <a:r>
              <a:rPr lang="en-US" dirty="0">
                <a:solidFill>
                  <a:srgbClr val="CC6600"/>
                </a:solidFill>
                <a:latin typeface="Helvetica" panose="020B0604020202020204" pitchFamily="34" charset="0"/>
              </a:rPr>
              <a:t> has risen from the dead."</a:t>
            </a:r>
            <a:r>
              <a:rPr lang="en-US" dirty="0">
                <a:solidFill>
                  <a:srgbClr val="FFFFFF"/>
                </a:solidFill>
                <a:latin typeface="Helvetica" panose="020B0604020202020204" pitchFamily="34" charset="0"/>
              </a:rPr>
              <a:t> The three apostles were shocked and bewildered by the Master's words,</a:t>
            </a:r>
            <a:r>
              <a:rPr lang="en-US" dirty="0">
                <a:solidFill>
                  <a:srgbClr val="CC6600"/>
                </a:solidFill>
                <a:latin typeface="Helvetica" panose="020B0604020202020204" pitchFamily="34" charset="0"/>
              </a:rPr>
              <a:t> "until the Son of Man has risen from the dead."</a:t>
            </a:r>
            <a:r>
              <a:rPr lang="en-US" dirty="0">
                <a:solidFill>
                  <a:srgbClr val="FFFFFF"/>
                </a:solidFill>
                <a:latin typeface="Helvetica" panose="020B0604020202020204" pitchFamily="34" charset="0"/>
              </a:rPr>
              <a:t> They had so recently reaffirmed their </a:t>
            </a:r>
            <a:r>
              <a:rPr lang="en-US" dirty="0">
                <a:solidFill>
                  <a:srgbClr val="FFFF99"/>
                </a:solidFill>
                <a:latin typeface="Helvetica" panose="020B0604020202020204" pitchFamily="34" charset="0"/>
                <a:hlinkClick r:id="rId4"/>
              </a:rPr>
              <a:t>faith</a:t>
            </a:r>
            <a:r>
              <a:rPr lang="en-US" dirty="0">
                <a:solidFill>
                  <a:srgbClr val="FFFFFF"/>
                </a:solidFill>
                <a:latin typeface="Helvetica" panose="020B0604020202020204" pitchFamily="34" charset="0"/>
              </a:rPr>
              <a:t> in him as the Deliverer, the Son of God, and they had just beheld him transfigured in glory before their very eyes, and now he began to talk about </a:t>
            </a:r>
            <a:r>
              <a:rPr lang="en-US" dirty="0">
                <a:solidFill>
                  <a:srgbClr val="CC6600"/>
                </a:solidFill>
                <a:latin typeface="Helvetica" panose="020B0604020202020204" pitchFamily="34" charset="0"/>
              </a:rPr>
              <a:t>"rising from the dead"!</a:t>
            </a:r>
            <a:endParaRPr lang="en-US" dirty="0"/>
          </a:p>
        </p:txBody>
      </p:sp>
    </p:spTree>
    <p:extLst>
      <p:ext uri="{BB962C8B-B14F-4D97-AF65-F5344CB8AC3E}">
        <p14:creationId xmlns:p14="http://schemas.microsoft.com/office/powerpoint/2010/main" val="2866274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158:2.2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(1754.2)</a:t>
            </a:r>
            <a:r>
              <a:rPr lang="en-US" dirty="0">
                <a:solidFill>
                  <a:srgbClr val="FFFFFF"/>
                </a:solidFill>
                <a:latin typeface="Helvetica" panose="020B0604020202020204" pitchFamily="34" charset="0"/>
              </a:rPr>
              <a:t> Peter shuddered at the thought of the Master's dying—it was too disagreeable an idea to entertain—and fearing that James or John might ask some question relative to this statement, he thought best to start up a diverting conversation and, not knowing what else to talk about, gave expression to the first thought coming into his mind, which was: "Master, why is it that the scribes say that Elijah must first come before the Messiah shall appear?" And Jesus, knowing that Peter sought to avoid reference to his death and resurrection, answered: </a:t>
            </a:r>
            <a:r>
              <a:rPr lang="en-US" dirty="0">
                <a:solidFill>
                  <a:srgbClr val="CC6600"/>
                </a:solidFill>
                <a:latin typeface="Helvetica" panose="020B0604020202020204" pitchFamily="34" charset="0"/>
              </a:rPr>
              <a:t>"Elijah indeed comes first to prepare the way for the Son of Man, who must suffer many things and finally be rejected. But I tell you that Elijah has already come, and they received him not but did to him whatsoever they willed."</a:t>
            </a:r>
            <a:r>
              <a:rPr lang="en-US" dirty="0">
                <a:solidFill>
                  <a:srgbClr val="FFFFFF"/>
                </a:solidFill>
                <a:latin typeface="Helvetica" panose="020B0604020202020204" pitchFamily="34" charset="0"/>
              </a:rPr>
              <a:t> And then did the three apostles perceive that he referred to John the Baptist as Elijah. Jesus knew that, if they insisted on regarding him as the Messiah, then must John be the Elijah of the prophecy.</a:t>
            </a:r>
            <a:endParaRPr lang="en-US" dirty="0"/>
          </a:p>
        </p:txBody>
      </p:sp>
    </p:spTree>
    <p:extLst>
      <p:ext uri="{BB962C8B-B14F-4D97-AF65-F5344CB8AC3E}">
        <p14:creationId xmlns:p14="http://schemas.microsoft.com/office/powerpoint/2010/main" val="450063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158:2.3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(1754.3)</a:t>
            </a:r>
            <a:r>
              <a:rPr lang="en-US" dirty="0">
                <a:solidFill>
                  <a:srgbClr val="FFFFFF"/>
                </a:solidFill>
                <a:latin typeface="Helvetica" panose="020B0604020202020204" pitchFamily="34" charset="0"/>
              </a:rPr>
              <a:t> Jesus enjoined silence about their observation of the foretaste of his </a:t>
            </a:r>
            <a:r>
              <a:rPr lang="en-US" dirty="0" err="1">
                <a:solidFill>
                  <a:srgbClr val="FFFFFF"/>
                </a:solidFill>
                <a:latin typeface="Helvetica" panose="020B0604020202020204" pitchFamily="34" charset="0"/>
              </a:rPr>
              <a:t>postresurrection</a:t>
            </a:r>
            <a:r>
              <a:rPr lang="en-US" dirty="0">
                <a:solidFill>
                  <a:srgbClr val="FFFFFF"/>
                </a:solidFill>
                <a:latin typeface="Helvetica" panose="020B0604020202020204" pitchFamily="34" charset="0"/>
              </a:rPr>
              <a:t> glory because he did not want to foster the notion that, being now received as the Messiah, he would in any degree fulfill their erroneous concepts of a wonder-working deliverer. Although Peter, James, and John pondered all this in their minds, they spoke not of it to any man until after the Master's resurrection.</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158:2.4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(1754.4)</a:t>
            </a:r>
            <a:r>
              <a:rPr lang="en-US" dirty="0">
                <a:solidFill>
                  <a:srgbClr val="FFFFFF"/>
                </a:solidFill>
                <a:latin typeface="Helvetica" panose="020B0604020202020204" pitchFamily="34" charset="0"/>
              </a:rPr>
              <a:t> As they continued to descend the mountain, Jesus said to them: </a:t>
            </a:r>
            <a:r>
              <a:rPr lang="en-US" dirty="0">
                <a:solidFill>
                  <a:srgbClr val="CC6600"/>
                </a:solidFill>
                <a:latin typeface="Helvetica" panose="020B0604020202020204" pitchFamily="34" charset="0"/>
              </a:rPr>
              <a:t>"You would not receive me as the Son of Man; therefore have I consented to be received in accordance with your settled determination, but, mistake not, the will of my Father must prevail. If you thus choose to follow the inclination of your own wills, you must prepare to suffer many disappointments and experience many trials, but the training which I have given you should suffice to bring you triumphantly through even these sorrows of your own choosing."</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158:2.5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(1754.5)</a:t>
            </a:r>
            <a:r>
              <a:rPr lang="en-US" dirty="0">
                <a:solidFill>
                  <a:srgbClr val="FFFFFF"/>
                </a:solidFill>
                <a:latin typeface="Helvetica" panose="020B0604020202020204" pitchFamily="34" charset="0"/>
              </a:rPr>
              <a:t> Jesus did not take Peter, James, and John with him up to the mount of the transfiguration because they were in any sense better prepared than the other apostles to witness what happened, or because they were spiritually more fit to enjoy such a rare privilege. Not at all. He well knew that none of the twelve were spiritually qualified for this experience; therefore did he take with him only the three apostles who were assigned to accompany him at those times when he desired to be alone to enjoy solitary communion.</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818D7-C073-46E9-9079-428FE046DEF0}"/>
              </a:ext>
            </a:extLst>
          </p:cNvPr>
          <p:cNvSpPr>
            <a:spLocks noGrp="1"/>
          </p:cNvSpPr>
          <p:nvPr>
            <p:ph type="title"/>
          </p:nvPr>
        </p:nvSpPr>
        <p:spPr/>
        <p:txBody>
          <a:bodyPr>
            <a:normAutofit fontScale="90000"/>
          </a:bodyPr>
          <a:lstStyle/>
          <a:p>
            <a:r>
              <a:rPr lang="en-US" b="1" dirty="0">
                <a:solidFill>
                  <a:srgbClr val="FFFFFF"/>
                </a:solidFill>
                <a:latin typeface="Helvetica" panose="020B0604020202020204" pitchFamily="34" charset="0"/>
              </a:rPr>
              <a:t>3. Meaning of the Transfiguration </a:t>
            </a:r>
            <a:br>
              <a:rPr lang="en-US" dirty="0"/>
            </a:br>
            <a:r>
              <a:rPr lang="en-US" sz="1800" b="1" cap="all" dirty="0">
                <a:solidFill>
                  <a:srgbClr val="FFFF99"/>
                </a:solidFill>
                <a:latin typeface="Verdana" panose="020B0604030504040204" pitchFamily="34" charset="0"/>
                <a:hlinkClick r:id="rId2"/>
              </a:rPr>
              <a:t>AUDIO VERSION</a:t>
            </a:r>
            <a:endParaRPr lang="en-US" sz="1800" dirty="0"/>
          </a:p>
        </p:txBody>
      </p:sp>
      <p:sp>
        <p:nvSpPr>
          <p:cNvPr id="3" name="Content Placeholder 2">
            <a:extLst>
              <a:ext uri="{FF2B5EF4-FFF2-40B4-BE49-F238E27FC236}">
                <a16:creationId xmlns:a16="http://schemas.microsoft.com/office/drawing/2014/main" id="{E111B409-FC89-430B-B877-498D908E3A1D}"/>
              </a:ext>
            </a:extLst>
          </p:cNvPr>
          <p:cNvSpPr>
            <a:spLocks noGrp="1"/>
          </p:cNvSpPr>
          <p:nvPr>
            <p:ph idx="1"/>
          </p:nvPr>
        </p:nvSpPr>
        <p:spPr/>
        <p:txBody>
          <a:bodyPr/>
          <a:lstStyle/>
          <a:p>
            <a:pPr marL="0" indent="0">
              <a:buNone/>
            </a:pPr>
            <a:r>
              <a:rPr lang="en-US" baseline="30000" dirty="0">
                <a:solidFill>
                  <a:srgbClr val="FFFF00"/>
                </a:solidFill>
                <a:latin typeface="Helvetica" panose="020B0604020202020204" pitchFamily="34" charset="0"/>
              </a:rPr>
              <a:t>158:3.1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(1755.1)</a:t>
            </a:r>
            <a:r>
              <a:rPr lang="en-US" dirty="0">
                <a:solidFill>
                  <a:srgbClr val="FFFFFF"/>
                </a:solidFill>
                <a:latin typeface="Helvetica" panose="020B0604020202020204" pitchFamily="34" charset="0"/>
              </a:rPr>
              <a:t> That which Peter, James, and John witnessed on the mount of transfiguration was a fleeting glimpse of a celestial pageant which transpired that eventful day on Mount Hermon. The transfiguration was the occasion of:</a:t>
            </a:r>
            <a:endParaRPr lang="en-US" dirty="0"/>
          </a:p>
        </p:txBody>
      </p:sp>
    </p:spTree>
    <p:extLst>
      <p:ext uri="{BB962C8B-B14F-4D97-AF65-F5344CB8AC3E}">
        <p14:creationId xmlns:p14="http://schemas.microsoft.com/office/powerpoint/2010/main" val="2283011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b="1" dirty="0">
                <a:solidFill>
                  <a:srgbClr val="FFFFFF"/>
                </a:solidFill>
                <a:latin typeface="Helvetica" panose="020B0604020202020204" pitchFamily="34" charset="0"/>
              </a:rPr>
              <a:t>Paper 158</a:t>
            </a:r>
            <a:br>
              <a:rPr lang="en-US" dirty="0"/>
            </a:br>
            <a:r>
              <a:rPr lang="en-US" b="1" dirty="0">
                <a:solidFill>
                  <a:srgbClr val="FFFFFF"/>
                </a:solidFill>
                <a:latin typeface="Helvetica" panose="020B0604020202020204" pitchFamily="34" charset="0"/>
              </a:rPr>
              <a:t>The Mount of Transfiguration</a:t>
            </a:r>
            <a:br>
              <a:rPr lang="en-US" dirty="0"/>
            </a:br>
            <a:r>
              <a:rPr lang="en-US" sz="1800" b="1" cap="all" dirty="0">
                <a:solidFill>
                  <a:srgbClr val="FFFF99"/>
                </a:solidFill>
                <a:latin typeface="Verdana" panose="020B0604030504040204" pitchFamily="34" charset="0"/>
                <a:hlinkClick r:id="rId2"/>
              </a:rPr>
              <a:t>AUDIO VERSION</a:t>
            </a:r>
            <a:endParaRPr lang="en-US" sz="1800" dirty="0"/>
          </a:p>
        </p:txBody>
      </p:sp>
      <p:sp>
        <p:nvSpPr>
          <p:cNvPr id="3" name="Content Placeholder 2"/>
          <p:cNvSpPr>
            <a:spLocks noGrp="1"/>
          </p:cNvSpPr>
          <p:nvPr>
            <p:ph idx="1"/>
          </p:nvPr>
        </p:nvSpPr>
        <p:spPr/>
        <p:txBody>
          <a:bodyPr>
            <a:normAutofit lnSpcReduction="10000"/>
          </a:bodyPr>
          <a:lstStyle/>
          <a:p>
            <a:pPr marL="0" indent="0">
              <a:buNone/>
            </a:pPr>
            <a:r>
              <a:rPr lang="en-US" baseline="30000" dirty="0">
                <a:solidFill>
                  <a:srgbClr val="FFFF00"/>
                </a:solidFill>
                <a:latin typeface="Helvetica" panose="020B0604020202020204" pitchFamily="34" charset="0"/>
              </a:rPr>
              <a:t>158:0.1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(1752.1)</a:t>
            </a:r>
            <a:r>
              <a:rPr lang="en-US" dirty="0">
                <a:solidFill>
                  <a:srgbClr val="FFFFFF"/>
                </a:solidFill>
                <a:latin typeface="Helvetica" panose="020B0604020202020204" pitchFamily="34" charset="0"/>
              </a:rPr>
              <a:t> It was near sundown on Friday afternoon, August 12, A.D. 29, when Jesus and his associates reached the foot of Mount Hermon, near the very place where the lad Tiglath once waited while the Master ascended the mountain alone to settle the spiritual destinies of Urantia and technically to terminate the </a:t>
            </a:r>
            <a:r>
              <a:rPr lang="en-US" dirty="0">
                <a:solidFill>
                  <a:srgbClr val="FFFF99"/>
                </a:solidFill>
                <a:latin typeface="Helvetica" panose="020B0604020202020204" pitchFamily="34" charset="0"/>
                <a:hlinkClick r:id="rId3"/>
              </a:rPr>
              <a:t>Lucifer rebellion.</a:t>
            </a:r>
            <a:r>
              <a:rPr lang="en-US" dirty="0">
                <a:solidFill>
                  <a:srgbClr val="FFFFFF"/>
                </a:solidFill>
                <a:latin typeface="Helvetica" panose="020B0604020202020204" pitchFamily="34" charset="0"/>
              </a:rPr>
              <a:t> And here they sojourned for two days in spiritual preparation for the events so soon to follow.</a:t>
            </a:r>
            <a:endParaRPr lang="en-US" dirty="0"/>
          </a:p>
        </p:txBody>
      </p:sp>
    </p:spTree>
    <p:extLst>
      <p:ext uri="{BB962C8B-B14F-4D97-AF65-F5344CB8AC3E}">
        <p14:creationId xmlns:p14="http://schemas.microsoft.com/office/powerpoint/2010/main" val="4146460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dirty="0">
                <a:solidFill>
                  <a:srgbClr val="FFFF00"/>
                </a:solidFill>
                <a:latin typeface="Helvetica" panose="020B0604020202020204" pitchFamily="34" charset="0"/>
              </a:rPr>
              <a:t>158:3.2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(1755.2)</a:t>
            </a:r>
            <a:r>
              <a:rPr lang="en-US" dirty="0">
                <a:solidFill>
                  <a:srgbClr val="FFFFFF"/>
                </a:solidFill>
                <a:latin typeface="Helvetica" panose="020B0604020202020204" pitchFamily="34" charset="0"/>
              </a:rPr>
              <a:t> 1. The acceptance of the fullness of the bestowal of the incarnated life of Michael on Urantia by the Eternal Mother-Son of </a:t>
            </a:r>
            <a:r>
              <a:rPr lang="en-US" dirty="0">
                <a:solidFill>
                  <a:srgbClr val="FFFF99"/>
                </a:solidFill>
                <a:latin typeface="Helvetica" panose="020B0604020202020204" pitchFamily="34" charset="0"/>
                <a:hlinkClick r:id="rId2"/>
              </a:rPr>
              <a:t>Paradise.</a:t>
            </a:r>
            <a:r>
              <a:rPr lang="en-US" dirty="0">
                <a:solidFill>
                  <a:srgbClr val="FFFFFF"/>
                </a:solidFill>
                <a:latin typeface="Helvetica" panose="020B0604020202020204" pitchFamily="34" charset="0"/>
              </a:rPr>
              <a:t> As far as concerned the requirements of the </a:t>
            </a:r>
            <a:r>
              <a:rPr lang="en-US" dirty="0">
                <a:solidFill>
                  <a:srgbClr val="FFFF99"/>
                </a:solidFill>
                <a:latin typeface="Helvetica" panose="020B0604020202020204" pitchFamily="34" charset="0"/>
                <a:hlinkClick r:id="rId3"/>
              </a:rPr>
              <a:t>Eternal Son,</a:t>
            </a:r>
            <a:r>
              <a:rPr lang="en-US" dirty="0">
                <a:solidFill>
                  <a:srgbClr val="FFFFFF"/>
                </a:solidFill>
                <a:latin typeface="Helvetica" panose="020B0604020202020204" pitchFamily="34" charset="0"/>
              </a:rPr>
              <a:t> Jesus had now received assurance of their fulfillment. And </a:t>
            </a:r>
            <a:r>
              <a:rPr lang="en-US" dirty="0">
                <a:solidFill>
                  <a:srgbClr val="FFFF99"/>
                </a:solidFill>
                <a:latin typeface="Helvetica" panose="020B0604020202020204" pitchFamily="34" charset="0"/>
                <a:hlinkClick r:id="rId4"/>
              </a:rPr>
              <a:t>Gabriel</a:t>
            </a:r>
            <a:r>
              <a:rPr lang="en-US" dirty="0">
                <a:solidFill>
                  <a:srgbClr val="FFFFFF"/>
                </a:solidFill>
                <a:latin typeface="Helvetica" panose="020B0604020202020204" pitchFamily="34" charset="0"/>
              </a:rPr>
              <a:t> brought Jesus that assurance.</a:t>
            </a:r>
          </a:p>
          <a:p>
            <a:pPr marL="0" indent="0">
              <a:buNone/>
            </a:pPr>
            <a:r>
              <a:rPr lang="en-US" baseline="30000" dirty="0">
                <a:solidFill>
                  <a:srgbClr val="FFFF00"/>
                </a:solidFill>
                <a:latin typeface="Helvetica" panose="020B0604020202020204" pitchFamily="34" charset="0"/>
              </a:rPr>
              <a:t>158:3.3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(1755.3)</a:t>
            </a:r>
            <a:r>
              <a:rPr lang="en-US" dirty="0">
                <a:solidFill>
                  <a:srgbClr val="FFFFFF"/>
                </a:solidFill>
                <a:latin typeface="Helvetica" panose="020B0604020202020204" pitchFamily="34" charset="0"/>
              </a:rPr>
              <a:t> 2. The testimony of the satisfaction of the </a:t>
            </a:r>
            <a:r>
              <a:rPr lang="en-US" dirty="0">
                <a:solidFill>
                  <a:srgbClr val="FFFF99"/>
                </a:solidFill>
                <a:latin typeface="Helvetica" panose="020B0604020202020204" pitchFamily="34" charset="0"/>
                <a:hlinkClick r:id="rId5"/>
              </a:rPr>
              <a:t>Infinite Spirit</a:t>
            </a:r>
            <a:r>
              <a:rPr lang="en-US" dirty="0">
                <a:solidFill>
                  <a:srgbClr val="FFFFFF"/>
                </a:solidFill>
                <a:latin typeface="Helvetica" panose="020B0604020202020204" pitchFamily="34" charset="0"/>
              </a:rPr>
              <a:t> as to the fullness of the Urantia bestowal in the likeness of mortal flesh. The universe representative of the Infinite Spirit, the immediate associate of Michael on </a:t>
            </a:r>
            <a:r>
              <a:rPr lang="en-US" dirty="0" err="1">
                <a:solidFill>
                  <a:srgbClr val="FFFF99"/>
                </a:solidFill>
                <a:latin typeface="Helvetica" panose="020B0604020202020204" pitchFamily="34" charset="0"/>
                <a:hlinkClick r:id="rId6"/>
              </a:rPr>
              <a:t>Salvington</a:t>
            </a:r>
            <a:r>
              <a:rPr lang="en-US" dirty="0">
                <a:solidFill>
                  <a:srgbClr val="FFFFFF"/>
                </a:solidFill>
                <a:latin typeface="Helvetica" panose="020B0604020202020204" pitchFamily="34" charset="0"/>
              </a:rPr>
              <a:t> and his ever-present coworker, on this occasion spoke through the </a:t>
            </a:r>
            <a:r>
              <a:rPr lang="en-US" dirty="0">
                <a:solidFill>
                  <a:srgbClr val="FFFF99"/>
                </a:solidFill>
                <a:latin typeface="Helvetica" panose="020B0604020202020204" pitchFamily="34" charset="0"/>
                <a:hlinkClick r:id="rId7"/>
              </a:rPr>
              <a:t>Father Melchizedek.</a:t>
            </a:r>
            <a:endParaRPr lang="en-US" dirty="0">
              <a:solidFill>
                <a:srgbClr val="FFFFFF"/>
              </a:solidFill>
              <a:latin typeface="Helvetica" panose="020B0604020202020204" pitchFamily="34" charset="0"/>
            </a:endParaRPr>
          </a:p>
          <a:p>
            <a:pPr marL="0" indent="0">
              <a:buNone/>
            </a:pPr>
            <a:endParaRPr lang="en-US" dirty="0"/>
          </a:p>
        </p:txBody>
      </p:sp>
    </p:spTree>
    <p:extLst>
      <p:ext uri="{BB962C8B-B14F-4D97-AF65-F5344CB8AC3E}">
        <p14:creationId xmlns:p14="http://schemas.microsoft.com/office/powerpoint/2010/main" val="3847685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158:3.4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(1755.4)</a:t>
            </a:r>
            <a:r>
              <a:rPr lang="en-US" dirty="0">
                <a:solidFill>
                  <a:srgbClr val="FFFFFF"/>
                </a:solidFill>
                <a:latin typeface="Helvetica" panose="020B0604020202020204" pitchFamily="34" charset="0"/>
              </a:rPr>
              <a:t> Jesus welcomed this testimony regarding the success of his earth mission presented by the messengers of the Eternal Son and the Infinite Spirit, but he noted that his Father did not indicate that the Urantia bestowal was finished; only did the unseen presence of the Father bear witness through Jesus' Personalized Adjuster, saying, "This is my beloved Son; give heed to him." And this was spoken in words to be heard also by the three apostles.</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158:3.5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(1755.5)</a:t>
            </a:r>
            <a:r>
              <a:rPr lang="en-US" dirty="0">
                <a:solidFill>
                  <a:srgbClr val="FFFFFF"/>
                </a:solidFill>
                <a:latin typeface="Helvetica" panose="020B0604020202020204" pitchFamily="34" charset="0"/>
              </a:rPr>
              <a:t> After this celestial visitation Jesus sought to know his Father's will and decided to pursue the mortal bestowal to its natural end. This was the significance of the transfiguration to Jesus. To the three apostles it was an event marking the entrance of the Master upon the final phase of his earth career as the Son of God and the </a:t>
            </a:r>
            <a:r>
              <a:rPr lang="en-US" dirty="0">
                <a:solidFill>
                  <a:srgbClr val="FFFF99"/>
                </a:solidFill>
                <a:latin typeface="Helvetica" panose="020B0604020202020204" pitchFamily="34" charset="0"/>
                <a:hlinkClick r:id="rId2"/>
              </a:rPr>
              <a:t>Son of Man.</a:t>
            </a:r>
            <a:endParaRPr lang="en-US" dirty="0"/>
          </a:p>
        </p:txBody>
      </p:sp>
    </p:spTree>
    <p:extLst>
      <p:ext uri="{BB962C8B-B14F-4D97-AF65-F5344CB8AC3E}">
        <p14:creationId xmlns:p14="http://schemas.microsoft.com/office/powerpoint/2010/main" val="214656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158:3.6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(1755.6)</a:t>
            </a:r>
            <a:r>
              <a:rPr lang="en-US" dirty="0">
                <a:solidFill>
                  <a:srgbClr val="FFFFFF"/>
                </a:solidFill>
                <a:latin typeface="Helvetica" panose="020B0604020202020204" pitchFamily="34" charset="0"/>
              </a:rPr>
              <a:t> After the formal visitation of Gabriel and the Father Melchizedek, Jesus held informal converse with these, his Sons of ministry, and communed with them concerning the affairs of the universe.</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468FB-19B1-4AB0-BC4B-244E2A44B09C}"/>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4. The Epileptic Boy </a:t>
            </a:r>
            <a:br>
              <a:rPr lang="en-US" dirty="0"/>
            </a:br>
            <a:r>
              <a:rPr lang="en-US" sz="1800" b="1" cap="all" dirty="0">
                <a:solidFill>
                  <a:srgbClr val="FFFF99"/>
                </a:solidFill>
                <a:latin typeface="Verdana" panose="020B0604030504040204" pitchFamily="34" charset="0"/>
                <a:hlinkClick r:id="rId2"/>
              </a:rPr>
              <a:t>AUDIO VERSION</a:t>
            </a:r>
            <a:endParaRPr lang="en-US" sz="1800" dirty="0"/>
          </a:p>
        </p:txBody>
      </p:sp>
      <p:sp>
        <p:nvSpPr>
          <p:cNvPr id="3" name="Content Placeholder 2">
            <a:extLst>
              <a:ext uri="{FF2B5EF4-FFF2-40B4-BE49-F238E27FC236}">
                <a16:creationId xmlns:a16="http://schemas.microsoft.com/office/drawing/2014/main" id="{5A309B91-47F3-4D5D-BD90-324CD05B3392}"/>
              </a:ext>
            </a:extLst>
          </p:cNvPr>
          <p:cNvSpPr>
            <a:spLocks noGrp="1"/>
          </p:cNvSpPr>
          <p:nvPr>
            <p:ph idx="1"/>
          </p:nvPr>
        </p:nvSpPr>
        <p:spPr/>
        <p:txBody>
          <a:bodyPr>
            <a:normAutofit fontScale="92500" lnSpcReduction="20000"/>
          </a:bodyPr>
          <a:lstStyle/>
          <a:p>
            <a:pPr marL="0" indent="0">
              <a:buNone/>
            </a:pPr>
            <a:r>
              <a:rPr lang="en-US" baseline="30000" dirty="0">
                <a:solidFill>
                  <a:srgbClr val="FFFF00"/>
                </a:solidFill>
                <a:latin typeface="Helvetica" panose="020B0604020202020204" pitchFamily="34" charset="0"/>
              </a:rPr>
              <a:t>158:4.1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(1755.7)</a:t>
            </a:r>
            <a:r>
              <a:rPr lang="en-US" dirty="0">
                <a:solidFill>
                  <a:srgbClr val="FFFFFF"/>
                </a:solidFill>
                <a:latin typeface="Helvetica" panose="020B0604020202020204" pitchFamily="34" charset="0"/>
              </a:rPr>
              <a:t> It was shortly before breakfast time on this Tuesday morning when Jesus and his companions arrived at the apostolic camp. As they drew near, they discerned a considerable crowd gathered around the apostles and soon began to hear the loud words of argument and disputation of this group of about fifty persons, embracing the nine apostles and a gathering equally divided between Jerusalem scribes and believing disciples who had tracked Jesus and his associates in their journey from Magadan.</a:t>
            </a:r>
            <a:endParaRPr lang="en-US" dirty="0"/>
          </a:p>
        </p:txBody>
      </p:sp>
    </p:spTree>
    <p:extLst>
      <p:ext uri="{BB962C8B-B14F-4D97-AF65-F5344CB8AC3E}">
        <p14:creationId xmlns:p14="http://schemas.microsoft.com/office/powerpoint/2010/main" val="13094253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158:4.2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(1755.8)</a:t>
            </a:r>
            <a:r>
              <a:rPr lang="en-US" dirty="0">
                <a:solidFill>
                  <a:srgbClr val="FFFFFF"/>
                </a:solidFill>
                <a:latin typeface="Helvetica" panose="020B0604020202020204" pitchFamily="34" charset="0"/>
              </a:rPr>
              <a:t> Although the crowd engaged in numerous arguments, the chief controversy was about a certain citizen of Tiberias who had arrived the preceding day in quest of Jesus. This man, James of Safed, had a son about fourteen years old, an only child, who was severely afflicted with epilepsy. In addition to this nervous malady this lad had become possessed by one of those wandering, mischievous, and rebellious </a:t>
            </a:r>
            <a:r>
              <a:rPr lang="en-US" dirty="0" err="1">
                <a:solidFill>
                  <a:srgbClr val="FFFF99"/>
                </a:solidFill>
                <a:latin typeface="Helvetica" panose="020B0604020202020204" pitchFamily="34" charset="0"/>
                <a:hlinkClick r:id="rId2"/>
              </a:rPr>
              <a:t>midwayers</a:t>
            </a:r>
            <a:r>
              <a:rPr lang="en-US" dirty="0">
                <a:solidFill>
                  <a:srgbClr val="FFFFFF"/>
                </a:solidFill>
                <a:latin typeface="Helvetica" panose="020B0604020202020204" pitchFamily="34" charset="0"/>
              </a:rPr>
              <a:t> who were then present on earth and uncontrolled, so that the youth was both epileptic and demon-possessed.</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158:4.3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(1755.9)</a:t>
            </a:r>
            <a:r>
              <a:rPr lang="en-US" dirty="0">
                <a:solidFill>
                  <a:srgbClr val="FFFFFF"/>
                </a:solidFill>
                <a:latin typeface="Helvetica" panose="020B0604020202020204" pitchFamily="34" charset="0"/>
              </a:rPr>
              <a:t> For almost two weeks this anxious father, a minor official of Herod Antipas, had wandered about through the western borders of Philip's domains, seeking Jesus that he might entreat him to cure this afflicted son. And he did not catch up with the apostolic party until about noon of this day when Jesus was up on the mountain with the three apostles.</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158:4.4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(1756.1)</a:t>
            </a:r>
            <a:r>
              <a:rPr lang="en-US" dirty="0">
                <a:solidFill>
                  <a:srgbClr val="FFFFFF"/>
                </a:solidFill>
                <a:latin typeface="Helvetica" panose="020B0604020202020204" pitchFamily="34" charset="0"/>
              </a:rPr>
              <a:t> The nine apostles were much surprised and considerably perturbed when this man, accompanied by almost forty other persons who were looking for Jesus, suddenly came upon them. At the time of the arrival of this group the nine apostles, at least the majority of them, had succumbed to their old temptation—that of discussing who should be greatest in the coming kingdom; they were busily arguing about the probable positions which would be assigned the individual apostles. They simply could not free themselves entirely from the long-cherished idea of the material mission of the Messiah. And now that Jesus himself had accepted their confession that he was indeed the Deliverer—at least he had admitted the fact of his </a:t>
            </a:r>
            <a:r>
              <a:rPr lang="en-US" dirty="0">
                <a:solidFill>
                  <a:srgbClr val="FFFF99"/>
                </a:solidFill>
                <a:latin typeface="Helvetica" panose="020B0604020202020204" pitchFamily="34" charset="0"/>
                <a:hlinkClick r:id="rId2"/>
              </a:rPr>
              <a:t>divinity</a:t>
            </a:r>
            <a:r>
              <a:rPr lang="en-US" dirty="0">
                <a:solidFill>
                  <a:srgbClr val="FFFFFF"/>
                </a:solidFill>
                <a:latin typeface="Helvetica" panose="020B0604020202020204" pitchFamily="34" charset="0"/>
              </a:rPr>
              <a:t>—what was more natural than that, during this period of separation from the Master, they should fall to talking about those hopes and ambitions which were uppermost in their hearts. And they were engaged in these discussions when James of Safed and his fellow seekers after Jesus came upon them.</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158:4.5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(1756.2)</a:t>
            </a:r>
            <a:r>
              <a:rPr lang="en-US" dirty="0">
                <a:solidFill>
                  <a:srgbClr val="FFFFFF"/>
                </a:solidFill>
                <a:latin typeface="Helvetica" panose="020B0604020202020204" pitchFamily="34" charset="0"/>
              </a:rPr>
              <a:t> Andrew stepped up to greet this father and his son, saying, "Whom do you seek?" Said James: "My good man, I search for your Master. I seek healing for my afflicted son. I would have Jesus cast out this devil that possesses my child." And then the father proceeded to relate to the apostles how his son was so afflicted that he had many times almost lost his life as a result of these malignant seizures.</a:t>
            </a:r>
            <a:endParaRPr lang="en-US" dirty="0"/>
          </a:p>
        </p:txBody>
      </p:sp>
    </p:spTree>
    <p:extLst>
      <p:ext uri="{BB962C8B-B14F-4D97-AF65-F5344CB8AC3E}">
        <p14:creationId xmlns:p14="http://schemas.microsoft.com/office/powerpoint/2010/main" val="4500638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158:4.6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(1756.3)</a:t>
            </a:r>
            <a:r>
              <a:rPr lang="en-US" dirty="0">
                <a:solidFill>
                  <a:srgbClr val="FFFFFF"/>
                </a:solidFill>
                <a:latin typeface="Helvetica" panose="020B0604020202020204" pitchFamily="34" charset="0"/>
              </a:rPr>
              <a:t> As the apostles listened, Simon </a:t>
            </a:r>
            <a:r>
              <a:rPr lang="en-US" dirty="0" err="1">
                <a:solidFill>
                  <a:srgbClr val="FFFFFF"/>
                </a:solidFill>
                <a:latin typeface="Helvetica" panose="020B0604020202020204" pitchFamily="34" charset="0"/>
              </a:rPr>
              <a:t>Zelotes</a:t>
            </a:r>
            <a:r>
              <a:rPr lang="en-US" dirty="0">
                <a:solidFill>
                  <a:srgbClr val="FFFFFF"/>
                </a:solidFill>
                <a:latin typeface="Helvetica" panose="020B0604020202020204" pitchFamily="34" charset="0"/>
              </a:rPr>
              <a:t> and Judas Iscariot stepped into the presence of the father, saying: "We can heal him; you need not wait for the Master's return. We are ambassadors of the kingdom; no longer do we hold these things in secret. Jesus is the Deliverer, and the keys of the kingdom have been delivered to us." By this time Andrew and Thomas were in consultation at one side. Nathaniel and the others looked on in amazement; they were all aghast at the sudden boldness, if not presumption, of Simon and Judas. Then said the father: "If it has been given you to do these works, I pray that you will speak those words which will deliver my child from this bondage." Then Simon stepped forward and, placing his hand on the head of the child, looked directly into his eyes and commanded: "Come out of him, you unclean spirit; in the name of Jesus obey me." But the lad had only a more violent fit, while the scribes mocked the apostles in derision, and the disappointed believers suffered the taunts of these unfriendly critics.</a:t>
            </a:r>
            <a:r>
              <a:rPr lang="en-US" dirty="0">
                <a:solidFill>
                  <a:srgbClr val="FFFF99"/>
                </a:solidFill>
                <a:latin typeface="Helvetica" panose="020B0604020202020204" pitchFamily="34" charset="0"/>
                <a:hlinkClick r:id="rId2"/>
              </a:rPr>
              <a:t>*</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158:0.2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(1752.2)</a:t>
            </a:r>
            <a:r>
              <a:rPr lang="en-US" dirty="0">
                <a:solidFill>
                  <a:srgbClr val="FFFFFF"/>
                </a:solidFill>
                <a:latin typeface="Helvetica" panose="020B0604020202020204" pitchFamily="34" charset="0"/>
              </a:rPr>
              <a:t> In a general way, Jesus knew beforehand what was to transpire on the mountain, and he much desired that all his apostles might share this experience. It was to fit them for this revelation of himself that he tarried with them at the foot of the mountain. But they could not attain those spiritual levels which would justify their exposure to the full experience of the visitation of the celestial beings so soon to appear on earth. And since he could not take all of his associates with him, he decided to take only the three who were in the habit of accompanying him on such special vigils. Accordingly, only Peter, James, and John shared even a part of this unique experience with the Master.</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158:4.7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(1756.4)</a:t>
            </a:r>
            <a:r>
              <a:rPr lang="en-US" dirty="0">
                <a:solidFill>
                  <a:srgbClr val="FFFFFF"/>
                </a:solidFill>
                <a:latin typeface="Helvetica" panose="020B0604020202020204" pitchFamily="34" charset="0"/>
              </a:rPr>
              <a:t> Andrew was deeply chagrined at this ill-advised effort and its dismal failure. He called the apostles aside for conference and prayer. After this season of meditation, feeling keenly the sting of their defeat and sensing the humiliation resting upon all of them, Andrew sought, in a second attempt, to cast out the demon, but only failure crowned his efforts. Andrew frankly confessed defeat and requested the father to remain with them overnight or until Jesus' return, saying: "Perhaps this sort goes not out except by the Master's personal command."</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158:4.8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(1756.5)</a:t>
            </a:r>
            <a:r>
              <a:rPr lang="en-US" dirty="0">
                <a:solidFill>
                  <a:srgbClr val="FFFFFF"/>
                </a:solidFill>
                <a:latin typeface="Helvetica" panose="020B0604020202020204" pitchFamily="34" charset="0"/>
              </a:rPr>
              <a:t> And so, while Jesus was descending the mountain with the exuberant and ecstatic Peter, James, and John, their nine brethren likewise were sleepless in their confusion and downcast humiliation. They were a dejected and chastened group. But James of Safed would not give up. Although they could give him no idea as to when Jesus might return, he decided to stay on until the Master came back.</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1CFFA-033C-439E-A48C-E27CED8D3E33}"/>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5. Jesus Heals the Boy </a:t>
            </a:r>
            <a:br>
              <a:rPr lang="en-US" dirty="0"/>
            </a:br>
            <a:r>
              <a:rPr lang="en-US" sz="1800" b="1" cap="all" dirty="0">
                <a:solidFill>
                  <a:srgbClr val="FFFF99"/>
                </a:solidFill>
                <a:latin typeface="Verdana" panose="020B0604030504040204" pitchFamily="34" charset="0"/>
                <a:hlinkClick r:id="rId2"/>
              </a:rPr>
              <a:t>AUDIO VERSION</a:t>
            </a:r>
            <a:endParaRPr lang="en-US" sz="1800" dirty="0"/>
          </a:p>
        </p:txBody>
      </p:sp>
      <p:sp>
        <p:nvSpPr>
          <p:cNvPr id="3" name="Content Placeholder 2">
            <a:extLst>
              <a:ext uri="{FF2B5EF4-FFF2-40B4-BE49-F238E27FC236}">
                <a16:creationId xmlns:a16="http://schemas.microsoft.com/office/drawing/2014/main" id="{5792895D-8566-4EC7-94B1-FCF8663BAC7B}"/>
              </a:ext>
            </a:extLst>
          </p:cNvPr>
          <p:cNvSpPr>
            <a:spLocks noGrp="1"/>
          </p:cNvSpPr>
          <p:nvPr>
            <p:ph idx="1"/>
          </p:nvPr>
        </p:nvSpPr>
        <p:spPr/>
        <p:txBody>
          <a:bodyPr>
            <a:normAutofit fontScale="55000" lnSpcReduction="20000"/>
          </a:bodyPr>
          <a:lstStyle/>
          <a:p>
            <a:pPr marL="0" indent="0">
              <a:buNone/>
            </a:pPr>
            <a:r>
              <a:rPr lang="en-US" baseline="30000" dirty="0">
                <a:solidFill>
                  <a:srgbClr val="FFFF00"/>
                </a:solidFill>
                <a:latin typeface="Helvetica" panose="020B0604020202020204" pitchFamily="34" charset="0"/>
              </a:rPr>
              <a:t>158:5.1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(1757.1)</a:t>
            </a:r>
            <a:r>
              <a:rPr lang="en-US" dirty="0">
                <a:solidFill>
                  <a:srgbClr val="FFFFFF"/>
                </a:solidFill>
                <a:latin typeface="Helvetica" panose="020B0604020202020204" pitchFamily="34" charset="0"/>
              </a:rPr>
              <a:t> As Jesus drew near, the nine apostles were more than relieved to welcome him, and they were greatly encouraged to behold the good cheer and unusual enthusiasm which marked the countenances of Peter, James, and John. They all rushed forward to greet Jesus and their three brethren. As they exchanged greetings, the crowd came up, and Jesus asked,</a:t>
            </a:r>
            <a:r>
              <a:rPr lang="en-US" dirty="0">
                <a:solidFill>
                  <a:srgbClr val="CC6600"/>
                </a:solidFill>
                <a:latin typeface="Helvetica" panose="020B0604020202020204" pitchFamily="34" charset="0"/>
              </a:rPr>
              <a:t> "What were you disputing about as we drew near?"</a:t>
            </a:r>
            <a:r>
              <a:rPr lang="en-US" dirty="0">
                <a:solidFill>
                  <a:srgbClr val="FFFFFF"/>
                </a:solidFill>
                <a:latin typeface="Helvetica" panose="020B0604020202020204" pitchFamily="34" charset="0"/>
              </a:rPr>
              <a:t> But before the disconcerted and humiliated apostles could reply to the Master's question, the anxious father of the afflicted lad stepped forward and, kneeling at Jesus' feet, said: "Master, I have a son, an only child, who is possessed by an evil spirit. Not only does he cry out in terror, foam at the mouth, and fall like a dead person at the time of seizure, but oftentimes this evil spirit which possesses him rends him in convulsions and sometimes has cast him into the water and even into the fire. With much grinding of teeth and as a result of many bruises, my child wastes away. His life is worse than death; his mother and I are of a sad heart and a broken spirit. About noon yesterday, seeking for you, I caught up with your disciples, and while we were waiting, your apostles sought to cast out this demon, but they could not do it. And now, Master, will you do this for us, will you heal my son?"</a:t>
            </a:r>
            <a:endParaRPr lang="en-US" dirty="0"/>
          </a:p>
        </p:txBody>
      </p:sp>
    </p:spTree>
    <p:extLst>
      <p:ext uri="{BB962C8B-B14F-4D97-AF65-F5344CB8AC3E}">
        <p14:creationId xmlns:p14="http://schemas.microsoft.com/office/powerpoint/2010/main" val="912191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62500" lnSpcReduction="20000"/>
          </a:bodyPr>
          <a:lstStyle/>
          <a:p>
            <a:pPr marL="0" indent="0">
              <a:buNone/>
            </a:pPr>
            <a:r>
              <a:rPr lang="en-US" baseline="30000" dirty="0">
                <a:solidFill>
                  <a:srgbClr val="FFFF00"/>
                </a:solidFill>
                <a:latin typeface="Helvetica" panose="020B0604020202020204" pitchFamily="34" charset="0"/>
              </a:rPr>
              <a:t>158:5.2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(1757.2)</a:t>
            </a:r>
            <a:r>
              <a:rPr lang="en-US" dirty="0">
                <a:solidFill>
                  <a:srgbClr val="FFFFFF"/>
                </a:solidFill>
                <a:latin typeface="Helvetica" panose="020B0604020202020204" pitchFamily="34" charset="0"/>
              </a:rPr>
              <a:t> When Jesus had listened to this recital, he touched the kneeling father and bade him rise while he gave the near-by apostles a searching survey. Then said Jesus to all those who stood before him: </a:t>
            </a:r>
            <a:r>
              <a:rPr lang="en-US" dirty="0">
                <a:solidFill>
                  <a:srgbClr val="CC6600"/>
                </a:solidFill>
                <a:latin typeface="Helvetica" panose="020B0604020202020204" pitchFamily="34" charset="0"/>
              </a:rPr>
              <a:t>"O faithless and perverse generation, how long shall I bear with you? How long shall I be with you? How long ere you learn that the works of </a:t>
            </a:r>
            <a:r>
              <a:rPr lang="en-US" dirty="0">
                <a:solidFill>
                  <a:srgbClr val="FFFF99"/>
                </a:solidFill>
                <a:latin typeface="Helvetica" panose="020B0604020202020204" pitchFamily="34" charset="0"/>
                <a:hlinkClick r:id="rId2"/>
              </a:rPr>
              <a:t>faith</a:t>
            </a:r>
            <a:r>
              <a:rPr lang="en-US" dirty="0">
                <a:solidFill>
                  <a:srgbClr val="CC6600"/>
                </a:solidFill>
                <a:latin typeface="Helvetica" panose="020B0604020202020204" pitchFamily="34" charset="0"/>
              </a:rPr>
              <a:t> come not forth at the bidding of doubting unbelief?"</a:t>
            </a:r>
            <a:r>
              <a:rPr lang="en-US" dirty="0">
                <a:solidFill>
                  <a:srgbClr val="FFFFFF"/>
                </a:solidFill>
                <a:latin typeface="Helvetica" panose="020B0604020202020204" pitchFamily="34" charset="0"/>
              </a:rPr>
              <a:t> And then, pointing to the bewildered father, Jesus said, </a:t>
            </a:r>
            <a:r>
              <a:rPr lang="en-US" dirty="0">
                <a:solidFill>
                  <a:srgbClr val="CC6600"/>
                </a:solidFill>
                <a:latin typeface="Helvetica" panose="020B0604020202020204" pitchFamily="34" charset="0"/>
              </a:rPr>
              <a:t>"Bring hither your son."</a:t>
            </a:r>
            <a:r>
              <a:rPr lang="en-US" dirty="0">
                <a:solidFill>
                  <a:srgbClr val="FFFFFF"/>
                </a:solidFill>
                <a:latin typeface="Helvetica" panose="020B0604020202020204" pitchFamily="34" charset="0"/>
              </a:rPr>
              <a:t> And when James had brought the lad before Jesus, he asked, </a:t>
            </a:r>
            <a:r>
              <a:rPr lang="en-US" dirty="0">
                <a:solidFill>
                  <a:srgbClr val="CC6600"/>
                </a:solidFill>
                <a:latin typeface="Helvetica" panose="020B0604020202020204" pitchFamily="34" charset="0"/>
              </a:rPr>
              <a:t>"How long has the boy been afflicted in this way?" </a:t>
            </a:r>
            <a:r>
              <a:rPr lang="en-US" dirty="0">
                <a:solidFill>
                  <a:srgbClr val="FFFFFF"/>
                </a:solidFill>
                <a:latin typeface="Helvetica" panose="020B0604020202020204" pitchFamily="34" charset="0"/>
              </a:rPr>
              <a:t>The father answered, "Since he was a very young child." And as they talked, the youth was seized with a violent attack and fell in their midst, gnashing his teeth and foaming at the mouth. After a succession of violent convulsions he lay there before them as one dead. Now did the father again kneel at Jesus' feet while he implored the Master, saying: "If you can cure him, I beseech you to have compassion on us and deliver us from this affliction." And when Jesus heard these words, he looked down into the father's anxious face, saying: </a:t>
            </a:r>
            <a:r>
              <a:rPr lang="en-US" dirty="0">
                <a:solidFill>
                  <a:srgbClr val="CC6600"/>
                </a:solidFill>
                <a:latin typeface="Helvetica" panose="020B0604020202020204" pitchFamily="34" charset="0"/>
              </a:rPr>
              <a:t>"Question not my Father's power of love, only the sincerity and reach of your faith. All things are possible to him who really believes."</a:t>
            </a:r>
            <a:r>
              <a:rPr lang="en-US" dirty="0">
                <a:solidFill>
                  <a:srgbClr val="FFFFFF"/>
                </a:solidFill>
                <a:latin typeface="Helvetica" panose="020B0604020202020204" pitchFamily="34" charset="0"/>
              </a:rPr>
              <a:t> And then James of Safed spoke those long-to-be-remembered words of commingled faith and doubt, "Lord, I believe. I pray you help my unbelief."</a:t>
            </a:r>
            <a:endParaRPr lang="en-US" dirty="0"/>
          </a:p>
        </p:txBody>
      </p:sp>
    </p:spTree>
    <p:extLst>
      <p:ext uri="{BB962C8B-B14F-4D97-AF65-F5344CB8AC3E}">
        <p14:creationId xmlns:p14="http://schemas.microsoft.com/office/powerpoint/2010/main" val="38476855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dirty="0">
                <a:solidFill>
                  <a:srgbClr val="FFFF00"/>
                </a:solidFill>
                <a:latin typeface="Helvetica" panose="020B0604020202020204" pitchFamily="34" charset="0"/>
              </a:rPr>
              <a:t>158:5.3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(1757.3)</a:t>
            </a:r>
            <a:r>
              <a:rPr lang="en-US" dirty="0">
                <a:solidFill>
                  <a:srgbClr val="FFFFFF"/>
                </a:solidFill>
                <a:latin typeface="Helvetica" panose="020B0604020202020204" pitchFamily="34" charset="0"/>
              </a:rPr>
              <a:t> When Jesus heard these words, he stepped forward and, taking the lad by the hand, said: </a:t>
            </a:r>
            <a:r>
              <a:rPr lang="en-US" dirty="0">
                <a:solidFill>
                  <a:srgbClr val="CC6600"/>
                </a:solidFill>
                <a:latin typeface="Helvetica" panose="020B0604020202020204" pitchFamily="34" charset="0"/>
              </a:rPr>
              <a:t>"I will do this in accordance with my Father's will and in honor of living faith. My son, arise! Come out of him, disobedient spirit, and go not back into him."</a:t>
            </a:r>
            <a:r>
              <a:rPr lang="en-US" dirty="0">
                <a:solidFill>
                  <a:srgbClr val="FFFFFF"/>
                </a:solidFill>
                <a:latin typeface="Helvetica" panose="020B0604020202020204" pitchFamily="34" charset="0"/>
              </a:rPr>
              <a:t> And placing the hand of the lad in the hand of the father, Jesus said: </a:t>
            </a:r>
            <a:r>
              <a:rPr lang="en-US" dirty="0">
                <a:solidFill>
                  <a:srgbClr val="CC6600"/>
                </a:solidFill>
                <a:latin typeface="Helvetica" panose="020B0604020202020204" pitchFamily="34" charset="0"/>
              </a:rPr>
              <a:t>"Go your way. The Father has granted the desire of your </a:t>
            </a:r>
            <a:r>
              <a:rPr lang="en-US" dirty="0">
                <a:solidFill>
                  <a:srgbClr val="FFFF99"/>
                </a:solidFill>
                <a:latin typeface="Helvetica" panose="020B0604020202020204" pitchFamily="34" charset="0"/>
                <a:hlinkClick r:id="rId2"/>
              </a:rPr>
              <a:t>soul.</a:t>
            </a:r>
            <a:r>
              <a:rPr lang="en-US" dirty="0">
                <a:solidFill>
                  <a:srgbClr val="CC6600"/>
                </a:solidFill>
                <a:latin typeface="Helvetica" panose="020B0604020202020204" pitchFamily="34" charset="0"/>
              </a:rPr>
              <a:t>"</a:t>
            </a:r>
            <a:r>
              <a:rPr lang="en-US" dirty="0">
                <a:solidFill>
                  <a:srgbClr val="FFFFFF"/>
                </a:solidFill>
                <a:latin typeface="Helvetica" panose="020B0604020202020204" pitchFamily="34" charset="0"/>
              </a:rPr>
              <a:t> And all who were present, even the enemies of Jesus, were astonished at what they saw.</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158:5.4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(1757.4)</a:t>
            </a:r>
            <a:r>
              <a:rPr lang="en-US" dirty="0">
                <a:solidFill>
                  <a:srgbClr val="FFFFFF"/>
                </a:solidFill>
                <a:latin typeface="Helvetica" panose="020B0604020202020204" pitchFamily="34" charset="0"/>
              </a:rPr>
              <a:t> It was indeed a disillusionment for the three apostles who had so recently enjoyed the spiritual ecstasy of the scenes and experiences of the transfiguration, so soon to return to this scene of the defeat and discomfiture of their fellow apostles. But it was ever so with these twelve ambassadors of the kingdom. They never failed to alternate between exaltation and humiliation in their life experiences.</a:t>
            </a:r>
            <a:endParaRPr lang="en-US" dirty="0"/>
          </a:p>
        </p:txBody>
      </p:sp>
    </p:spTree>
    <p:extLst>
      <p:ext uri="{BB962C8B-B14F-4D97-AF65-F5344CB8AC3E}">
        <p14:creationId xmlns:p14="http://schemas.microsoft.com/office/powerpoint/2010/main" val="21465651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158:5.5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(1758.1)</a:t>
            </a:r>
            <a:r>
              <a:rPr lang="en-US" dirty="0">
                <a:solidFill>
                  <a:srgbClr val="FFFFFF"/>
                </a:solidFill>
                <a:latin typeface="Helvetica" panose="020B0604020202020204" pitchFamily="34" charset="0"/>
              </a:rPr>
              <a:t> This was a true healing of a double affliction, a physical ailment and a spirit malady. And the lad was permanently cured from that hour. When James had departed with his restored son, Jesus said: </a:t>
            </a:r>
            <a:r>
              <a:rPr lang="en-US" dirty="0">
                <a:solidFill>
                  <a:srgbClr val="CC6600"/>
                </a:solidFill>
                <a:latin typeface="Helvetica" panose="020B0604020202020204" pitchFamily="34" charset="0"/>
              </a:rPr>
              <a:t>"We go now to Caesarea-Philippi; make ready at once." </a:t>
            </a:r>
            <a:r>
              <a:rPr lang="en-US" dirty="0">
                <a:solidFill>
                  <a:srgbClr val="FFFFFF"/>
                </a:solidFill>
                <a:latin typeface="Helvetica" panose="020B0604020202020204" pitchFamily="34" charset="0"/>
              </a:rPr>
              <a:t>And they were a quiet group as they journeyed southward while the crowd followed on behind.</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5EE2E-4BD5-4771-9A9F-85402460A7A8}"/>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6. In </a:t>
            </a:r>
            <a:r>
              <a:rPr lang="en-US" b="1" dirty="0" err="1">
                <a:solidFill>
                  <a:srgbClr val="FFFFFF"/>
                </a:solidFill>
                <a:latin typeface="Helvetica" panose="020B0604020202020204" pitchFamily="34" charset="0"/>
              </a:rPr>
              <a:t>Celsus</a:t>
            </a:r>
            <a:r>
              <a:rPr lang="en-US" b="1" dirty="0">
                <a:solidFill>
                  <a:srgbClr val="FFFFFF"/>
                </a:solidFill>
                <a:latin typeface="Helvetica" panose="020B0604020202020204" pitchFamily="34" charset="0"/>
              </a:rPr>
              <a:t>’ Garden </a:t>
            </a:r>
            <a:br>
              <a:rPr lang="en-US" dirty="0"/>
            </a:br>
            <a:r>
              <a:rPr lang="en-US" sz="1800" b="1" cap="all" dirty="0">
                <a:solidFill>
                  <a:srgbClr val="FFFF99"/>
                </a:solidFill>
                <a:latin typeface="Verdana" panose="020B0604030504040204" pitchFamily="34" charset="0"/>
                <a:hlinkClick r:id="rId2"/>
              </a:rPr>
              <a:t>AUDIO VERSION</a:t>
            </a:r>
            <a:endParaRPr lang="en-US" sz="1800" dirty="0"/>
          </a:p>
        </p:txBody>
      </p:sp>
      <p:sp>
        <p:nvSpPr>
          <p:cNvPr id="3" name="Content Placeholder 2">
            <a:extLst>
              <a:ext uri="{FF2B5EF4-FFF2-40B4-BE49-F238E27FC236}">
                <a16:creationId xmlns:a16="http://schemas.microsoft.com/office/drawing/2014/main" id="{5E546923-9355-45BB-A8A0-3D384C7A2141}"/>
              </a:ext>
            </a:extLst>
          </p:cNvPr>
          <p:cNvSpPr>
            <a:spLocks noGrp="1"/>
          </p:cNvSpPr>
          <p:nvPr>
            <p:ph idx="1"/>
          </p:nvPr>
        </p:nvSpPr>
        <p:spPr/>
        <p:txBody>
          <a:bodyPr>
            <a:normAutofit fontScale="92500" lnSpcReduction="20000"/>
          </a:bodyPr>
          <a:lstStyle/>
          <a:p>
            <a:pPr marL="0" indent="0">
              <a:buNone/>
            </a:pPr>
            <a:r>
              <a:rPr lang="en-US" baseline="30000" dirty="0">
                <a:solidFill>
                  <a:srgbClr val="FFFF00"/>
                </a:solidFill>
                <a:latin typeface="Helvetica" panose="020B0604020202020204" pitchFamily="34" charset="0"/>
              </a:rPr>
              <a:t>158:6.1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(1758.2)</a:t>
            </a:r>
            <a:r>
              <a:rPr lang="en-US" dirty="0">
                <a:solidFill>
                  <a:srgbClr val="FFFFFF"/>
                </a:solidFill>
                <a:latin typeface="Helvetica" panose="020B0604020202020204" pitchFamily="34" charset="0"/>
              </a:rPr>
              <a:t> They remained overnight with </a:t>
            </a:r>
            <a:r>
              <a:rPr lang="en-US" dirty="0" err="1">
                <a:solidFill>
                  <a:srgbClr val="FFFFFF"/>
                </a:solidFill>
                <a:latin typeface="Helvetica" panose="020B0604020202020204" pitchFamily="34" charset="0"/>
              </a:rPr>
              <a:t>Celsus</a:t>
            </a:r>
            <a:r>
              <a:rPr lang="en-US" dirty="0">
                <a:solidFill>
                  <a:srgbClr val="FFFFFF"/>
                </a:solidFill>
                <a:latin typeface="Helvetica" panose="020B0604020202020204" pitchFamily="34" charset="0"/>
              </a:rPr>
              <a:t>, and that evening in the garden, after they had eaten and rested, the twelve gathered about Jesus, and Thomas said: "Master, while we who tarried behind still remain ignorant of what transpired up on the mountain, and which so greatly cheered our brethren who were with you, we crave to have you talk with us concerning our defeat and instruct us in these matters, seeing that those things which happened on the mountain cannot be disclosed at this time."</a:t>
            </a:r>
            <a:endParaRPr lang="en-US" dirty="0"/>
          </a:p>
        </p:txBody>
      </p:sp>
    </p:spTree>
    <p:extLst>
      <p:ext uri="{BB962C8B-B14F-4D97-AF65-F5344CB8AC3E}">
        <p14:creationId xmlns:p14="http://schemas.microsoft.com/office/powerpoint/2010/main" val="42262856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158:6.2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(1758.3)</a:t>
            </a:r>
            <a:r>
              <a:rPr lang="en-US" dirty="0">
                <a:solidFill>
                  <a:srgbClr val="FFFFFF"/>
                </a:solidFill>
                <a:latin typeface="Helvetica" panose="020B0604020202020204" pitchFamily="34" charset="0"/>
              </a:rPr>
              <a:t> And Jesus answered Thomas, saying: </a:t>
            </a:r>
            <a:r>
              <a:rPr lang="en-US" dirty="0">
                <a:solidFill>
                  <a:srgbClr val="CC6600"/>
                </a:solidFill>
                <a:latin typeface="Helvetica" panose="020B0604020202020204" pitchFamily="34" charset="0"/>
              </a:rPr>
              <a:t>"Everything which your brethren heard on the mountain shall be revealed to you in due season. But I will now show you the cause of your defeat in that which you so unwisely attempted. While your Master and his companions, your brethren, ascended yonder mountain yesterday to seek for a larger knowledge of the Father's will and to ask for a richer endowment of wisdom effectively to do that divine will, you who remained on watch here with instructions to strive to acquire the mind of </a:t>
            </a:r>
            <a:r>
              <a:rPr lang="en-US" dirty="0">
                <a:solidFill>
                  <a:srgbClr val="FFFF99"/>
                </a:solidFill>
                <a:latin typeface="Helvetica" panose="020B0604020202020204" pitchFamily="34" charset="0"/>
                <a:hlinkClick r:id="rId2"/>
              </a:rPr>
              <a:t>spiritual insight</a:t>
            </a:r>
            <a:r>
              <a:rPr lang="en-US" dirty="0">
                <a:solidFill>
                  <a:srgbClr val="CC6600"/>
                </a:solidFill>
                <a:latin typeface="Helvetica" panose="020B0604020202020204" pitchFamily="34" charset="0"/>
              </a:rPr>
              <a:t> and to pray with us for a fuller revelation of the Father's will, failed to exercise the </a:t>
            </a:r>
            <a:r>
              <a:rPr lang="en-US" dirty="0">
                <a:solidFill>
                  <a:srgbClr val="FFFF99"/>
                </a:solidFill>
                <a:latin typeface="Helvetica" panose="020B0604020202020204" pitchFamily="34" charset="0"/>
                <a:hlinkClick r:id="rId3"/>
              </a:rPr>
              <a:t>faith</a:t>
            </a:r>
            <a:r>
              <a:rPr lang="en-US" dirty="0">
                <a:solidFill>
                  <a:srgbClr val="CC6600"/>
                </a:solidFill>
                <a:latin typeface="Helvetica" panose="020B0604020202020204" pitchFamily="34" charset="0"/>
              </a:rPr>
              <a:t> at your command but, instead, yielded to the temptation and fell into your old evil tendencies to seek for yourselves preferred places in the </a:t>
            </a:r>
            <a:r>
              <a:rPr lang="en-US" dirty="0">
                <a:solidFill>
                  <a:srgbClr val="FFFF99"/>
                </a:solidFill>
                <a:latin typeface="Helvetica" panose="020B0604020202020204" pitchFamily="34" charset="0"/>
                <a:hlinkClick r:id="rId4"/>
              </a:rPr>
              <a:t>kingdom of heaven</a:t>
            </a:r>
            <a:r>
              <a:rPr lang="en-US" dirty="0">
                <a:solidFill>
                  <a:srgbClr val="CC6600"/>
                </a:solidFill>
                <a:latin typeface="Helvetica" panose="020B0604020202020204" pitchFamily="34" charset="0"/>
              </a:rPr>
              <a:t>—the material and temporal kingdom which you persist in contemplating. And you cling to these erroneous concepts in spite of the reiterated declaration that my kingdom is not of this world.</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158:6.3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(1758.4)</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"No sooner does your faith grasp the identity of the </a:t>
            </a:r>
            <a:r>
              <a:rPr lang="en-US" dirty="0">
                <a:solidFill>
                  <a:srgbClr val="FFFF99"/>
                </a:solidFill>
                <a:latin typeface="Helvetica" panose="020B0604020202020204" pitchFamily="34" charset="0"/>
                <a:hlinkClick r:id="rId2"/>
              </a:rPr>
              <a:t>Son of Man</a:t>
            </a:r>
            <a:r>
              <a:rPr lang="en-US" dirty="0">
                <a:solidFill>
                  <a:srgbClr val="CC6600"/>
                </a:solidFill>
                <a:latin typeface="Helvetica" panose="020B0604020202020204" pitchFamily="34" charset="0"/>
              </a:rPr>
              <a:t> than your selfish desire for worldly preferment creeps back upon you, and you fall to discussing among yourselves as to who should be greatest in the kingdom of heaven, a kingdom which, as you persist in conceiving it, does not exist, nor ever shall. Have not I told you that he who would be greatest in the kingdom of my Father's spiritual brotherhood must become little in his own eyes and thus become the server of his brethren? Spiritual greatness consists in an understanding love that is Godlike and not in an enjoyment of the exercise of material power for the exaltation of self. In what you attempted, in which you so completely failed, your purpose was not pure. Your motive was not divine. Your ideal was not spiritual. Your ambition was not altruistic. Your procedure was not based on love, and your goal of attainment was not the will of the Father in heaven.</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16027-3055-4243-8BB1-53586D130B7B}"/>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1. The Transfiguration </a:t>
            </a:r>
            <a:br>
              <a:rPr lang="en-US" dirty="0"/>
            </a:br>
            <a:r>
              <a:rPr lang="en-US" sz="1800" b="1" cap="all" dirty="0">
                <a:solidFill>
                  <a:srgbClr val="FFFF99"/>
                </a:solidFill>
                <a:latin typeface="Verdana" panose="020B0604030504040204" pitchFamily="34" charset="0"/>
                <a:hlinkClick r:id="rId2"/>
              </a:rPr>
              <a:t>AUDIO VERSION</a:t>
            </a:r>
            <a:endParaRPr lang="en-US" sz="1800" dirty="0"/>
          </a:p>
        </p:txBody>
      </p:sp>
      <p:sp>
        <p:nvSpPr>
          <p:cNvPr id="3" name="Content Placeholder 2">
            <a:extLst>
              <a:ext uri="{FF2B5EF4-FFF2-40B4-BE49-F238E27FC236}">
                <a16:creationId xmlns:a16="http://schemas.microsoft.com/office/drawing/2014/main" id="{B1FAA822-77A0-4019-86E3-EFFA87929657}"/>
              </a:ext>
            </a:extLst>
          </p:cNvPr>
          <p:cNvSpPr>
            <a:spLocks noGrp="1"/>
          </p:cNvSpPr>
          <p:nvPr>
            <p:ph idx="1"/>
          </p:nvPr>
        </p:nvSpPr>
        <p:spPr/>
        <p:txBody>
          <a:bodyPr/>
          <a:lstStyle/>
          <a:p>
            <a:pPr marL="0" indent="0">
              <a:buNone/>
            </a:pPr>
            <a:r>
              <a:rPr lang="en-US" baseline="30000" dirty="0">
                <a:solidFill>
                  <a:srgbClr val="FFFF00"/>
                </a:solidFill>
                <a:latin typeface="Helvetica" panose="020B0604020202020204" pitchFamily="34" charset="0"/>
              </a:rPr>
              <a:t>158:1.1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(1752.3)</a:t>
            </a:r>
            <a:r>
              <a:rPr lang="en-US" dirty="0">
                <a:solidFill>
                  <a:srgbClr val="FFFFFF"/>
                </a:solidFill>
                <a:latin typeface="Helvetica" panose="020B0604020202020204" pitchFamily="34" charset="0"/>
              </a:rPr>
              <a:t> Early on the morning of Monday, August 15, Jesus and the three apostles began the ascent of Mount Hermon, and this was six days after the memorable noontide confession of Peter by the roadside under the mulberry trees.</a:t>
            </a:r>
            <a:endParaRPr lang="en-US" dirty="0"/>
          </a:p>
        </p:txBody>
      </p:sp>
    </p:spTree>
    <p:extLst>
      <p:ext uri="{BB962C8B-B14F-4D97-AF65-F5344CB8AC3E}">
        <p14:creationId xmlns:p14="http://schemas.microsoft.com/office/powerpoint/2010/main" val="5584846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158:6.4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(1758.5)</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"How long will it take you to learn that you cannot time-shorten the course of established natural phenomena except when such things are in accordance with the Father's will? nor can you do spiritual work in the absence of spiritual power. And you can do neither of these, even when their potential is present, without the existence of that third and essential human factor, the personal experience of the possession of living faith. Must you always have material manifestations as an attraction for the spiritual realities of the kingdom? Can you not grasp the spirit significance of my mission without the visible exhibition of unusual works? When can you be depended upon to adhere to the higher and spiritual realities of the kingdom regardless of the outward appearance of all material manifestations?"</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158:6.5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(1759.1)</a:t>
            </a:r>
            <a:r>
              <a:rPr lang="en-US" dirty="0">
                <a:solidFill>
                  <a:srgbClr val="FFFFFF"/>
                </a:solidFill>
                <a:latin typeface="Helvetica" panose="020B0604020202020204" pitchFamily="34" charset="0"/>
              </a:rPr>
              <a:t> When Jesus had thus spoken to the twelve, he added: </a:t>
            </a:r>
            <a:r>
              <a:rPr lang="en-US" dirty="0">
                <a:solidFill>
                  <a:srgbClr val="CC6600"/>
                </a:solidFill>
                <a:latin typeface="Helvetica" panose="020B0604020202020204" pitchFamily="34" charset="0"/>
              </a:rPr>
              <a:t>"And now go to your rest, for on the morrow we return to Magadan and there take counsel concerning our mission to the cities and villages of the Decapolis. And in the conclusion of this day's experience, let me declare to each of you that which I spoke to your brethren on the mountain, and let these words find a deep lodgment in your hearts: The Son of Man now enters upon the last phase of the bestowal. We are about to begin those labors which shall presently lead to the great and final testing of your faith and devotion when I shall be delivered into the hands of the men who seek my destruction. And remember what I am saying to you: The Son of Man will be put to death, but he shall rise again."</a:t>
            </a:r>
            <a:endParaRPr lang="en-US" dirty="0"/>
          </a:p>
        </p:txBody>
      </p:sp>
    </p:spTree>
    <p:extLst>
      <p:ext uri="{BB962C8B-B14F-4D97-AF65-F5344CB8AC3E}">
        <p14:creationId xmlns:p14="http://schemas.microsoft.com/office/powerpoint/2010/main" val="4500638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158:6.6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(1759.2)</a:t>
            </a:r>
            <a:r>
              <a:rPr lang="en-US" dirty="0">
                <a:solidFill>
                  <a:srgbClr val="FFFFFF"/>
                </a:solidFill>
                <a:latin typeface="Helvetica" panose="020B0604020202020204" pitchFamily="34" charset="0"/>
              </a:rPr>
              <a:t> They retired for the night, sorrowful. They were bewildered; they could not comprehend these words. And while they were afraid to ask aught concerning what he had said, they did recall all of it subsequent to his resurrection.</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0E68E-0DDB-4131-AF29-BE90C85478F6}"/>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7. Peter’s Protest </a:t>
            </a:r>
            <a:br>
              <a:rPr lang="en-US" dirty="0"/>
            </a:br>
            <a:r>
              <a:rPr lang="en-US" sz="1800" b="1" cap="all" dirty="0">
                <a:solidFill>
                  <a:srgbClr val="FFFF99"/>
                </a:solidFill>
                <a:latin typeface="Verdana" panose="020B0604030504040204" pitchFamily="34" charset="0"/>
                <a:hlinkClick r:id="rId2"/>
              </a:rPr>
              <a:t>AUDIO VERSION</a:t>
            </a:r>
            <a:endParaRPr lang="en-US" sz="1800" dirty="0"/>
          </a:p>
        </p:txBody>
      </p:sp>
      <p:sp>
        <p:nvSpPr>
          <p:cNvPr id="3" name="Content Placeholder 2">
            <a:extLst>
              <a:ext uri="{FF2B5EF4-FFF2-40B4-BE49-F238E27FC236}">
                <a16:creationId xmlns:a16="http://schemas.microsoft.com/office/drawing/2014/main" id="{6E549C85-BEB7-46FD-AD7D-45F1EF99BE31}"/>
              </a:ext>
            </a:extLst>
          </p:cNvPr>
          <p:cNvSpPr>
            <a:spLocks noGrp="1"/>
          </p:cNvSpPr>
          <p:nvPr>
            <p:ph idx="1"/>
          </p:nvPr>
        </p:nvSpPr>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158:7.1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(1759.3)</a:t>
            </a:r>
            <a:r>
              <a:rPr lang="en-US" dirty="0">
                <a:solidFill>
                  <a:srgbClr val="FFFFFF"/>
                </a:solidFill>
                <a:latin typeface="Helvetica" panose="020B0604020202020204" pitchFamily="34" charset="0"/>
              </a:rPr>
              <a:t> Early this Wednesday morning Jesus and the twelve departed from Caesarea-Philippi for Magadan Park near Bethsaida-</a:t>
            </a:r>
            <a:r>
              <a:rPr lang="en-US" dirty="0" err="1">
                <a:solidFill>
                  <a:srgbClr val="FFFFFF"/>
                </a:solidFill>
                <a:latin typeface="Helvetica" panose="020B0604020202020204" pitchFamily="34" charset="0"/>
              </a:rPr>
              <a:t>Julias</a:t>
            </a:r>
            <a:r>
              <a:rPr lang="en-US" dirty="0">
                <a:solidFill>
                  <a:srgbClr val="FFFFFF"/>
                </a:solidFill>
                <a:latin typeface="Helvetica" panose="020B0604020202020204" pitchFamily="34" charset="0"/>
              </a:rPr>
              <a:t>. The apostles had slept very little that night; so they were up early and ready to go. Even the stolid Alpheus twins had been shocked by this talk about the death of Jesus. As they journeyed south, just beyond the Waters of </a:t>
            </a:r>
            <a:r>
              <a:rPr lang="en-US" dirty="0" err="1">
                <a:solidFill>
                  <a:srgbClr val="FFFFFF"/>
                </a:solidFill>
                <a:latin typeface="Helvetica" panose="020B0604020202020204" pitchFamily="34" charset="0"/>
              </a:rPr>
              <a:t>Merom</a:t>
            </a:r>
            <a:r>
              <a:rPr lang="en-US" dirty="0">
                <a:solidFill>
                  <a:srgbClr val="FFFFFF"/>
                </a:solidFill>
                <a:latin typeface="Helvetica" panose="020B0604020202020204" pitchFamily="34" charset="0"/>
              </a:rPr>
              <a:t> they came to the Damascus road, and desiring to avoid the scribes and others whom Jesus knew would presently be coming along after them, he directed that they go on to Capernaum by the Damascus road which passes through Galilee. And he did this because he knew that those who followed after him would go on down over the east Jordan road since they reckoned that Jesus and the apostles would fear to pass through the territory of Herod Antipas. Jesus sought to elude his critics and the crowd which followed him that he might be alone with his apostles this day.</a:t>
            </a:r>
            <a:r>
              <a:rPr lang="en-US" dirty="0">
                <a:solidFill>
                  <a:srgbClr val="FFFF99"/>
                </a:solidFill>
                <a:latin typeface="Helvetica" panose="020B0604020202020204" pitchFamily="34" charset="0"/>
                <a:hlinkClick r:id="rId3"/>
              </a:rPr>
              <a:t>*</a:t>
            </a:r>
            <a:endParaRPr lang="en-US" dirty="0"/>
          </a:p>
        </p:txBody>
      </p:sp>
    </p:spTree>
    <p:extLst>
      <p:ext uri="{BB962C8B-B14F-4D97-AF65-F5344CB8AC3E}">
        <p14:creationId xmlns:p14="http://schemas.microsoft.com/office/powerpoint/2010/main" val="5118744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158:7.2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(1759.4)</a:t>
            </a:r>
            <a:r>
              <a:rPr lang="en-US" dirty="0">
                <a:solidFill>
                  <a:srgbClr val="FFFFFF"/>
                </a:solidFill>
                <a:latin typeface="Helvetica" panose="020B0604020202020204" pitchFamily="34" charset="0"/>
              </a:rPr>
              <a:t> They traveled on through Galilee until well past the time for their lunch, when they stopped in the shade to refresh themselves. And after they had partaken of food, Andrew, speaking to Jesus, said: "Master, my brethren do not comprehend your deep sayings. We have come fully to believe that you are the Son of God, and now we hear these strange words about leaving us, about dying. We do not understand your teaching. Are you speaking to us in parables? We pray you to speak to us directly and in undisguised form."</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158:7.3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(1759.5)</a:t>
            </a:r>
            <a:r>
              <a:rPr lang="en-US" dirty="0">
                <a:solidFill>
                  <a:srgbClr val="FFFFFF"/>
                </a:solidFill>
                <a:latin typeface="Helvetica" panose="020B0604020202020204" pitchFamily="34" charset="0"/>
              </a:rPr>
              <a:t> In answer to Andrew, Jesus said: </a:t>
            </a:r>
            <a:r>
              <a:rPr lang="en-US" dirty="0">
                <a:solidFill>
                  <a:srgbClr val="CC6600"/>
                </a:solidFill>
                <a:latin typeface="Helvetica" panose="020B0604020202020204" pitchFamily="34" charset="0"/>
              </a:rPr>
              <a:t>"My brethren, it is because you have confessed that I am the Son of God that I am constrained to begin to unfold to you the truth about the end of the bestowal of the </a:t>
            </a:r>
            <a:r>
              <a:rPr lang="en-US" dirty="0">
                <a:solidFill>
                  <a:srgbClr val="FFFF99"/>
                </a:solidFill>
                <a:latin typeface="Helvetica" panose="020B0604020202020204" pitchFamily="34" charset="0"/>
                <a:hlinkClick r:id="rId2"/>
              </a:rPr>
              <a:t>Son of Man</a:t>
            </a:r>
            <a:r>
              <a:rPr lang="en-US" dirty="0">
                <a:solidFill>
                  <a:srgbClr val="CC6600"/>
                </a:solidFill>
                <a:latin typeface="Helvetica" panose="020B0604020202020204" pitchFamily="34" charset="0"/>
              </a:rPr>
              <a:t> on earth. You insist on clinging to the belief that I am the Messiah, and you will not abandon the idea that the Messiah must sit upon a throne in Jerusalem; wherefore do I persist in telling you that the Son of Man must presently go to Jerusalem, suffer many things, be rejected by the scribes, the elders, and the chief priests, and after all this be killed and raised from the dead. And I speak not a parable to you; I speak the truth to you that you may be prepared for these events when they suddenly come upon us."</a:t>
            </a:r>
            <a:r>
              <a:rPr lang="en-US" dirty="0">
                <a:solidFill>
                  <a:srgbClr val="FFFFFF"/>
                </a:solidFill>
                <a:latin typeface="Helvetica" panose="020B0604020202020204" pitchFamily="34" charset="0"/>
              </a:rPr>
              <a:t> And while he was yet speaking, Simon Peter, rushing impetuously toward him, laid his hand upon the Master's shoulder and said: "Master, be it far from us to contend with you, but I declare that these things shall never happen to you."</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158:7.4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(1760.1)</a:t>
            </a:r>
            <a:r>
              <a:rPr lang="en-US" dirty="0">
                <a:solidFill>
                  <a:srgbClr val="FFFFFF"/>
                </a:solidFill>
                <a:latin typeface="Helvetica" panose="020B0604020202020204" pitchFamily="34" charset="0"/>
              </a:rPr>
              <a:t> Peter spoke thus because he loved Jesus; but the Master's human nature recognized in these words of well-meant affection the subtle suggestion of temptation that he change his policy of pursuing to the end his earth bestowal in accordance with the will of </a:t>
            </a:r>
            <a:r>
              <a:rPr lang="en-US" dirty="0" err="1">
                <a:solidFill>
                  <a:srgbClr val="FFFFFF"/>
                </a:solidFill>
                <a:latin typeface="Helvetica" panose="020B0604020202020204" pitchFamily="34" charset="0"/>
              </a:rPr>
              <a:t>his</a:t>
            </a:r>
            <a:r>
              <a:rPr lang="en-US" dirty="0" err="1">
                <a:solidFill>
                  <a:srgbClr val="FFFF99"/>
                </a:solidFill>
                <a:latin typeface="Helvetica" panose="020B0604020202020204" pitchFamily="34" charset="0"/>
                <a:hlinkClick r:id="rId2"/>
              </a:rPr>
              <a:t>Paradise</a:t>
            </a:r>
            <a:r>
              <a:rPr lang="en-US" dirty="0">
                <a:solidFill>
                  <a:srgbClr val="FFFFFF"/>
                </a:solidFill>
                <a:latin typeface="Helvetica" panose="020B0604020202020204" pitchFamily="34" charset="0"/>
              </a:rPr>
              <a:t> Father. And it was because he detected the danger of permitting the suggestions of even his affectionate and loyal friends to dissuade him, that he turned upon Peter and the other apostles, saying: </a:t>
            </a:r>
            <a:r>
              <a:rPr lang="en-US" dirty="0">
                <a:solidFill>
                  <a:srgbClr val="CC6600"/>
                </a:solidFill>
                <a:latin typeface="Helvetica" panose="020B0604020202020204" pitchFamily="34" charset="0"/>
              </a:rPr>
              <a:t>"Get you behind me. You savor of the spirit of the adversary, the tempter. When you talk in this manner, you are not on my side but rather on the side of our enemy. In this way do you make your love for me a stumbling block to my doing the Father's will. Mind not the ways of men but rather the </a:t>
            </a:r>
            <a:r>
              <a:rPr lang="en-US" dirty="0">
                <a:solidFill>
                  <a:srgbClr val="FFFF99"/>
                </a:solidFill>
                <a:latin typeface="Helvetica" panose="020B0604020202020204" pitchFamily="34" charset="0"/>
                <a:hlinkClick r:id="rId3"/>
              </a:rPr>
              <a:t>will of God.</a:t>
            </a:r>
            <a:r>
              <a:rPr lang="en-US" dirty="0">
                <a:solidFill>
                  <a:srgbClr val="FFFFFF"/>
                </a:solidFill>
                <a:latin typeface="Helvetica" panose="020B0604020202020204" pitchFamily="34" charset="0"/>
              </a:rPr>
              <a:t>"</a:t>
            </a:r>
            <a:endParaRPr lang="en-US" dirty="0"/>
          </a:p>
        </p:txBody>
      </p:sp>
    </p:spTree>
    <p:extLst>
      <p:ext uri="{BB962C8B-B14F-4D97-AF65-F5344CB8AC3E}">
        <p14:creationId xmlns:p14="http://schemas.microsoft.com/office/powerpoint/2010/main" val="38476855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dirty="0">
                <a:solidFill>
                  <a:srgbClr val="FFFF00"/>
                </a:solidFill>
                <a:latin typeface="Helvetica" panose="020B0604020202020204" pitchFamily="34" charset="0"/>
              </a:rPr>
              <a:t>158:7.5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(1760.2)</a:t>
            </a:r>
            <a:r>
              <a:rPr lang="en-US" dirty="0">
                <a:solidFill>
                  <a:srgbClr val="FFFFFF"/>
                </a:solidFill>
                <a:latin typeface="Helvetica" panose="020B0604020202020204" pitchFamily="34" charset="0"/>
              </a:rPr>
              <a:t> After they had recovered from the first shock of Jesus' stinging rebuke, and before they resumed their journey, the Master spoke further: </a:t>
            </a:r>
            <a:r>
              <a:rPr lang="en-US" dirty="0">
                <a:solidFill>
                  <a:srgbClr val="CC6600"/>
                </a:solidFill>
                <a:latin typeface="Helvetica" panose="020B0604020202020204" pitchFamily="34" charset="0"/>
              </a:rPr>
              <a:t>"If any man would come after me, let him disregard himself, take up his responsibilities daily, and follow me. For whosoever would save his life selfishly, shall lose it, but whosoever loses his life for my sake and the gospel's, shall save it. What does it profit a man to gain the whole world and lose his own </a:t>
            </a:r>
            <a:r>
              <a:rPr lang="en-US" dirty="0">
                <a:solidFill>
                  <a:srgbClr val="FFFF99"/>
                </a:solidFill>
                <a:latin typeface="Helvetica" panose="020B0604020202020204" pitchFamily="34" charset="0"/>
                <a:hlinkClick r:id="rId2"/>
              </a:rPr>
              <a:t>soul?</a:t>
            </a:r>
            <a:r>
              <a:rPr lang="en-US" dirty="0">
                <a:solidFill>
                  <a:srgbClr val="CC6600"/>
                </a:solidFill>
                <a:latin typeface="Helvetica" panose="020B0604020202020204" pitchFamily="34" charset="0"/>
              </a:rPr>
              <a:t> What would a man give in exchange for </a:t>
            </a:r>
            <a:r>
              <a:rPr lang="en-US" dirty="0">
                <a:solidFill>
                  <a:srgbClr val="FFFF99"/>
                </a:solidFill>
                <a:latin typeface="Helvetica" panose="020B0604020202020204" pitchFamily="34" charset="0"/>
                <a:hlinkClick r:id="rId3"/>
              </a:rPr>
              <a:t>eternal life?</a:t>
            </a:r>
            <a:r>
              <a:rPr lang="en-US" dirty="0">
                <a:solidFill>
                  <a:srgbClr val="CC6600"/>
                </a:solidFill>
                <a:latin typeface="Helvetica" panose="020B0604020202020204" pitchFamily="34" charset="0"/>
              </a:rPr>
              <a:t> Be not ashamed of me and my words in this sinful and hypocritical generation, even as I will not be ashamed to acknowledge you when in glory I appear before my Father in the presence of all the celestial hosts. Nevertheless, many of you now standing before me shall not taste death till you see this kingdom of God come with power."</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dirty="0">
                <a:solidFill>
                  <a:srgbClr val="FFFF00"/>
                </a:solidFill>
                <a:latin typeface="Helvetica" panose="020B0604020202020204" pitchFamily="34" charset="0"/>
              </a:rPr>
              <a:t>158:7.6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(1760.3)</a:t>
            </a:r>
            <a:r>
              <a:rPr lang="en-US" dirty="0">
                <a:solidFill>
                  <a:srgbClr val="FFFFFF"/>
                </a:solidFill>
                <a:latin typeface="Helvetica" panose="020B0604020202020204" pitchFamily="34" charset="0"/>
              </a:rPr>
              <a:t> And thus did Jesus make plain to the twelve the painful and conflicting path which they must tread if they would follow him. What a shock these words were to these Galilean fishermen who persisted in dreaming of an earthly kingdom with positions of honor for themselves! But their loyal hearts were stirred by this courageous appeal, and not one of them was minded to forsake him. Jesus was not sending them alone into the conflict; he was leading them. He asked only that they bravely follow.</a:t>
            </a:r>
            <a:endParaRPr lang="en-US" dirty="0"/>
          </a:p>
        </p:txBody>
      </p:sp>
    </p:spTree>
    <p:extLst>
      <p:ext uri="{BB962C8B-B14F-4D97-AF65-F5344CB8AC3E}">
        <p14:creationId xmlns:p14="http://schemas.microsoft.com/office/powerpoint/2010/main" val="21465651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158:7.7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(1760.4)</a:t>
            </a:r>
            <a:r>
              <a:rPr lang="en-US" dirty="0">
                <a:solidFill>
                  <a:srgbClr val="FFFFFF"/>
                </a:solidFill>
                <a:latin typeface="Helvetica" panose="020B0604020202020204" pitchFamily="34" charset="0"/>
              </a:rPr>
              <a:t> Slowly the twelve were grasping the idea that Jesus was telling them something about the possibility of his dying. They only vaguely comprehended what he said about his death, while his statement about rising from the dead utterly failed to register in their minds. As the days passed, Peter, James, and John, recalling their experience upon the mount of the transfiguration, arrived at a fuller understanding of certain of these matters.</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158:1.2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(1752.4)</a:t>
            </a:r>
            <a:r>
              <a:rPr lang="en-US" dirty="0">
                <a:solidFill>
                  <a:srgbClr val="FFFFFF"/>
                </a:solidFill>
                <a:latin typeface="Helvetica" panose="020B0604020202020204" pitchFamily="34" charset="0"/>
              </a:rPr>
              <a:t> Jesus had been summoned to go up on the mountain, apart by himself, for the transaction of important matters having to do with the progress of his bestowal in the flesh as this experience was related to the universe of his own creation. It is significant that this extraordinary event was timed to occur while Jesus and the apostles were in the lands of the gentiles, and that it actually transpired on a mountain of the gentiles.</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158:7.8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(1760.5)</a:t>
            </a:r>
            <a:r>
              <a:rPr lang="en-US" dirty="0">
                <a:solidFill>
                  <a:srgbClr val="FFFFFF"/>
                </a:solidFill>
                <a:latin typeface="Helvetica" panose="020B0604020202020204" pitchFamily="34" charset="0"/>
              </a:rPr>
              <a:t> In all the association of the twelve with their Master, only a few times did they see that flashing eye and hear such swift words of rebuke as were administered to Peter and the rest of them on this occasion. Jesus had always been patient with their human shortcomings, but not so when faced by an impending threat against the program of implicitly carrying out his Father's will regarding the remainder of his earth career. The apostles were literally stunned; they were amazed and horrified. They could not find words to express their sorrow. Slowly they began to realize what the Master must endure, and that they must go through these experiences with him, but they did not awaken to the reality of these coming events until long after these early hints of the impending tragedy of his latter days.</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158:7.9</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(1761.1)</a:t>
            </a:r>
            <a:r>
              <a:rPr lang="en-US" dirty="0">
                <a:solidFill>
                  <a:srgbClr val="FFFFFF"/>
                </a:solidFill>
                <a:latin typeface="Helvetica" panose="020B0604020202020204" pitchFamily="34" charset="0"/>
              </a:rPr>
              <a:t> In silence Jesus and the twelve started for their camp at Magadan Park, going by way of Capernaum. As the afternoon wore on, though they did not converse with Jesus, they talked much among themselves while Andrew talked with the Master.</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B6B2C-7C91-46F7-A5FE-9EAF6F032E34}"/>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8. At Peter’s House </a:t>
            </a:r>
            <a:br>
              <a:rPr lang="en-US" dirty="0"/>
            </a:br>
            <a:r>
              <a:rPr lang="en-US" sz="1800" b="1" cap="all" dirty="0">
                <a:solidFill>
                  <a:srgbClr val="FFFF99"/>
                </a:solidFill>
                <a:latin typeface="Verdana" panose="020B0604030504040204" pitchFamily="34" charset="0"/>
                <a:hlinkClick r:id="rId2"/>
              </a:rPr>
              <a:t>AUDIO VERSION</a:t>
            </a:r>
            <a:endParaRPr lang="en-US" sz="1800" dirty="0"/>
          </a:p>
        </p:txBody>
      </p:sp>
      <p:sp>
        <p:nvSpPr>
          <p:cNvPr id="3" name="Content Placeholder 2">
            <a:extLst>
              <a:ext uri="{FF2B5EF4-FFF2-40B4-BE49-F238E27FC236}">
                <a16:creationId xmlns:a16="http://schemas.microsoft.com/office/drawing/2014/main" id="{CB72BC53-36B2-45BF-B4B6-A9E1BF37DF00}"/>
              </a:ext>
            </a:extLst>
          </p:cNvPr>
          <p:cNvSpPr>
            <a:spLocks noGrp="1"/>
          </p:cNvSpPr>
          <p:nvPr>
            <p:ph idx="1"/>
          </p:nvPr>
        </p:nvSpPr>
        <p:spPr/>
        <p:txBody>
          <a:bodyPr>
            <a:normAutofit fontScale="47500" lnSpcReduction="20000"/>
          </a:bodyPr>
          <a:lstStyle/>
          <a:p>
            <a:pPr marL="0" indent="0">
              <a:buNone/>
            </a:pPr>
            <a:r>
              <a:rPr lang="en-US" baseline="30000" dirty="0">
                <a:solidFill>
                  <a:srgbClr val="FFFF00"/>
                </a:solidFill>
                <a:latin typeface="Helvetica" panose="020B0604020202020204" pitchFamily="34" charset="0"/>
              </a:rPr>
              <a:t>158:8.1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(1761.2)</a:t>
            </a:r>
            <a:r>
              <a:rPr lang="en-US" dirty="0">
                <a:solidFill>
                  <a:srgbClr val="FFFFFF"/>
                </a:solidFill>
                <a:latin typeface="Helvetica" panose="020B0604020202020204" pitchFamily="34" charset="0"/>
              </a:rPr>
              <a:t> Entering Capernaum at twilight, they went by unfrequented thoroughfares directly to the home of Simon Peter for their evening meal. While David Zebedee made ready to take them across the lake, they lingered at Simon's house, and Jesus, looking up at Peter and the other apostles, asked: </a:t>
            </a:r>
            <a:r>
              <a:rPr lang="en-US" dirty="0">
                <a:solidFill>
                  <a:srgbClr val="CC6600"/>
                </a:solidFill>
                <a:latin typeface="Helvetica" panose="020B0604020202020204" pitchFamily="34" charset="0"/>
              </a:rPr>
              <a:t>"As you walked along together this afternoon, what was it that you talked about so earnestly among yourselves?"</a:t>
            </a:r>
            <a:r>
              <a:rPr lang="en-US" dirty="0">
                <a:solidFill>
                  <a:srgbClr val="FFFFFF"/>
                </a:solidFill>
                <a:latin typeface="Helvetica" panose="020B0604020202020204" pitchFamily="34" charset="0"/>
              </a:rPr>
              <a:t> The apostles held their peace because many of them had continued the discussion begun at Mount Hermon as to what positions they were to have in the coming kingdom; who should be the greatest, and so on. Jesus, knowing what it was that occupied their thoughts that day, beckoned to one of Peter's little ones and, setting the child down among them, said: </a:t>
            </a:r>
            <a:r>
              <a:rPr lang="en-US" dirty="0">
                <a:solidFill>
                  <a:srgbClr val="CC6600"/>
                </a:solidFill>
                <a:latin typeface="Helvetica" panose="020B0604020202020204" pitchFamily="34" charset="0"/>
              </a:rPr>
              <a:t>"Verily, verily, I say to you, except you turn about and become more like this child, you will make little progress in the </a:t>
            </a:r>
            <a:r>
              <a:rPr lang="en-US" dirty="0">
                <a:solidFill>
                  <a:srgbClr val="FFFF99"/>
                </a:solidFill>
                <a:latin typeface="Helvetica" panose="020B0604020202020204" pitchFamily="34" charset="0"/>
                <a:hlinkClick r:id="rId3"/>
              </a:rPr>
              <a:t>kingdom of heaven.</a:t>
            </a:r>
            <a:r>
              <a:rPr lang="en-US" dirty="0">
                <a:solidFill>
                  <a:srgbClr val="CC6600"/>
                </a:solidFill>
                <a:latin typeface="Helvetica" panose="020B0604020202020204" pitchFamily="34" charset="0"/>
              </a:rPr>
              <a:t> Whosoever shall humble himself and become as this little one, the same shall become greatest in the kingdom of heaven. And whoso receives such a little one receives me. And they who receive me receive also Him who sent me. If you would be first in the kingdom, seek to minister these good truths to your brethren in the flesh. But whosoever causes one of these little ones to stumble, it would be better for him if a millstone were hanged about his neck and he were cast into the sea. If the things you do with your hands, or the things you see with your eyes give offense in the progress of the kingdom, sacrifice these cherished idols, for it is better to enter the kingdom minus many of the beloved things of life rather than to cling to these idols and find yourself shut out of the kingdom. But most of all, see that you despise not one of these little ones, for their </a:t>
            </a:r>
            <a:r>
              <a:rPr lang="en-US" dirty="0">
                <a:solidFill>
                  <a:srgbClr val="FFFF99"/>
                </a:solidFill>
                <a:latin typeface="Helvetica" panose="020B0604020202020204" pitchFamily="34" charset="0"/>
                <a:hlinkClick r:id="rId4"/>
              </a:rPr>
              <a:t>angels</a:t>
            </a:r>
            <a:r>
              <a:rPr lang="en-US" dirty="0">
                <a:solidFill>
                  <a:srgbClr val="CC6600"/>
                </a:solidFill>
                <a:latin typeface="Helvetica" panose="020B0604020202020204" pitchFamily="34" charset="0"/>
              </a:rPr>
              <a:t> do always behold the faces of the heavenly hosts."</a:t>
            </a:r>
            <a:endParaRPr lang="en-US" dirty="0"/>
          </a:p>
        </p:txBody>
      </p:sp>
    </p:spTree>
    <p:extLst>
      <p:ext uri="{BB962C8B-B14F-4D97-AF65-F5344CB8AC3E}">
        <p14:creationId xmlns:p14="http://schemas.microsoft.com/office/powerpoint/2010/main" val="32010923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158:8.2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(1761.3)</a:t>
            </a:r>
            <a:r>
              <a:rPr lang="en-US" dirty="0">
                <a:solidFill>
                  <a:srgbClr val="FFFFFF"/>
                </a:solidFill>
                <a:latin typeface="Helvetica" panose="020B0604020202020204" pitchFamily="34" charset="0"/>
              </a:rPr>
              <a:t> When Jesus had finished speaking, they entered the boat and sailed across to Magadan.</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590800"/>
            <a:ext cx="8686800" cy="914400"/>
          </a:xfrm>
        </p:spPr>
        <p:txBody>
          <a:bodyPr>
            <a:normAutofit/>
          </a:bodyPr>
          <a:lstStyle/>
          <a:p>
            <a:pPr marL="0" indent="0">
              <a:buNone/>
            </a:pPr>
            <a:r>
              <a:rPr lang="en-US" dirty="0">
                <a:hlinkClick r:id="rId2"/>
              </a:rPr>
              <a:t>Paper 159 - The Decapolis Tour</a:t>
            </a:r>
            <a:endParaRPr lang="en-US" dirty="0"/>
          </a:p>
        </p:txBody>
      </p:sp>
    </p:spTree>
    <p:extLst>
      <p:ext uri="{BB962C8B-B14F-4D97-AF65-F5344CB8AC3E}">
        <p14:creationId xmlns:p14="http://schemas.microsoft.com/office/powerpoint/2010/main" val="2266788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158:1.3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(1752.5)</a:t>
            </a:r>
            <a:r>
              <a:rPr lang="en-US" dirty="0">
                <a:solidFill>
                  <a:srgbClr val="FFFFFF"/>
                </a:solidFill>
                <a:latin typeface="Helvetica" panose="020B0604020202020204" pitchFamily="34" charset="0"/>
              </a:rPr>
              <a:t> They reached their destination, about halfway up the mountain, shortly before noon, and while eating lunch, Jesus told the three apostles something of his experience in the hills to the east of Jordan shortly after his baptism and also some more of his experience on Mount Hermon in connection with his former visit to this lonely retreat.</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158:1.4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(1752.6)</a:t>
            </a:r>
            <a:r>
              <a:rPr lang="en-US" dirty="0">
                <a:solidFill>
                  <a:srgbClr val="FFFFFF"/>
                </a:solidFill>
                <a:latin typeface="Helvetica" panose="020B0604020202020204" pitchFamily="34" charset="0"/>
              </a:rPr>
              <a:t> When a boy, Jesus used to ascend the hill near his home and dream of the battles which had been fought by the armies of empires on the plain of Esdraelon; now he ascended Mount Hermon to receive the endowment which was to prepare him to descend upon the plains of the Jordan to enact the closing scenes of the drama of his bestowal on Urantia. The Master could have relinquished the struggle this day on Mount Hermon and returned to his rule of the universe domains, but he not only chose to meet the requirements of his order of </a:t>
            </a:r>
            <a:r>
              <a:rPr lang="en-US" dirty="0">
                <a:solidFill>
                  <a:srgbClr val="FFFF99"/>
                </a:solidFill>
                <a:latin typeface="Helvetica" panose="020B0604020202020204" pitchFamily="34" charset="0"/>
                <a:hlinkClick r:id="rId2"/>
              </a:rPr>
              <a:t>divine sonship</a:t>
            </a:r>
            <a:r>
              <a:rPr lang="en-US" dirty="0">
                <a:solidFill>
                  <a:srgbClr val="FFFFFF"/>
                </a:solidFill>
                <a:latin typeface="Helvetica" panose="020B0604020202020204" pitchFamily="34" charset="0"/>
              </a:rPr>
              <a:t> embraced in the mandate of the </a:t>
            </a:r>
            <a:r>
              <a:rPr lang="en-US" dirty="0">
                <a:solidFill>
                  <a:srgbClr val="FFFF99"/>
                </a:solidFill>
                <a:latin typeface="Helvetica" panose="020B0604020202020204" pitchFamily="34" charset="0"/>
                <a:hlinkClick r:id="rId3"/>
              </a:rPr>
              <a:t>Eternal Son</a:t>
            </a:r>
            <a:r>
              <a:rPr lang="en-US" dirty="0">
                <a:solidFill>
                  <a:srgbClr val="FFFFFF"/>
                </a:solidFill>
                <a:latin typeface="Helvetica" panose="020B0604020202020204" pitchFamily="34" charset="0"/>
              </a:rPr>
              <a:t> on </a:t>
            </a:r>
            <a:r>
              <a:rPr lang="en-US" dirty="0">
                <a:solidFill>
                  <a:srgbClr val="FFFF99"/>
                </a:solidFill>
                <a:latin typeface="Helvetica" panose="020B0604020202020204" pitchFamily="34" charset="0"/>
                <a:hlinkClick r:id="rId4"/>
              </a:rPr>
              <a:t>Paradise,</a:t>
            </a:r>
            <a:r>
              <a:rPr lang="en-US" dirty="0">
                <a:solidFill>
                  <a:srgbClr val="FFFFFF"/>
                </a:solidFill>
                <a:latin typeface="Helvetica" panose="020B0604020202020204" pitchFamily="34" charset="0"/>
              </a:rPr>
              <a:t> but he also elected to meet the last and full measure of the present will of his Paradise Father. On this day in August three of his apostles saw him decline to be invested with full universe authority. They looked on in amazement as the celestial messengers departed, leaving him alone to finish out his earth life as the </a:t>
            </a:r>
            <a:r>
              <a:rPr lang="en-US" dirty="0">
                <a:solidFill>
                  <a:srgbClr val="FFFF99"/>
                </a:solidFill>
                <a:latin typeface="Helvetica" panose="020B0604020202020204" pitchFamily="34" charset="0"/>
                <a:hlinkClick r:id="rId5"/>
              </a:rPr>
              <a:t>Son of Man</a:t>
            </a:r>
            <a:r>
              <a:rPr lang="en-US" dirty="0">
                <a:solidFill>
                  <a:srgbClr val="FFFFFF"/>
                </a:solidFill>
                <a:latin typeface="Helvetica" panose="020B0604020202020204" pitchFamily="34" charset="0"/>
              </a:rPr>
              <a:t> and the Son of God.</a:t>
            </a:r>
            <a:endParaRPr lang="en-US" dirty="0"/>
          </a:p>
        </p:txBody>
      </p:sp>
    </p:spTree>
    <p:extLst>
      <p:ext uri="{BB962C8B-B14F-4D97-AF65-F5344CB8AC3E}">
        <p14:creationId xmlns:p14="http://schemas.microsoft.com/office/powerpoint/2010/main" val="3847685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158:1.5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(1753.1)</a:t>
            </a:r>
            <a:r>
              <a:rPr lang="en-US" dirty="0">
                <a:solidFill>
                  <a:srgbClr val="FFFFFF"/>
                </a:solidFill>
                <a:latin typeface="Helvetica" panose="020B0604020202020204" pitchFamily="34" charset="0"/>
              </a:rPr>
              <a:t> The </a:t>
            </a:r>
            <a:r>
              <a:rPr lang="en-US" dirty="0">
                <a:solidFill>
                  <a:srgbClr val="FFFF99"/>
                </a:solidFill>
                <a:latin typeface="Helvetica" panose="020B0604020202020204" pitchFamily="34" charset="0"/>
                <a:hlinkClick r:id="rId2"/>
              </a:rPr>
              <a:t>faith</a:t>
            </a:r>
            <a:r>
              <a:rPr lang="en-US" dirty="0">
                <a:solidFill>
                  <a:srgbClr val="FFFFFF"/>
                </a:solidFill>
                <a:latin typeface="Helvetica" panose="020B0604020202020204" pitchFamily="34" charset="0"/>
              </a:rPr>
              <a:t> of the apostles was at a high point at the time of the feeding of the five thousand, and then it rapidly fell almost to zero. Now, as a result of the Master's admission of his </a:t>
            </a:r>
            <a:r>
              <a:rPr lang="en-US" dirty="0">
                <a:solidFill>
                  <a:srgbClr val="FFFF99"/>
                </a:solidFill>
                <a:latin typeface="Helvetica" panose="020B0604020202020204" pitchFamily="34" charset="0"/>
                <a:hlinkClick r:id="rId3"/>
              </a:rPr>
              <a:t>divinity,</a:t>
            </a:r>
            <a:r>
              <a:rPr lang="en-US" dirty="0">
                <a:solidFill>
                  <a:srgbClr val="FFFFFF"/>
                </a:solidFill>
                <a:latin typeface="Helvetica" panose="020B0604020202020204" pitchFamily="34" charset="0"/>
              </a:rPr>
              <a:t> the lagging faith of the twelve arose in the next few weeks to its highest pitch, only to undergo a progressive decline. The third revival of their faith did not occur until after the Master's resurrection.</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dirty="0">
                <a:solidFill>
                  <a:srgbClr val="FFFF00"/>
                </a:solidFill>
                <a:latin typeface="Helvetica" panose="020B0604020202020204" pitchFamily="34" charset="0"/>
              </a:rPr>
              <a:t>158:1.6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(1753.2)</a:t>
            </a:r>
            <a:r>
              <a:rPr lang="en-US" dirty="0">
                <a:solidFill>
                  <a:srgbClr val="FFFFFF"/>
                </a:solidFill>
                <a:latin typeface="Helvetica" panose="020B0604020202020204" pitchFamily="34" charset="0"/>
              </a:rPr>
              <a:t> It was about three o'clock on this beautiful afternoon that Jesus took leave of the three apostles, saying: </a:t>
            </a:r>
            <a:r>
              <a:rPr lang="en-US" dirty="0">
                <a:solidFill>
                  <a:srgbClr val="CC6600"/>
                </a:solidFill>
                <a:latin typeface="Helvetica" panose="020B0604020202020204" pitchFamily="34" charset="0"/>
              </a:rPr>
              <a:t>"I go apart by myself for a season to commune with the Father and his messengers; I bid you tarry here and, while awaiting my return, pray that the Father's will may be done in all your experience in connection with the further bestowal mission of the Son of Man."</a:t>
            </a:r>
            <a:r>
              <a:rPr lang="en-US" dirty="0">
                <a:solidFill>
                  <a:srgbClr val="FFFFFF"/>
                </a:solidFill>
                <a:latin typeface="Helvetica" panose="020B0604020202020204" pitchFamily="34" charset="0"/>
              </a:rPr>
              <a:t> And after saying this to them, Jesus withdrew for a long conference with </a:t>
            </a:r>
            <a:r>
              <a:rPr lang="en-US" dirty="0">
                <a:solidFill>
                  <a:srgbClr val="FFFF99"/>
                </a:solidFill>
                <a:latin typeface="Helvetica" panose="020B0604020202020204" pitchFamily="34" charset="0"/>
                <a:hlinkClick r:id="rId2"/>
              </a:rPr>
              <a:t>Gabriel</a:t>
            </a:r>
            <a:r>
              <a:rPr lang="en-US" dirty="0">
                <a:solidFill>
                  <a:srgbClr val="FFFFFF"/>
                </a:solidFill>
                <a:latin typeface="Helvetica" panose="020B0604020202020204" pitchFamily="34" charset="0"/>
              </a:rPr>
              <a:t> and the </a:t>
            </a:r>
            <a:r>
              <a:rPr lang="en-US" dirty="0">
                <a:solidFill>
                  <a:srgbClr val="FFFF99"/>
                </a:solidFill>
                <a:latin typeface="Helvetica" panose="020B0604020202020204" pitchFamily="34" charset="0"/>
                <a:hlinkClick r:id="rId3"/>
              </a:rPr>
              <a:t>Father Melchizedek,</a:t>
            </a:r>
            <a:r>
              <a:rPr lang="en-US" dirty="0">
                <a:solidFill>
                  <a:srgbClr val="FFFFFF"/>
                </a:solidFill>
                <a:latin typeface="Helvetica" panose="020B0604020202020204" pitchFamily="34" charset="0"/>
              </a:rPr>
              <a:t> not returning until about six o'clock. When Jesus saw their anxiety over his prolonged absence, he said: </a:t>
            </a:r>
            <a:r>
              <a:rPr lang="en-US" dirty="0">
                <a:solidFill>
                  <a:srgbClr val="CC6600"/>
                </a:solidFill>
                <a:latin typeface="Helvetica" panose="020B0604020202020204" pitchFamily="34" charset="0"/>
              </a:rPr>
              <a:t>"Why were you afraid? You well know I must be about my Father's business; wherefore do you doubt when I am not with you? I now declare that the Son of Man has chosen to go through his full life in your midst and as one of you. Be of good cheer; I will not leave you until my work is finished."</a:t>
            </a:r>
            <a:endParaRPr lang="en-US" dirty="0"/>
          </a:p>
        </p:txBody>
      </p:sp>
    </p:spTree>
    <p:extLst>
      <p:ext uri="{BB962C8B-B14F-4D97-AF65-F5344CB8AC3E}">
        <p14:creationId xmlns:p14="http://schemas.microsoft.com/office/powerpoint/2010/main" val="2146565157"/>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TotalTime>
  <Words>6720</Words>
  <Application>Microsoft Office PowerPoint</Application>
  <PresentationFormat>On-screen Show (4:3)</PresentationFormat>
  <Paragraphs>70</Paragraphs>
  <Slides>54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54</vt:i4>
      </vt:variant>
    </vt:vector>
  </HeadingPairs>
  <TitlesOfParts>
    <vt:vector size="59" baseType="lpstr">
      <vt:lpstr>Arial</vt:lpstr>
      <vt:lpstr>Calibri</vt:lpstr>
      <vt:lpstr>Helvetica</vt:lpstr>
      <vt:lpstr>Verdana</vt:lpstr>
      <vt:lpstr>1_Office Theme</vt:lpstr>
      <vt:lpstr>The Urantia Book</vt:lpstr>
      <vt:lpstr>Paper 158 The Mount of Transfiguration AUDIO VERSION</vt:lpstr>
      <vt:lpstr>PowerPoint Presentation</vt:lpstr>
      <vt:lpstr>1. The Transfiguration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Coming Down the Mountain  AUDIO VERSION</vt:lpstr>
      <vt:lpstr>PowerPoint Presentation</vt:lpstr>
      <vt:lpstr>PowerPoint Presentation</vt:lpstr>
      <vt:lpstr>PowerPoint Presentation</vt:lpstr>
      <vt:lpstr>PowerPoint Presentation</vt:lpstr>
      <vt:lpstr>3. Meaning of the Transfiguration  AUDIO VERSION</vt:lpstr>
      <vt:lpstr>PowerPoint Presentation</vt:lpstr>
      <vt:lpstr>PowerPoint Presentation</vt:lpstr>
      <vt:lpstr>PowerPoint Presentation</vt:lpstr>
      <vt:lpstr>PowerPoint Presentation</vt:lpstr>
      <vt:lpstr>4. The Epileptic Boy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Jesus Heals the Boy  AUDIO VERSION</vt:lpstr>
      <vt:lpstr>PowerPoint Presentation</vt:lpstr>
      <vt:lpstr>PowerPoint Presentation</vt:lpstr>
      <vt:lpstr>PowerPoint Presentation</vt:lpstr>
      <vt:lpstr>PowerPoint Presentation</vt:lpstr>
      <vt:lpstr>6. In Celsus’ Garden  AUDIO VERSION</vt:lpstr>
      <vt:lpstr>PowerPoint Presentation</vt:lpstr>
      <vt:lpstr>PowerPoint Presentation</vt:lpstr>
      <vt:lpstr>PowerPoint Presentation</vt:lpstr>
      <vt:lpstr>PowerPoint Presentation</vt:lpstr>
      <vt:lpstr>PowerPoint Presentation</vt:lpstr>
      <vt:lpstr>7. Peter’s Protest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8. At Peter’s House  AUDIO VERSION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http://fifthepochalrevelationfellowship.com/b-urantia-book-standardized/papers/paper-158-mount-transfiguration.htm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 - 158 The Mount o Transfiguration</dc:title>
  <dc:subject>Paper - 158 The Mount o Transfiguration</dc:subject>
  <dc:creator>Midwayer Commission</dc:creator>
  <cp:keywords>"transfiguration, jesus, apostles, mt hermon, jesus heals, who say you that i am, urantia, bible"</cp:keywords>
  <cp:lastModifiedBy>Roger Paul</cp:lastModifiedBy>
  <cp:revision>28</cp:revision>
  <dcterms:created xsi:type="dcterms:W3CDTF">2014-04-04T18:38:58Z</dcterms:created>
  <dcterms:modified xsi:type="dcterms:W3CDTF">2026-03-13T13:33:39Z</dcterms:modified>
  <cp:category>Religion, Faith</cp:category>
</cp:coreProperties>
</file>