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382" r:id="rId3"/>
    <p:sldId id="258" r:id="rId4"/>
    <p:sldId id="481" r:id="rId5"/>
    <p:sldId id="482" r:id="rId6"/>
    <p:sldId id="493" r:id="rId7"/>
    <p:sldId id="483" r:id="rId8"/>
    <p:sldId id="484" r:id="rId9"/>
    <p:sldId id="485" r:id="rId10"/>
    <p:sldId id="486" r:id="rId11"/>
    <p:sldId id="487" r:id="rId12"/>
    <p:sldId id="494" r:id="rId13"/>
    <p:sldId id="488" r:id="rId14"/>
    <p:sldId id="489" r:id="rId15"/>
    <p:sldId id="490" r:id="rId16"/>
    <p:sldId id="491" r:id="rId17"/>
    <p:sldId id="470" r:id="rId18"/>
    <p:sldId id="471" r:id="rId19"/>
    <p:sldId id="472" r:id="rId20"/>
    <p:sldId id="473" r:id="rId21"/>
    <p:sldId id="495" r:id="rId22"/>
    <p:sldId id="474" r:id="rId23"/>
    <p:sldId id="475" r:id="rId24"/>
    <p:sldId id="476" r:id="rId25"/>
    <p:sldId id="477" r:id="rId26"/>
    <p:sldId id="478" r:id="rId27"/>
    <p:sldId id="479" r:id="rId28"/>
    <p:sldId id="480" r:id="rId29"/>
    <p:sldId id="459" r:id="rId30"/>
    <p:sldId id="460" r:id="rId31"/>
    <p:sldId id="461" r:id="rId32"/>
    <p:sldId id="462" r:id="rId33"/>
    <p:sldId id="463" r:id="rId34"/>
    <p:sldId id="464" r:id="rId35"/>
    <p:sldId id="465" r:id="rId36"/>
    <p:sldId id="496" r:id="rId37"/>
    <p:sldId id="466" r:id="rId38"/>
    <p:sldId id="467" r:id="rId39"/>
    <p:sldId id="468" r:id="rId40"/>
    <p:sldId id="469" r:id="rId41"/>
    <p:sldId id="448" r:id="rId42"/>
    <p:sldId id="497" r:id="rId43"/>
    <p:sldId id="449" r:id="rId44"/>
    <p:sldId id="450" r:id="rId45"/>
    <p:sldId id="498" r:id="rId46"/>
    <p:sldId id="451" r:id="rId47"/>
    <p:sldId id="452" r:id="rId48"/>
    <p:sldId id="453" r:id="rId49"/>
    <p:sldId id="454" r:id="rId50"/>
    <p:sldId id="455" r:id="rId51"/>
    <p:sldId id="456" r:id="rId52"/>
    <p:sldId id="457" r:id="rId53"/>
    <p:sldId id="458" r:id="rId54"/>
    <p:sldId id="437" r:id="rId55"/>
    <p:sldId id="499" r:id="rId56"/>
    <p:sldId id="438" r:id="rId57"/>
    <p:sldId id="439" r:id="rId58"/>
    <p:sldId id="440" r:id="rId59"/>
    <p:sldId id="441" r:id="rId60"/>
    <p:sldId id="442" r:id="rId61"/>
    <p:sldId id="443" r:id="rId62"/>
    <p:sldId id="444" r:id="rId63"/>
    <p:sldId id="445" r:id="rId64"/>
    <p:sldId id="446" r:id="rId65"/>
    <p:sldId id="500" r:id="rId66"/>
    <p:sldId id="447" r:id="rId67"/>
    <p:sldId id="426" r:id="rId68"/>
    <p:sldId id="427" r:id="rId69"/>
    <p:sldId id="428" r:id="rId70"/>
    <p:sldId id="429" r:id="rId71"/>
    <p:sldId id="501" r:id="rId72"/>
    <p:sldId id="430" r:id="rId73"/>
    <p:sldId id="31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D6B49-F295-4779-8C88-4D791DA34853}" v="4" dt="2024-08-06T18:22:31.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3" autoAdjust="0"/>
    <p:restoredTop sz="94660"/>
  </p:normalViewPr>
  <p:slideViewPr>
    <p:cSldViewPr>
      <p:cViewPr varScale="1">
        <p:scale>
          <a:sx n="85" d="100"/>
          <a:sy n="85" d="100"/>
        </p:scale>
        <p:origin x="926" y="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Paul" userId="b021e7ff2079c976" providerId="LiveId" clId="{FE6D6B49-F295-4779-8C88-4D791DA34853}"/>
    <pc:docChg chg="modSld">
      <pc:chgData name="Roger Paul" userId="b021e7ff2079c976" providerId="LiveId" clId="{FE6D6B49-F295-4779-8C88-4D791DA34853}" dt="2024-08-06T18:22:34.293" v="5" actId="1076"/>
      <pc:docMkLst>
        <pc:docMk/>
      </pc:docMkLst>
      <pc:sldChg chg="addSp modSp mod">
        <pc:chgData name="Roger Paul" userId="b021e7ff2079c976" providerId="LiveId" clId="{FE6D6B49-F295-4779-8C88-4D791DA34853}" dt="2024-08-06T18:22:34.293" v="5" actId="1076"/>
        <pc:sldMkLst>
          <pc:docMk/>
          <pc:sldMk cId="741492041" sldId="492"/>
        </pc:sldMkLst>
        <pc:spChg chg="add mod">
          <ac:chgData name="Roger Paul" userId="b021e7ff2079c976" providerId="LiveId" clId="{FE6D6B49-F295-4779-8C88-4D791DA34853}" dt="2024-08-06T18:22:34.293" v="5" actId="1076"/>
          <ac:spMkLst>
            <pc:docMk/>
            <pc:sldMk cId="741492041" sldId="492"/>
            <ac:spMk id="4" creationId="{0954EDFC-2D3A-4F13-F538-6052195BE4F5}"/>
          </ac:spMkLst>
        </pc:spChg>
        <pc:spChg chg="mod">
          <ac:chgData name="Roger Paul" userId="b021e7ff2079c976" providerId="LiveId" clId="{FE6D6B49-F295-4779-8C88-4D791DA34853}" dt="2024-08-06T18:21:55.273" v="2" actId="1076"/>
          <ac:spMkLst>
            <pc:docMk/>
            <pc:sldMk cId="741492041" sldId="492"/>
            <ac:spMk id="6" creationId="{00000000-0000-0000-0000-000000000000}"/>
          </ac:spMkLst>
        </pc:spChg>
        <pc:picChg chg="mod">
          <ac:chgData name="Roger Paul" userId="b021e7ff2079c976" providerId="LiveId" clId="{FE6D6B49-F295-4779-8C88-4D791DA34853}" dt="2024-08-06T18:21:51.107" v="1" actId="1076"/>
          <ac:picMkLst>
            <pc:docMk/>
            <pc:sldMk cId="741492041" sldId="492"/>
            <ac:picMk id="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8/6/2024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7" Type="http://schemas.openxmlformats.org/officeDocument/2006/relationships/hyperlink" Target="https://www.youtube.com/watch?v=Y7zNI-8SYH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fifthepochalrevelationfellowship.com/notes/Paper_101_The_Real_Nature_of_Religion-2.pptx" TargetMode="External"/><Relationship Id="rId5" Type="http://schemas.openxmlformats.org/officeDocument/2006/relationships/hyperlink" Target="http://fifthepochalrevelationfellowship.com/notes/Paper_80_Andite_Expansion_in_the_Occident-2.pptx" TargetMode="External"/><Relationship Id="rId4" Type="http://schemas.openxmlformats.org/officeDocument/2006/relationships/hyperlink" Target="http://vime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2.htm#philosophy" TargetMode="External"/><Relationship Id="rId2" Type="http://schemas.openxmlformats.org/officeDocument/2006/relationships/hyperlink" Target="http://fifthepochalrevelationfellowship.com/audio/paper102/p102_02.mp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14.htm#meanings" TargetMode="External"/><Relationship Id="rId2" Type="http://schemas.openxmlformats.org/officeDocument/2006/relationships/hyperlink" Target="http://fifthepochalrevelationfellowship.com/b-urantia-book-standardized/topical_index/58.htm#First_Source_and_Center"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7.htm#value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1.htm#spiritual_insigh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1.htm#spiritual_growt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fifthepochalrevelationfellowship.com/audio/paper102/p102_03.mp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3.htm#morontia_mot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0.htm#personality" TargetMode="External"/><Relationship Id="rId2" Type="http://schemas.openxmlformats.org/officeDocument/2006/relationships/hyperlink" Target="http://fifthepochalrevelationfellowship.com/b-urantia-book-standardized/topical_index/142.htm#philosophy"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ext-standardization.htm#U102_3_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6.htm#Paradise_Corps_of_the_Finalit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7.htm#soul" TargetMode="External"/><Relationship Id="rId2" Type="http://schemas.openxmlformats.org/officeDocument/2006/relationships/hyperlink" Target="http://fifthepochalrevelationfellowship.com/audio/paper102/p102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18.htm#Michael_of_Nebadon" TargetMode="External"/><Relationship Id="rId2" Type="http://schemas.openxmlformats.org/officeDocument/2006/relationships/hyperlink" Target="http://fifthepochalrevelationfellowship.com/b-urantia-book-standardized/topical_index/78.htm#I_A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ext-standardization.htm#U102_3_11" TargetMode="External"/><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1.htm#spiritual_insigh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5.htm#Christ" TargetMode="External"/><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5.htm#Christ" TargetMode="External"/><Relationship Id="rId2" Type="http://schemas.openxmlformats.org/officeDocument/2006/relationships/hyperlink" Target="http://fifthepochalrevelationfellowship.com/audio/paper102/p102_04.mp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9.htm#Deity" TargetMode="External"/><Relationship Id="rId2" Type="http://schemas.openxmlformats.org/officeDocument/2006/relationships/hyperlink" Target="http://fifthepochalrevelationfellowship.com/b-urantia-book-standardized/topical_index/203.htm#Universal_Fath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4.htm#faith" TargetMode="External"/><Relationship Id="rId2" Type="http://schemas.openxmlformats.org/officeDocument/2006/relationships/hyperlink" Target="http://fifthepochalrevelationfellowship.com/b-urantia-book-standardized/topical_index/142.htm#philosoph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0.htm#personality" TargetMode="External"/><Relationship Id="rId2" Type="http://schemas.openxmlformats.org/officeDocument/2006/relationships/hyperlink" Target="http://fifthepochalrevelationfellowship.com/audio/paper102/p102_05.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39.htm#Deity"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4.htm#faith" TargetMode="External"/><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45.htm#potential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7.htm#valu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4.htm#faith" TargetMode="External"/><Relationship Id="rId2" Type="http://schemas.openxmlformats.org/officeDocument/2006/relationships/hyperlink" Target="http://fifthepochalrevelationfellowship.com/audio/paper102/p102_06.mp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2.htm#evolution" TargetMode="External"/><Relationship Id="rId2" Type="http://schemas.openxmlformats.org/officeDocument/2006/relationships/hyperlink" Target="http://fifthepochalrevelationfellowship.com/b-urantia-book-standardized/topical_index/69.htm#gravity"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7.htm#values" TargetMode="External"/><Relationship Id="rId2" Type="http://schemas.openxmlformats.org/officeDocument/2006/relationships/hyperlink" Target="http://fifthepochalrevelationfellowship.com/b-urantia-book-standardized/topical_index/114.htm#meaning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77.htm#sou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7.htm#valu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5.htm#universe_of_univers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61.htm#fruits_of_the_spiri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2.htm#philosoph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8.htm#Supreme_Min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3.htm#Universal_Father" TargetMode="External"/><Relationship Id="rId2" Type="http://schemas.openxmlformats.org/officeDocument/2006/relationships/hyperlink" Target="http://fifthepochalrevelationfellowship.com/audio/paper102/p102_07.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1.htm#Ultimat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9.htm#Deity" TargetMode="External"/><Relationship Id="rId2" Type="http://schemas.openxmlformats.org/officeDocument/2006/relationships/hyperlink" Target="http://fifthepochalrevelationfellowship.com/b-urantia-book-standardized/topical_index/78.htm#I_A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7.htm#valu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4.htm#faith" TargetMode="External"/><Relationship Id="rId2" Type="http://schemas.openxmlformats.org/officeDocument/2006/relationships/hyperlink" Target="http://fifthepochalrevelationfellowship.com/audio/paper102/p102_01.mp3"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2.htm#philosophy"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4.htm#faith" TargetMode="External"/><Relationship Id="rId2" Type="http://schemas.openxmlformats.org/officeDocument/2006/relationships/hyperlink" Target="http://fifthepochalrevelationfellowship.com/audio/paper102/p102_08.mp3"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7.htm#value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ext-standardization.htm#U102_8_4"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0.htm#Nebadon" TargetMode="External"/><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fifthepochalrevelationfellowship.com/notes/Paper_103_The_Reality_of_Religious_Experience-2.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normAutofit/>
          </a:bodyPr>
          <a:lstStyle/>
          <a:p>
            <a:r>
              <a:rPr lang="en-US" sz="2800" b="1">
                <a:solidFill>
                  <a:srgbClr val="FFFFFF"/>
                </a:solidFill>
                <a:latin typeface="Helvetica"/>
              </a:rPr>
              <a:t>Paper 102</a:t>
            </a:r>
            <a:br>
              <a:rPr lang="en-US" sz="2800"/>
            </a:br>
            <a:r>
              <a:rPr lang="en-US" sz="2800" b="1"/>
              <a:t>The Foundations of Religious Faith</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83433"/>
            <a:ext cx="2743200" cy="59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1733550" y="4876800"/>
            <a:ext cx="6248400" cy="461665"/>
          </a:xfrm>
          <a:prstGeom prst="rect">
            <a:avLst/>
          </a:prstGeom>
          <a:noFill/>
        </p:spPr>
        <p:txBody>
          <a:bodyPr wrap="square" rtlCol="0">
            <a:spAutoFit/>
          </a:bodyPr>
          <a:lstStyle/>
          <a:p>
            <a:pPr>
              <a:defRPr/>
            </a:pPr>
            <a:r>
              <a:rPr lang="en-US" sz="2400" kern="0">
                <a:solidFill>
                  <a:prstClr val="white"/>
                </a:solidFill>
                <a:hlinkClick r:id="rId4"/>
              </a:rPr>
              <a:t>Paper  102 - The Foundations of Religious Faith</a:t>
            </a:r>
            <a:endParaRPr lang="en-US" sz="2400" kern="0">
              <a:solidFill>
                <a:prstClr val="white"/>
              </a:solidFill>
            </a:endParaRPr>
          </a:p>
        </p:txBody>
      </p:sp>
      <p:sp>
        <p:nvSpPr>
          <p:cNvPr id="7" name="Rectangle 6"/>
          <p:cNvSpPr/>
          <p:nvPr/>
        </p:nvSpPr>
        <p:spPr>
          <a:xfrm>
            <a:off x="2209800" y="5632175"/>
            <a:ext cx="5295900" cy="461665"/>
          </a:xfrm>
          <a:prstGeom prst="rect">
            <a:avLst/>
          </a:prstGeom>
        </p:spPr>
        <p:txBody>
          <a:bodyPr wrap="square">
            <a:spAutoFit/>
          </a:bodyPr>
          <a:lstStyle/>
          <a:p>
            <a:pPr>
              <a:defRPr/>
            </a:pPr>
            <a:r>
              <a:rPr lang="en-US" sz="2400" kern="0">
                <a:solidFill>
                  <a:prstClr val="white"/>
                </a:solidFill>
                <a:hlinkClick r:id="rId5"/>
              </a:rPr>
              <a:t> </a:t>
            </a:r>
            <a:r>
              <a:rPr lang="en-US" sz="2400" kern="0">
                <a:solidFill>
                  <a:prstClr val="white"/>
                </a:solidFill>
                <a:hlinkClick r:id="rId6"/>
              </a:rPr>
              <a:t>Paper 101 - The Real Nature of Religion </a:t>
            </a:r>
            <a:endParaRPr lang="en-US" sz="2400" kern="0">
              <a:solidFill>
                <a:prstClr val="white"/>
              </a:solidFill>
            </a:endParaRPr>
          </a:p>
        </p:txBody>
      </p:sp>
      <p:sp>
        <p:nvSpPr>
          <p:cNvPr id="4" name="TextBox 3">
            <a:extLst>
              <a:ext uri="{FF2B5EF4-FFF2-40B4-BE49-F238E27FC236}">
                <a16:creationId xmlns:a16="http://schemas.microsoft.com/office/drawing/2014/main" id="{0954EDFC-2D3A-4F13-F538-6052195BE4F5}"/>
              </a:ext>
            </a:extLst>
          </p:cNvPr>
          <p:cNvSpPr txBox="1"/>
          <p:nvPr/>
        </p:nvSpPr>
        <p:spPr>
          <a:xfrm>
            <a:off x="1981200" y="3276600"/>
            <a:ext cx="6305550" cy="369332"/>
          </a:xfrm>
          <a:prstGeom prst="rect">
            <a:avLst/>
          </a:prstGeom>
          <a:noFill/>
        </p:spPr>
        <p:txBody>
          <a:bodyPr wrap="square" rtlCol="0">
            <a:spAutoFit/>
          </a:bodyPr>
          <a:lstStyle/>
          <a:p>
            <a:r>
              <a:rPr lang="en-US" dirty="0">
                <a:hlinkClick r:id="rId7"/>
              </a:rPr>
              <a:t>Reading Paper 102 - The Foundations of Religious Faith</a:t>
            </a:r>
            <a:endParaRPr lang="en-US" dirty="0"/>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102:1.5</a:t>
            </a:r>
            <a:r>
              <a:rPr lang="en-US">
                <a:solidFill>
                  <a:srgbClr val="FFFFFF"/>
                </a:solidFill>
                <a:latin typeface="Helvetica"/>
              </a:rPr>
              <a:t> </a:t>
            </a:r>
            <a:r>
              <a:rPr lang="en-US" baseline="30000">
                <a:solidFill>
                  <a:srgbClr val="FFFF00"/>
                </a:solidFill>
                <a:latin typeface="Helvetica"/>
              </a:rPr>
              <a:t>(1119.4)</a:t>
            </a:r>
            <a:r>
              <a:rPr lang="en-US">
                <a:solidFill>
                  <a:srgbClr val="FFFFFF"/>
                </a:solidFill>
                <a:latin typeface="Helvetica"/>
              </a:rPr>
              <a:t> God is so all real and absolute that no material sign of proof or no demonstration of so-called miracle may be offered in testimony of his reality. Always will we know him because we trust him, and our belief in him is wholly based on our personal participation in the divine manifestations of his infinite reality.</a:t>
            </a:r>
            <a:endParaRPr lang="en-US"/>
          </a:p>
        </p:txBody>
      </p:sp>
    </p:spTree>
    <p:extLst>
      <p:ext uri="{BB962C8B-B14F-4D97-AF65-F5344CB8AC3E}">
        <p14:creationId xmlns:p14="http://schemas.microsoft.com/office/powerpoint/2010/main" val="214656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solidFill>
                  <a:srgbClr val="FFFF00"/>
                </a:solidFill>
                <a:latin typeface="Helvetica"/>
              </a:rPr>
              <a:t>102:1.6</a:t>
            </a:r>
            <a:r>
              <a:rPr lang="en-US">
                <a:solidFill>
                  <a:srgbClr val="FFFFFF"/>
                </a:solidFill>
                <a:latin typeface="Helvetica"/>
              </a:rPr>
              <a:t> </a:t>
            </a:r>
            <a:r>
              <a:rPr lang="en-US" baseline="30000">
                <a:solidFill>
                  <a:srgbClr val="FFFF00"/>
                </a:solidFill>
                <a:latin typeface="Helvetica"/>
              </a:rPr>
              <a:t>(1119.5)</a:t>
            </a:r>
            <a:r>
              <a:rPr lang="en-US">
                <a:solidFill>
                  <a:srgbClr val="FFFFFF"/>
                </a:solidFill>
                <a:latin typeface="Helvetica"/>
              </a:rPr>
              <a:t> The indwelling Thought Adjuster unfailingly arouses in man's </a:t>
            </a:r>
            <a:r>
              <a:rPr lang="en-US">
                <a:solidFill>
                  <a:srgbClr val="FFFF99"/>
                </a:solidFill>
                <a:latin typeface="Helvetica"/>
                <a:hlinkClick r:id="rId2"/>
              </a:rPr>
              <a:t>soul</a:t>
            </a:r>
            <a:r>
              <a:rPr lang="en-US">
                <a:solidFill>
                  <a:srgbClr val="FFFFFF"/>
                </a:solidFill>
                <a:latin typeface="Helvetica"/>
              </a:rPr>
              <a:t> a true and searching hunger for perfection together with a far-reaching curiosity which can be adequately satisfied only by communion with God, the divine source of that Adjuster. The hungry soul of man refuses to be satisfied with anything less than the personal realization of the living God. Whatever more God may be than a high and perfect moral personality, he cannot, in our hungry and finite concept, be anything less.</a:t>
            </a:r>
            <a:endParaRPr lang="en-US"/>
          </a:p>
        </p:txBody>
      </p:sp>
    </p:spTree>
    <p:extLst>
      <p:ext uri="{BB962C8B-B14F-4D97-AF65-F5344CB8AC3E}">
        <p14:creationId xmlns:p14="http://schemas.microsoft.com/office/powerpoint/2010/main" val="338017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2. Religion and Reality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solidFill>
                  <a:srgbClr val="FFFF00"/>
                </a:solidFill>
                <a:latin typeface="Helvetica"/>
              </a:rPr>
              <a:t>102:2.1</a:t>
            </a:r>
            <a:r>
              <a:rPr lang="en-US">
                <a:solidFill>
                  <a:srgbClr val="FFFFFF"/>
                </a:solidFill>
                <a:latin typeface="Helvetica"/>
              </a:rPr>
              <a:t> </a:t>
            </a:r>
            <a:r>
              <a:rPr lang="en-US" baseline="30000">
                <a:solidFill>
                  <a:srgbClr val="FFFF00"/>
                </a:solidFill>
                <a:latin typeface="Helvetica"/>
              </a:rPr>
              <a:t>(1119.6)</a:t>
            </a:r>
            <a:r>
              <a:rPr lang="en-US">
                <a:solidFill>
                  <a:srgbClr val="FFFFFF"/>
                </a:solidFill>
                <a:latin typeface="Helvetica"/>
              </a:rPr>
              <a:t> Observing minds and discriminating souls know religion when they find it in the lives of their fellows. Religion requires no definition; we all know its social, intellectual, moral, and spiritual fruits. And this all grows out of the fact that religion is the property of the human race; it is not a child of culture. True, one's perception of religion is still human and therefore subject to the bondage of ignorance, the slavery of superstition, the deceptions of sophistication, and the delusions of false </a:t>
            </a:r>
            <a:r>
              <a:rPr lang="en-US">
                <a:solidFill>
                  <a:srgbClr val="FFFF99"/>
                </a:solidFill>
                <a:latin typeface="Helvetica"/>
                <a:hlinkClick r:id="rId3"/>
              </a:rPr>
              <a:t>philosophy.</a:t>
            </a:r>
            <a:endParaRPr lang="en-US"/>
          </a:p>
        </p:txBody>
      </p:sp>
    </p:spTree>
    <p:extLst>
      <p:ext uri="{BB962C8B-B14F-4D97-AF65-F5344CB8AC3E}">
        <p14:creationId xmlns:p14="http://schemas.microsoft.com/office/powerpoint/2010/main" val="156707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102:2.2</a:t>
            </a:r>
            <a:r>
              <a:rPr lang="en-US">
                <a:solidFill>
                  <a:srgbClr val="FFFFFF"/>
                </a:solidFill>
                <a:latin typeface="Helvetica"/>
              </a:rPr>
              <a:t> </a:t>
            </a:r>
            <a:r>
              <a:rPr lang="en-US" baseline="30000">
                <a:solidFill>
                  <a:srgbClr val="FFFF00"/>
                </a:solidFill>
                <a:latin typeface="Helvetica"/>
              </a:rPr>
              <a:t>(1119.7)</a:t>
            </a:r>
            <a:r>
              <a:rPr lang="en-US">
                <a:solidFill>
                  <a:srgbClr val="FFFFFF"/>
                </a:solidFill>
                <a:latin typeface="Helvetica"/>
              </a:rPr>
              <a:t> One of the characteristic peculiarities of genuine religious assurance is that, notwithstanding the absoluteness of its affirmations and the stanchness of its attitude, the spirit of its expression is so poised and tempered that it never conveys the slightest impression of self-assertion or egoistic exaltation. The wisdom of religious experience is something of a paradox in that it is both humanly original and Adjuster derivative. Religious force is not the product of the individual's personal prerogatives but rather the outworking of that sublime partnership of man and the everlasting source of all wisdom. Thus do the words and acts of true and undefiled religion become compellingly authoritative for all enlightened mortals.</a:t>
            </a:r>
            <a:endParaRPr lang="en-US"/>
          </a:p>
        </p:txBody>
      </p:sp>
    </p:spTree>
    <p:extLst>
      <p:ext uri="{BB962C8B-B14F-4D97-AF65-F5344CB8AC3E}">
        <p14:creationId xmlns:p14="http://schemas.microsoft.com/office/powerpoint/2010/main" val="107143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102:2.3</a:t>
            </a:r>
            <a:r>
              <a:rPr lang="en-US">
                <a:solidFill>
                  <a:srgbClr val="FFFFFF"/>
                </a:solidFill>
                <a:latin typeface="Helvetica"/>
              </a:rPr>
              <a:t> </a:t>
            </a:r>
            <a:r>
              <a:rPr lang="en-US" baseline="30000">
                <a:solidFill>
                  <a:srgbClr val="FFFF00"/>
                </a:solidFill>
                <a:latin typeface="Helvetica"/>
              </a:rPr>
              <a:t>(1119.8)</a:t>
            </a:r>
            <a:r>
              <a:rPr lang="en-US">
                <a:solidFill>
                  <a:srgbClr val="FFFFFF"/>
                </a:solidFill>
                <a:latin typeface="Helvetica"/>
              </a:rPr>
              <a:t> It is difficult to identify and analyze the factors of a religious experience, but it is not difficult to observe that such religious practitioners live and carry on as if already in the presence of the Eternal. Believers react to this temporal life as if immortality already were within their grasp. In the lives of such mortals there is a valid originality and a spontaneity of expression that forever segregate them from those of their fellows who have imbibed only the wisdom of the world. Religionists seem to live in effective emancipation from harrying haste and the painful stress of the vicissitudes inherent in the temporal currents of time; they exhibit a stabilization of </a:t>
            </a:r>
            <a:r>
              <a:rPr lang="en-US">
                <a:solidFill>
                  <a:srgbClr val="FFFF99"/>
                </a:solidFill>
                <a:latin typeface="Helvetica"/>
                <a:hlinkClick r:id="rId2"/>
              </a:rPr>
              <a:t>personality</a:t>
            </a:r>
            <a:r>
              <a:rPr lang="en-US">
                <a:solidFill>
                  <a:srgbClr val="FFFFFF"/>
                </a:solidFill>
                <a:latin typeface="Helvetica"/>
              </a:rPr>
              <a:t> and a tranquillity of character not explained by the laws of physiology, psychology, and sociology.</a:t>
            </a:r>
            <a:endParaRPr lang="en-US"/>
          </a:p>
        </p:txBody>
      </p:sp>
    </p:spTree>
    <p:extLst>
      <p:ext uri="{BB962C8B-B14F-4D97-AF65-F5344CB8AC3E}">
        <p14:creationId xmlns:p14="http://schemas.microsoft.com/office/powerpoint/2010/main" val="31154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solidFill>
                  <a:srgbClr val="FFFF00"/>
                </a:solidFill>
                <a:latin typeface="Helvetica"/>
              </a:rPr>
              <a:t>102:2.4</a:t>
            </a:r>
            <a:r>
              <a:rPr lang="en-US">
                <a:solidFill>
                  <a:srgbClr val="FFFFFF"/>
                </a:solidFill>
                <a:latin typeface="Helvetica"/>
              </a:rPr>
              <a:t> </a:t>
            </a:r>
            <a:r>
              <a:rPr lang="en-US" baseline="30000">
                <a:solidFill>
                  <a:srgbClr val="FFFF00"/>
                </a:solidFill>
                <a:latin typeface="Helvetica"/>
              </a:rPr>
              <a:t>(1120.1)</a:t>
            </a:r>
            <a:r>
              <a:rPr lang="en-US">
                <a:solidFill>
                  <a:srgbClr val="FFFFFF"/>
                </a:solidFill>
                <a:latin typeface="Helvetica"/>
              </a:rPr>
              <a:t> Time is an invariable element in the attainment of knowledge; religion makes its endowments immediately available, albeit there is the important factor of growth in grace, definite advancement in all phases of religious experience. Knowledge is an eternal quest; always are you learning, but never are you able to arrive at the full knowledge of absolute truth. In knowledge alone there can never be absolute certainty, only increasing probability of approximation; but the religious </a:t>
            </a:r>
            <a:r>
              <a:rPr lang="en-US">
                <a:solidFill>
                  <a:srgbClr val="FFFF99"/>
                </a:solidFill>
                <a:latin typeface="Helvetica"/>
                <a:hlinkClick r:id="rId2"/>
              </a:rPr>
              <a:t>soul</a:t>
            </a:r>
            <a:r>
              <a:rPr lang="en-US">
                <a:solidFill>
                  <a:srgbClr val="FFFFFF"/>
                </a:solidFill>
                <a:latin typeface="Helvetica"/>
              </a:rPr>
              <a:t> of spiritual illumination </a:t>
            </a:r>
            <a:r>
              <a:rPr lang="en-US" i="1">
                <a:solidFill>
                  <a:srgbClr val="FFFFFF"/>
                </a:solidFill>
                <a:latin typeface="Helvetica"/>
              </a:rPr>
              <a:t>knows,</a:t>
            </a:r>
            <a:r>
              <a:rPr lang="en-US">
                <a:solidFill>
                  <a:srgbClr val="FFFFFF"/>
                </a:solidFill>
                <a:latin typeface="Helvetica"/>
              </a:rPr>
              <a:t> and knows </a:t>
            </a:r>
            <a:r>
              <a:rPr lang="en-US" i="1">
                <a:solidFill>
                  <a:srgbClr val="FFFFFF"/>
                </a:solidFill>
                <a:latin typeface="Helvetica"/>
              </a:rPr>
              <a:t>now.</a:t>
            </a:r>
            <a:r>
              <a:rPr lang="en-US">
                <a:solidFill>
                  <a:srgbClr val="FFFFFF"/>
                </a:solidFill>
                <a:latin typeface="Helvetica"/>
              </a:rPr>
              <a:t> And yet this profound and positive certitude does not lead such a sound-minded religionist to take any less interest in the ups and downs of the progress of human wisdom, which is bound up on its material end with the developments of slow-moving science.</a:t>
            </a:r>
            <a:endParaRPr lang="en-US"/>
          </a:p>
        </p:txBody>
      </p:sp>
    </p:spTree>
    <p:extLst>
      <p:ext uri="{BB962C8B-B14F-4D97-AF65-F5344CB8AC3E}">
        <p14:creationId xmlns:p14="http://schemas.microsoft.com/office/powerpoint/2010/main" val="407888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a:solidFill>
                  <a:srgbClr val="FFFF00"/>
                </a:solidFill>
                <a:latin typeface="Helvetica"/>
              </a:rPr>
              <a:t>102:2.5</a:t>
            </a:r>
            <a:r>
              <a:rPr lang="en-US">
                <a:solidFill>
                  <a:srgbClr val="FFFFFF"/>
                </a:solidFill>
                <a:latin typeface="Helvetica"/>
              </a:rPr>
              <a:t> </a:t>
            </a:r>
            <a:r>
              <a:rPr lang="en-US" baseline="30000">
                <a:solidFill>
                  <a:srgbClr val="FFFF00"/>
                </a:solidFill>
                <a:latin typeface="Helvetica"/>
              </a:rPr>
              <a:t>(1120.2)</a:t>
            </a:r>
            <a:r>
              <a:rPr lang="en-US">
                <a:solidFill>
                  <a:srgbClr val="FFFFFF"/>
                </a:solidFill>
                <a:latin typeface="Helvetica"/>
              </a:rPr>
              <a:t> Even the discoveries of science are not truly </a:t>
            </a:r>
            <a:r>
              <a:rPr lang="en-US" i="1">
                <a:solidFill>
                  <a:srgbClr val="FFFFFF"/>
                </a:solidFill>
                <a:latin typeface="Helvetica"/>
              </a:rPr>
              <a:t>real</a:t>
            </a:r>
            <a:r>
              <a:rPr lang="en-US">
                <a:solidFill>
                  <a:srgbClr val="FFFFFF"/>
                </a:solidFill>
                <a:latin typeface="Helvetica"/>
              </a:rPr>
              <a:t> in the consciousness of human experience until they are unraveled and correlated, until their relevant facts actually become </a:t>
            </a:r>
            <a:r>
              <a:rPr lang="en-US" i="1">
                <a:solidFill>
                  <a:srgbClr val="FFFFFF"/>
                </a:solidFill>
                <a:latin typeface="Helvetica"/>
              </a:rPr>
              <a:t>meaning</a:t>
            </a:r>
            <a:r>
              <a:rPr lang="en-US">
                <a:solidFill>
                  <a:srgbClr val="FFFFFF"/>
                </a:solidFill>
                <a:latin typeface="Helvetica"/>
              </a:rPr>
              <a:t> through encircuitment in the thought streams of mind. Mortal man views even his physical environment from the mind level, from the perspective of its psychological registry. It is not, therefore, strange that man should place a highly unified interpretation upon the universe and then seek to identify this energy unity of his science with the spirit unity of his religious experience. Mind is unity; mortal consciousness lives on the mind level and perceives the universal realities through the eyes of the mind endowment. The mind perspective will not yield the existential unity of the source of reality, the </a:t>
            </a:r>
            <a:r>
              <a:rPr lang="en-US">
                <a:solidFill>
                  <a:srgbClr val="FFFF99"/>
                </a:solidFill>
                <a:latin typeface="Helvetica"/>
                <a:hlinkClick r:id="rId2"/>
              </a:rPr>
              <a:t>First Source and Center,</a:t>
            </a:r>
            <a:r>
              <a:rPr lang="en-US">
                <a:solidFill>
                  <a:srgbClr val="FFFFFF"/>
                </a:solidFill>
                <a:latin typeface="Helvetica"/>
              </a:rPr>
              <a:t>but it can and sometime will portray to man the experiential synthesis of energy, mind, and spirit in and as the Supreme Being. But mind can never succeed in this unification of the diversity of reality unless such mind is firmly aware of material things, intellectual </a:t>
            </a:r>
            <a:r>
              <a:rPr lang="en-US">
                <a:solidFill>
                  <a:srgbClr val="FFFF99"/>
                </a:solidFill>
                <a:latin typeface="Helvetica"/>
                <a:hlinkClick r:id="rId3"/>
              </a:rPr>
              <a:t>meanings,</a:t>
            </a:r>
            <a:r>
              <a:rPr lang="en-US">
                <a:solidFill>
                  <a:srgbClr val="FFFFFF"/>
                </a:solidFill>
                <a:latin typeface="Helvetica"/>
              </a:rPr>
              <a:t> and spiritual </a:t>
            </a:r>
            <a:r>
              <a:rPr lang="en-US">
                <a:solidFill>
                  <a:srgbClr val="FFFF99"/>
                </a:solidFill>
                <a:latin typeface="Helvetica"/>
                <a:hlinkClick r:id="rId4"/>
              </a:rPr>
              <a:t>values;</a:t>
            </a:r>
            <a:r>
              <a:rPr lang="en-US">
                <a:solidFill>
                  <a:srgbClr val="FFFFFF"/>
                </a:solidFill>
                <a:latin typeface="Helvetica"/>
              </a:rPr>
              <a:t> only in the harmony of the triunity of functional reality is there unity, and only in unity is there the personality satisfaction of the realization of cosmic constancy and consistency.</a:t>
            </a:r>
            <a:endParaRPr lang="en-US"/>
          </a:p>
        </p:txBody>
      </p:sp>
    </p:spTree>
    <p:extLst>
      <p:ext uri="{BB962C8B-B14F-4D97-AF65-F5344CB8AC3E}">
        <p14:creationId xmlns:p14="http://schemas.microsoft.com/office/powerpoint/2010/main" val="45006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102:2.6</a:t>
            </a:r>
            <a:r>
              <a:rPr lang="en-US">
                <a:solidFill>
                  <a:srgbClr val="FFFFFF"/>
                </a:solidFill>
                <a:latin typeface="Helvetica"/>
              </a:rPr>
              <a:t> </a:t>
            </a:r>
            <a:r>
              <a:rPr lang="en-US" baseline="30000">
                <a:solidFill>
                  <a:srgbClr val="FFFF00"/>
                </a:solidFill>
                <a:latin typeface="Helvetica"/>
              </a:rPr>
              <a:t>(1120.3)</a:t>
            </a:r>
            <a:r>
              <a:rPr lang="en-US">
                <a:solidFill>
                  <a:srgbClr val="FFFFFF"/>
                </a:solidFill>
                <a:latin typeface="Helvetica"/>
              </a:rPr>
              <a:t> Unity is best found in human experience through philosophy. And while the body of philosophic thought must ever be founded on material facts, the soul and energy of true philosophic dynamics is mortal </a:t>
            </a:r>
            <a:r>
              <a:rPr lang="en-US" u="sng">
                <a:solidFill>
                  <a:srgbClr val="CD3700"/>
                </a:solidFill>
                <a:latin typeface="Helvetica"/>
                <a:hlinkClick r:id="rId2"/>
              </a:rPr>
              <a:t>spiritual insight.</a:t>
            </a:r>
            <a:endParaRPr lang="en-US"/>
          </a:p>
        </p:txBody>
      </p:sp>
    </p:spTree>
    <p:extLst>
      <p:ext uri="{BB962C8B-B14F-4D97-AF65-F5344CB8AC3E}">
        <p14:creationId xmlns:p14="http://schemas.microsoft.com/office/powerpoint/2010/main" val="4132250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solidFill>
                  <a:srgbClr val="FFFF00"/>
                </a:solidFill>
                <a:latin typeface="Helvetica"/>
              </a:rPr>
              <a:t>102:2.7</a:t>
            </a:r>
            <a:r>
              <a:rPr lang="en-US">
                <a:solidFill>
                  <a:srgbClr val="FFFFFF"/>
                </a:solidFill>
                <a:latin typeface="Helvetica"/>
              </a:rPr>
              <a:t> </a:t>
            </a:r>
            <a:r>
              <a:rPr lang="en-US" baseline="30000">
                <a:solidFill>
                  <a:srgbClr val="FFFF00"/>
                </a:solidFill>
                <a:latin typeface="Helvetica"/>
              </a:rPr>
              <a:t>(1120.4)</a:t>
            </a:r>
            <a:r>
              <a:rPr lang="en-US">
                <a:solidFill>
                  <a:srgbClr val="FFFFFF"/>
                </a:solidFill>
                <a:latin typeface="Helvetica"/>
              </a:rPr>
              <a:t> Evolutionary man does not naturally relish hard work. To keep pace in his life experience with the impelling demands and the compelling urges of a growing religious experience means incessant activity in </a:t>
            </a:r>
            <a:r>
              <a:rPr lang="en-US">
                <a:solidFill>
                  <a:srgbClr val="FFFF99"/>
                </a:solidFill>
                <a:latin typeface="Helvetica"/>
                <a:hlinkClick r:id="rId2"/>
              </a:rPr>
              <a:t>spiritual growth,</a:t>
            </a:r>
            <a:r>
              <a:rPr lang="en-US">
                <a:solidFill>
                  <a:srgbClr val="FFFFFF"/>
                </a:solidFill>
                <a:latin typeface="Helvetica"/>
              </a:rPr>
              <a:t> intellectual expansion, factual enlargement, and social service. There is no real religion apart from a highly active personality. Therefore do the more indolent of men often seek to escape the rigors of truly religious activities by a species of ingenious self-deception through resorting to a retreat to the false shelter of stereotyped religious doctrines and dogmas. But true religion is alive. Intellectual crystallization of religious concepts is the equivalent of spiritual death. You cannot conceive of religion without ideas, but when religion once becomes reduced only to an </a:t>
            </a:r>
            <a:r>
              <a:rPr lang="en-US" i="1">
                <a:solidFill>
                  <a:srgbClr val="FFFFFF"/>
                </a:solidFill>
                <a:latin typeface="Helvetica"/>
              </a:rPr>
              <a:t>idea,</a:t>
            </a:r>
            <a:r>
              <a:rPr lang="en-US">
                <a:solidFill>
                  <a:srgbClr val="FFFFFF"/>
                </a:solidFill>
                <a:latin typeface="Helvetica"/>
              </a:rPr>
              <a:t> it is no longer religion; it has become merely a species of human philosophy.</a:t>
            </a:r>
            <a:endParaRPr lang="en-US"/>
          </a:p>
        </p:txBody>
      </p:sp>
    </p:spTree>
    <p:extLst>
      <p:ext uri="{BB962C8B-B14F-4D97-AF65-F5344CB8AC3E}">
        <p14:creationId xmlns:p14="http://schemas.microsoft.com/office/powerpoint/2010/main" val="242515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solidFill>
                  <a:srgbClr val="FFFF00"/>
                </a:solidFill>
                <a:latin typeface="Helvetica"/>
              </a:rPr>
              <a:t>102:2.8</a:t>
            </a:r>
            <a:r>
              <a:rPr lang="en-US">
                <a:solidFill>
                  <a:srgbClr val="FFFFFF"/>
                </a:solidFill>
                <a:latin typeface="Helvetica"/>
              </a:rPr>
              <a:t> </a:t>
            </a:r>
            <a:r>
              <a:rPr lang="en-US" baseline="30000">
                <a:solidFill>
                  <a:srgbClr val="FFFF00"/>
                </a:solidFill>
                <a:latin typeface="Helvetica"/>
              </a:rPr>
              <a:t>(1121.1)</a:t>
            </a:r>
            <a:r>
              <a:rPr lang="en-US">
                <a:solidFill>
                  <a:srgbClr val="FFFFFF"/>
                </a:solidFill>
                <a:latin typeface="Helvetica"/>
              </a:rPr>
              <a:t> Again, there are other types of unstable and poorly disciplined souls who would use the sentimental ideas of religion as an avenue of escape from the irritating demands of living. When certain vacillating and timid mortals attempt to escape from the incessant pressure of evolutionary life, religion, as they conceive it, seems to present the nearest refuge, the best avenue of escape. But it is the mission of religion to prepare man for bravely, even heroically, facing the vicissitudes of life. Religion is evolutionary man's supreme endowment, the one thing which enables him to carry on and " endure as seeing Him who is invisible. " Mysticism, however, is often something of a retreat from life which is embraced by those humans who do not relish the more robust activities of living a religious life in the open arenas of human society and commerce. True religion must </a:t>
            </a:r>
            <a:r>
              <a:rPr lang="en-US" i="1">
                <a:solidFill>
                  <a:srgbClr val="FFFFFF"/>
                </a:solidFill>
                <a:latin typeface="Helvetica"/>
              </a:rPr>
              <a:t>act.</a:t>
            </a:r>
            <a:r>
              <a:rPr lang="en-US">
                <a:solidFill>
                  <a:srgbClr val="FFFFFF"/>
                </a:solidFill>
                <a:latin typeface="Helvetica"/>
              </a:rPr>
              <a:t> Conduct will be the result of religion when man actually has it, or rather when religion is permitted truly to possess the man. Never will religion be content with mere thinking or unacting feeling.</a:t>
            </a:r>
            <a:endParaRPr lang="en-US"/>
          </a:p>
        </p:txBody>
      </p:sp>
    </p:spTree>
    <p:extLst>
      <p:ext uri="{BB962C8B-B14F-4D97-AF65-F5344CB8AC3E}">
        <p14:creationId xmlns:p14="http://schemas.microsoft.com/office/powerpoint/2010/main" val="340636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102:2.9</a:t>
            </a:r>
            <a:r>
              <a:rPr lang="en-US">
                <a:solidFill>
                  <a:srgbClr val="FFFFFF"/>
                </a:solidFill>
                <a:latin typeface="Helvetica"/>
              </a:rPr>
              <a:t> </a:t>
            </a:r>
            <a:r>
              <a:rPr lang="en-US" baseline="30000">
                <a:solidFill>
                  <a:srgbClr val="FFFF00"/>
                </a:solidFill>
                <a:latin typeface="Helvetica"/>
              </a:rPr>
              <a:t>(1121.2)</a:t>
            </a:r>
            <a:r>
              <a:rPr lang="en-US">
                <a:solidFill>
                  <a:srgbClr val="FFFFFF"/>
                </a:solidFill>
                <a:latin typeface="Helvetica"/>
              </a:rPr>
              <a:t> We are not blind to the fact that religion often acts unwisely, even irreligiously, but it </a:t>
            </a:r>
            <a:r>
              <a:rPr lang="en-US" i="1">
                <a:solidFill>
                  <a:srgbClr val="FFFFFF"/>
                </a:solidFill>
                <a:latin typeface="Helvetica"/>
              </a:rPr>
              <a:t>acts.</a:t>
            </a:r>
            <a:r>
              <a:rPr lang="en-US">
                <a:solidFill>
                  <a:srgbClr val="FFFFFF"/>
                </a:solidFill>
                <a:latin typeface="Helvetica"/>
              </a:rPr>
              <a:t> Aberrations of religious conviction have led to bloody persecutions, but always and ever religion does something; it is dynamic!</a:t>
            </a:r>
            <a:endParaRPr lang="en-US"/>
          </a:p>
        </p:txBody>
      </p:sp>
    </p:spTree>
    <p:extLst>
      <p:ext uri="{BB962C8B-B14F-4D97-AF65-F5344CB8AC3E}">
        <p14:creationId xmlns:p14="http://schemas.microsoft.com/office/powerpoint/2010/main" val="384768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FFFFFF"/>
                </a:solidFill>
                <a:latin typeface="Helvetica"/>
              </a:rPr>
              <a:t>3. Knowledge, Wisdom, and Insight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85000" lnSpcReduction="20000"/>
          </a:bodyPr>
          <a:lstStyle/>
          <a:p>
            <a:pPr marL="0" indent="0">
              <a:buNone/>
            </a:pPr>
            <a:r>
              <a:rPr lang="en-US" baseline="30000">
                <a:solidFill>
                  <a:srgbClr val="FFFF00"/>
                </a:solidFill>
                <a:latin typeface="Helvetica"/>
              </a:rPr>
              <a:t>102:3.1</a:t>
            </a:r>
            <a:r>
              <a:rPr lang="en-US">
                <a:solidFill>
                  <a:srgbClr val="FFFFFF"/>
                </a:solidFill>
                <a:latin typeface="Helvetica"/>
              </a:rPr>
              <a:t> </a:t>
            </a:r>
            <a:r>
              <a:rPr lang="en-US" baseline="30000">
                <a:solidFill>
                  <a:srgbClr val="FFFF00"/>
                </a:solidFill>
                <a:latin typeface="Helvetica"/>
              </a:rPr>
              <a:t>(1121.3)</a:t>
            </a:r>
            <a:r>
              <a:rPr lang="en-US">
                <a:solidFill>
                  <a:srgbClr val="FFFFFF"/>
                </a:solidFill>
                <a:latin typeface="Helvetica"/>
              </a:rPr>
              <a:t> Intellectual deficiency or educational poverty unavoidably handicaps higher religious attainment because such an impoverished environment of the spiritual nature robs religion of its chief channel of philosophic contact with the world of scientific knowledge. The intellectual factors of religion are important, but their overdevelopment is likewise sometimes very handicapping and embarrassing. Religion must continually labor under a paradoxical necessity: the necessity of making effective use of thought while at the same time discounting the spiritual serviceableness of all thinking.</a:t>
            </a:r>
            <a:endParaRPr lang="en-US"/>
          </a:p>
        </p:txBody>
      </p:sp>
    </p:spTree>
    <p:extLst>
      <p:ext uri="{BB962C8B-B14F-4D97-AF65-F5344CB8AC3E}">
        <p14:creationId xmlns:p14="http://schemas.microsoft.com/office/powerpoint/2010/main" val="416966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102:3.2</a:t>
            </a:r>
            <a:r>
              <a:rPr lang="en-US">
                <a:solidFill>
                  <a:srgbClr val="FFFFFF"/>
                </a:solidFill>
                <a:latin typeface="Helvetica"/>
              </a:rPr>
              <a:t> </a:t>
            </a:r>
            <a:r>
              <a:rPr lang="en-US" baseline="30000">
                <a:solidFill>
                  <a:srgbClr val="FFFF00"/>
                </a:solidFill>
                <a:latin typeface="Helvetica"/>
              </a:rPr>
              <a:t>(1121.4)</a:t>
            </a:r>
            <a:r>
              <a:rPr lang="en-US">
                <a:solidFill>
                  <a:srgbClr val="FFFFFF"/>
                </a:solidFill>
                <a:latin typeface="Helvetica"/>
              </a:rPr>
              <a:t> Religious speculation is inevitable but always detrimental; speculation invariably falsifies its object. Speculation tends to translate religion into something material or humanistic, and thus, while directly interfering with the clarity of logical thought, it indirectly causes religion to appear as a function of the temporal world, the very world with which it should everlastingly stand in contrast. Therefore will religion always be characterized by paradoxes, the paradoxes resulting from the absence of the experiential connection between the material and the spiritual levels of the universe— </a:t>
            </a:r>
            <a:r>
              <a:rPr lang="en-US">
                <a:solidFill>
                  <a:srgbClr val="FFFF99"/>
                </a:solidFill>
                <a:latin typeface="Helvetica"/>
                <a:hlinkClick r:id="rId2"/>
              </a:rPr>
              <a:t>morontia mota,</a:t>
            </a:r>
            <a:r>
              <a:rPr lang="en-US">
                <a:solidFill>
                  <a:srgbClr val="FFFFFF"/>
                </a:solidFill>
                <a:latin typeface="Helvetica"/>
              </a:rPr>
              <a:t> the superphilosophic sensitivity for truth discernment and unity perception.</a:t>
            </a:r>
            <a:endParaRPr lang="en-US"/>
          </a:p>
        </p:txBody>
      </p:sp>
    </p:spTree>
    <p:extLst>
      <p:ext uri="{BB962C8B-B14F-4D97-AF65-F5344CB8AC3E}">
        <p14:creationId xmlns:p14="http://schemas.microsoft.com/office/powerpoint/2010/main" val="203709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102:3.3</a:t>
            </a:r>
            <a:r>
              <a:rPr lang="en-US">
                <a:solidFill>
                  <a:srgbClr val="FFFFFF"/>
                </a:solidFill>
                <a:latin typeface="Helvetica"/>
              </a:rPr>
              <a:t> </a:t>
            </a:r>
            <a:r>
              <a:rPr lang="en-US" baseline="30000">
                <a:solidFill>
                  <a:srgbClr val="FFFF00"/>
                </a:solidFill>
                <a:latin typeface="Helvetica"/>
              </a:rPr>
              <a:t>(1121.5)</a:t>
            </a:r>
            <a:r>
              <a:rPr lang="en-US">
                <a:solidFill>
                  <a:srgbClr val="FFFFFF"/>
                </a:solidFill>
                <a:latin typeface="Helvetica"/>
              </a:rPr>
              <a:t> Material feelings, human emotions, lead directly to material actions, selfish acts. Religious insights, spiritual motivations, lead directly to religious actions, unselfish acts of social service and altruistic benevolence.</a:t>
            </a:r>
            <a:endParaRPr lang="en-US"/>
          </a:p>
        </p:txBody>
      </p:sp>
    </p:spTree>
    <p:extLst>
      <p:ext uri="{BB962C8B-B14F-4D97-AF65-F5344CB8AC3E}">
        <p14:creationId xmlns:p14="http://schemas.microsoft.com/office/powerpoint/2010/main" val="214656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102:3.4</a:t>
            </a:r>
            <a:r>
              <a:rPr lang="en-US">
                <a:solidFill>
                  <a:srgbClr val="FFFFFF"/>
                </a:solidFill>
                <a:latin typeface="Helvetica"/>
              </a:rPr>
              <a:t> </a:t>
            </a:r>
            <a:r>
              <a:rPr lang="en-US" baseline="30000">
                <a:solidFill>
                  <a:srgbClr val="FFFF00"/>
                </a:solidFill>
                <a:latin typeface="Helvetica"/>
              </a:rPr>
              <a:t>(1121.6)</a:t>
            </a:r>
            <a:r>
              <a:rPr lang="en-US">
                <a:solidFill>
                  <a:srgbClr val="FFFFFF"/>
                </a:solidFill>
                <a:latin typeface="Helvetica"/>
              </a:rPr>
              <a:t> Religious desire is the hunger quest for divine reality. Religious experience is the realization of the consciousness of having found God. And when a human being does find God, there is experienced within the </a:t>
            </a:r>
            <a:r>
              <a:rPr lang="en-US">
                <a:solidFill>
                  <a:srgbClr val="FFFF99"/>
                </a:solidFill>
                <a:latin typeface="Helvetica"/>
                <a:hlinkClick r:id="rId2"/>
              </a:rPr>
              <a:t>soul</a:t>
            </a:r>
            <a:r>
              <a:rPr lang="en-US">
                <a:solidFill>
                  <a:srgbClr val="FFFFFF"/>
                </a:solidFill>
                <a:latin typeface="Helvetica"/>
              </a:rPr>
              <a:t> of that being such an indescribable restlessness of triumph in discovery that he is impelled to seek loving service-contact with his less illuminated fellows, not to disclose that he has found God, but rather to allow the overflow of the welling-up of eternal goodness within his own soul to refresh and ennoble his fellows. Real religion leads to increased social service.</a:t>
            </a:r>
            <a:endParaRPr lang="en-US"/>
          </a:p>
        </p:txBody>
      </p:sp>
    </p:spTree>
    <p:extLst>
      <p:ext uri="{BB962C8B-B14F-4D97-AF65-F5344CB8AC3E}">
        <p14:creationId xmlns:p14="http://schemas.microsoft.com/office/powerpoint/2010/main" val="338017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102:3.5</a:t>
            </a:r>
            <a:r>
              <a:rPr lang="en-US">
                <a:solidFill>
                  <a:srgbClr val="FFFFFF"/>
                </a:solidFill>
                <a:latin typeface="Helvetica"/>
              </a:rPr>
              <a:t> </a:t>
            </a:r>
            <a:r>
              <a:rPr lang="en-US" baseline="30000">
                <a:solidFill>
                  <a:srgbClr val="FFFF00"/>
                </a:solidFill>
                <a:latin typeface="Helvetica"/>
              </a:rPr>
              <a:t>(1122.1)</a:t>
            </a:r>
            <a:r>
              <a:rPr lang="en-US">
                <a:solidFill>
                  <a:srgbClr val="FFFFFF"/>
                </a:solidFill>
                <a:latin typeface="Helvetica"/>
              </a:rPr>
              <a:t> Science, knowledge, leads to </a:t>
            </a:r>
            <a:r>
              <a:rPr lang="en-US" i="1">
                <a:solidFill>
                  <a:srgbClr val="FFFFFF"/>
                </a:solidFill>
                <a:latin typeface="Helvetica"/>
              </a:rPr>
              <a:t>fact</a:t>
            </a:r>
            <a:r>
              <a:rPr lang="en-US">
                <a:solidFill>
                  <a:srgbClr val="FFFFFF"/>
                </a:solidFill>
                <a:latin typeface="Helvetica"/>
              </a:rPr>
              <a:t> consciousness; religion, experience, leads to </a:t>
            </a:r>
            <a:r>
              <a:rPr lang="en-US" i="1">
                <a:solidFill>
                  <a:srgbClr val="FFFFFF"/>
                </a:solidFill>
                <a:latin typeface="Helvetica"/>
              </a:rPr>
              <a:t>value</a:t>
            </a:r>
            <a:r>
              <a:rPr lang="en-US">
                <a:solidFill>
                  <a:srgbClr val="FFFFFF"/>
                </a:solidFill>
                <a:latin typeface="Helvetica"/>
              </a:rPr>
              <a:t> consciousness;</a:t>
            </a:r>
            <a:r>
              <a:rPr lang="en-US">
                <a:solidFill>
                  <a:srgbClr val="FFFF99"/>
                </a:solidFill>
                <a:latin typeface="Helvetica"/>
                <a:hlinkClick r:id="rId2"/>
              </a:rPr>
              <a:t>philosophy,</a:t>
            </a:r>
            <a:r>
              <a:rPr lang="en-US">
                <a:solidFill>
                  <a:srgbClr val="FFFFFF"/>
                </a:solidFill>
                <a:latin typeface="Helvetica"/>
              </a:rPr>
              <a:t> wisdom, leads to </a:t>
            </a:r>
            <a:r>
              <a:rPr lang="en-US" i="1">
                <a:solidFill>
                  <a:srgbClr val="FFFFFF"/>
                </a:solidFill>
                <a:latin typeface="Helvetica"/>
              </a:rPr>
              <a:t>co-ordinate</a:t>
            </a:r>
            <a:r>
              <a:rPr lang="en-US">
                <a:solidFill>
                  <a:srgbClr val="FFFFFF"/>
                </a:solidFill>
                <a:latin typeface="Helvetica"/>
              </a:rPr>
              <a:t> consciousness; revelation (the substitute for morontia mota) leads to the consciousness of </a:t>
            </a:r>
            <a:r>
              <a:rPr lang="en-US" i="1">
                <a:solidFill>
                  <a:srgbClr val="FFFFFF"/>
                </a:solidFill>
                <a:latin typeface="Helvetica"/>
              </a:rPr>
              <a:t>true reality;</a:t>
            </a:r>
            <a:r>
              <a:rPr lang="en-US">
                <a:solidFill>
                  <a:srgbClr val="FFFFFF"/>
                </a:solidFill>
                <a:latin typeface="Helvetica"/>
              </a:rPr>
              <a:t> while the co-ordination of the consciousness of fact, value, and true reality constitutes awareness of </a:t>
            </a:r>
            <a:r>
              <a:rPr lang="en-US">
                <a:solidFill>
                  <a:srgbClr val="FFFF99"/>
                </a:solidFill>
                <a:latin typeface="Helvetica"/>
                <a:hlinkClick r:id="rId3"/>
              </a:rPr>
              <a:t>personality</a:t>
            </a:r>
            <a:r>
              <a:rPr lang="en-US">
                <a:solidFill>
                  <a:srgbClr val="FFFFFF"/>
                </a:solidFill>
                <a:latin typeface="Helvetica"/>
              </a:rPr>
              <a:t> reality, maximum of being, together with the belief in the possibility of the survival of that very personality. </a:t>
            </a:r>
            <a:r>
              <a:rPr lang="en-US">
                <a:solidFill>
                  <a:srgbClr val="FFFF99"/>
                </a:solidFill>
                <a:latin typeface="Helvetica"/>
                <a:hlinkClick r:id="rId4"/>
              </a:rPr>
              <a:t>*</a:t>
            </a:r>
            <a:endParaRPr lang="en-US"/>
          </a:p>
        </p:txBody>
      </p:sp>
    </p:spTree>
    <p:extLst>
      <p:ext uri="{BB962C8B-B14F-4D97-AF65-F5344CB8AC3E}">
        <p14:creationId xmlns:p14="http://schemas.microsoft.com/office/powerpoint/2010/main" val="1071435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102:3.6</a:t>
            </a:r>
            <a:r>
              <a:rPr lang="en-US">
                <a:solidFill>
                  <a:srgbClr val="FFFFFF"/>
                </a:solidFill>
                <a:latin typeface="Helvetica"/>
              </a:rPr>
              <a:t> </a:t>
            </a:r>
            <a:r>
              <a:rPr lang="en-US" baseline="30000">
                <a:solidFill>
                  <a:srgbClr val="FFFF00"/>
                </a:solidFill>
                <a:latin typeface="Helvetica"/>
              </a:rPr>
              <a:t>(1122.2)</a:t>
            </a:r>
            <a:r>
              <a:rPr lang="en-US">
                <a:solidFill>
                  <a:srgbClr val="FFFFFF"/>
                </a:solidFill>
                <a:latin typeface="Helvetica"/>
              </a:rPr>
              <a:t> Knowledge leads to placing men, to originating social strata and castes. Religion leads to serving men, thus creating ethics and altruism. Wisdom leads to the higher and better fellowship of both ideas and one's fellows. Revelation liberates men and starts them out on the eternal adventure.</a:t>
            </a:r>
            <a:endParaRPr lang="en-US"/>
          </a:p>
        </p:txBody>
      </p:sp>
    </p:spTree>
    <p:extLst>
      <p:ext uri="{BB962C8B-B14F-4D97-AF65-F5344CB8AC3E}">
        <p14:creationId xmlns:p14="http://schemas.microsoft.com/office/powerpoint/2010/main" val="31154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102:3.7</a:t>
            </a:r>
            <a:r>
              <a:rPr lang="en-US">
                <a:solidFill>
                  <a:srgbClr val="FFFFFF"/>
                </a:solidFill>
                <a:latin typeface="Helvetica"/>
              </a:rPr>
              <a:t> </a:t>
            </a:r>
            <a:r>
              <a:rPr lang="en-US" baseline="30000">
                <a:solidFill>
                  <a:srgbClr val="FFFF00"/>
                </a:solidFill>
                <a:latin typeface="Helvetica"/>
              </a:rPr>
              <a:t>(1122.3)</a:t>
            </a:r>
            <a:r>
              <a:rPr lang="en-US">
                <a:solidFill>
                  <a:srgbClr val="FFFFFF"/>
                </a:solidFill>
                <a:latin typeface="Helvetica"/>
              </a:rPr>
              <a:t> Science sorts men; religion loves men, even as yourself; wisdom does justice to differing men; but revelation glorifies man and discloses his capacity for partnership with God.</a:t>
            </a:r>
            <a:endParaRPr lang="en-US"/>
          </a:p>
        </p:txBody>
      </p:sp>
    </p:spTree>
    <p:extLst>
      <p:ext uri="{BB962C8B-B14F-4D97-AF65-F5344CB8AC3E}">
        <p14:creationId xmlns:p14="http://schemas.microsoft.com/office/powerpoint/2010/main" val="4078884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102:3.8</a:t>
            </a:r>
            <a:r>
              <a:rPr lang="en-US">
                <a:solidFill>
                  <a:srgbClr val="FFFFFF"/>
                </a:solidFill>
                <a:latin typeface="Helvetica"/>
              </a:rPr>
              <a:t> </a:t>
            </a:r>
            <a:r>
              <a:rPr lang="en-US" baseline="30000">
                <a:solidFill>
                  <a:srgbClr val="FFFF00"/>
                </a:solidFill>
                <a:latin typeface="Helvetica"/>
              </a:rPr>
              <a:t>(1122.4)</a:t>
            </a:r>
            <a:r>
              <a:rPr lang="en-US">
                <a:solidFill>
                  <a:srgbClr val="FFFFFF"/>
                </a:solidFill>
                <a:latin typeface="Helvetica"/>
              </a:rPr>
              <a:t> Science vainly strives to create the brotherhood of culture; religion brings into being the brotherhood of the spirit. Philosophy strives for the brotherhood of wisdom; revelation portrays the eternal brotherhood, the </a:t>
            </a:r>
            <a:r>
              <a:rPr lang="en-US">
                <a:solidFill>
                  <a:srgbClr val="FFFF99"/>
                </a:solidFill>
                <a:latin typeface="Helvetica"/>
                <a:hlinkClick r:id="rId2"/>
              </a:rPr>
              <a:t>Paradise Corps of the Finality.</a:t>
            </a:r>
            <a:endParaRPr lang="en-US"/>
          </a:p>
        </p:txBody>
      </p:sp>
    </p:spTree>
    <p:extLst>
      <p:ext uri="{BB962C8B-B14F-4D97-AF65-F5344CB8AC3E}">
        <p14:creationId xmlns:p14="http://schemas.microsoft.com/office/powerpoint/2010/main" val="450063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102:3.9</a:t>
            </a:r>
            <a:r>
              <a:rPr lang="en-US">
                <a:solidFill>
                  <a:srgbClr val="FFFFFF"/>
                </a:solidFill>
                <a:latin typeface="Helvetica"/>
              </a:rPr>
              <a:t> </a:t>
            </a:r>
            <a:r>
              <a:rPr lang="en-US" baseline="30000">
                <a:solidFill>
                  <a:srgbClr val="FFFF00"/>
                </a:solidFill>
                <a:latin typeface="Helvetica"/>
              </a:rPr>
              <a:t>(1122.5)</a:t>
            </a:r>
            <a:r>
              <a:rPr lang="en-US">
                <a:solidFill>
                  <a:srgbClr val="FFFFFF"/>
                </a:solidFill>
                <a:latin typeface="Helvetica"/>
              </a:rPr>
              <a:t> Knowledge yields pride in the fact of personality; wisdom is the consciousness of the meaning of personality; religion is the experience of cognizance of the value of personality; revelation is the assurance of personality survival.</a:t>
            </a:r>
            <a:endParaRPr lang="en-US"/>
          </a:p>
        </p:txBody>
      </p:sp>
    </p:spTree>
    <p:extLst>
      <p:ext uri="{BB962C8B-B14F-4D97-AF65-F5344CB8AC3E}">
        <p14:creationId xmlns:p14="http://schemas.microsoft.com/office/powerpoint/2010/main" val="413225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sz="4000" b="1">
                <a:solidFill>
                  <a:srgbClr val="FFFFFF"/>
                </a:solidFill>
                <a:latin typeface="Helvetica"/>
              </a:rPr>
              <a:t>Paper 102 </a:t>
            </a:r>
            <a:br>
              <a:rPr lang="en-US" sz="4000"/>
            </a:br>
            <a:r>
              <a:rPr lang="en-US" sz="4000" b="1">
                <a:solidFill>
                  <a:srgbClr val="FFFFFF"/>
                </a:solidFill>
                <a:latin typeface="Helvetica"/>
              </a:rPr>
              <a:t>The Foundations of Religious Faith</a:t>
            </a:r>
            <a:br>
              <a:rPr lang="en-US" sz="4000"/>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a:xfrm>
            <a:off x="381000" y="1905000"/>
            <a:ext cx="8229600" cy="4525963"/>
          </a:xfrm>
        </p:spPr>
        <p:txBody>
          <a:bodyPr>
            <a:normAutofit fontScale="70000" lnSpcReduction="20000"/>
          </a:bodyPr>
          <a:lstStyle/>
          <a:p>
            <a:pPr marL="0" indent="0">
              <a:buNone/>
            </a:pPr>
            <a:r>
              <a:rPr lang="en-US" baseline="30000">
                <a:solidFill>
                  <a:srgbClr val="FFFF00"/>
                </a:solidFill>
                <a:latin typeface="Helvetica"/>
              </a:rPr>
              <a:t>102:0.1</a:t>
            </a:r>
            <a:r>
              <a:rPr lang="en-US">
                <a:solidFill>
                  <a:srgbClr val="FFFFFF"/>
                </a:solidFill>
                <a:latin typeface="Helvetica"/>
              </a:rPr>
              <a:t> </a:t>
            </a:r>
            <a:r>
              <a:rPr lang="en-US" baseline="30000">
                <a:solidFill>
                  <a:srgbClr val="FFFF00"/>
                </a:solidFill>
                <a:latin typeface="Helvetica"/>
              </a:rPr>
              <a:t>(1118.1)</a:t>
            </a:r>
            <a:r>
              <a:rPr lang="en-US">
                <a:solidFill>
                  <a:srgbClr val="FFFFFF"/>
                </a:solidFill>
                <a:latin typeface="Helvetica"/>
              </a:rPr>
              <a:t> To the unbelieving materialist, man is simply an evolutionary accident. His hopes of survival are strung on a figment of mortal imagination; his fears, loves, longings, and beliefs are but the reaction of the incidental juxtaposition of certain lifeless atoms of matter. No display of energy nor expression of trust can carry him beyond the grave. The devotional labors and inspirational genius of the best of men are doomed to be extinguished by death, the long and lonely night of eternal oblivion and </a:t>
            </a:r>
            <a:r>
              <a:rPr lang="en-US">
                <a:solidFill>
                  <a:srgbClr val="FFFF99"/>
                </a:solidFill>
                <a:latin typeface="Helvetica"/>
                <a:hlinkClick r:id="rId3"/>
              </a:rPr>
              <a:t>soul</a:t>
            </a:r>
            <a:r>
              <a:rPr lang="en-US">
                <a:solidFill>
                  <a:srgbClr val="FFFFFF"/>
                </a:solidFill>
                <a:latin typeface="Helvetica"/>
              </a:rPr>
              <a:t> extinction. Nameless despair is man's only reward for living and toiling under the temporal sun of mortal existence. Each day of life slowly and surely tightens the grasp of a pitiless doom which a hostile and relentless universe of matter has decreed shall be the crowning insult to everything in human desire which is beautiful, noble, lofty, and good.</a:t>
            </a:r>
            <a:endParaRPr lang="en-US"/>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102:3.10</a:t>
            </a:r>
            <a:r>
              <a:rPr lang="en-US">
                <a:solidFill>
                  <a:srgbClr val="FFFFFF"/>
                </a:solidFill>
                <a:latin typeface="Helvetica"/>
              </a:rPr>
              <a:t> </a:t>
            </a:r>
            <a:r>
              <a:rPr lang="en-US" baseline="30000">
                <a:solidFill>
                  <a:srgbClr val="FFFF00"/>
                </a:solidFill>
                <a:latin typeface="Helvetica"/>
              </a:rPr>
              <a:t>(1122.6)</a:t>
            </a:r>
            <a:r>
              <a:rPr lang="en-US">
                <a:solidFill>
                  <a:srgbClr val="FFFFFF"/>
                </a:solidFill>
                <a:latin typeface="Helvetica"/>
              </a:rPr>
              <a:t> Science seeks to identify, analyze, and classify the segmented parts of the limitless cosmos. Religion grasps the idea-of-the-whole, the entire cosmos. Philosophy attempts the identification of the material segments of science with the spiritual-insight concept of the whole. Wherein philosophy fails in this attempt, revelation succeeds, affirming that the cosmic circle is universal, eternal, absolute, and infinite. This cosmos of the Infinite </a:t>
            </a:r>
            <a:r>
              <a:rPr lang="en-US">
                <a:solidFill>
                  <a:srgbClr val="FFFF99"/>
                </a:solidFill>
                <a:latin typeface="Helvetica"/>
                <a:hlinkClick r:id="rId2"/>
              </a:rPr>
              <a:t>I AM</a:t>
            </a:r>
            <a:r>
              <a:rPr lang="en-US">
                <a:solidFill>
                  <a:srgbClr val="FFFFFF"/>
                </a:solidFill>
                <a:latin typeface="Helvetica"/>
              </a:rPr>
              <a:t> is therefore endless, limitless, and all-inclusive—timeless, spaceless, and unqualified. And we bear testimony that the Infinite I AM is also the Father of </a:t>
            </a:r>
            <a:r>
              <a:rPr lang="en-US">
                <a:solidFill>
                  <a:srgbClr val="FFFF99"/>
                </a:solidFill>
                <a:latin typeface="Helvetica"/>
                <a:hlinkClick r:id="rId3"/>
              </a:rPr>
              <a:t>Michael of Nebadon</a:t>
            </a:r>
            <a:r>
              <a:rPr lang="en-US">
                <a:solidFill>
                  <a:srgbClr val="FFFFFF"/>
                </a:solidFill>
                <a:latin typeface="Helvetica"/>
              </a:rPr>
              <a:t> and the God of human salvation.</a:t>
            </a:r>
            <a:endParaRPr lang="en-US"/>
          </a:p>
        </p:txBody>
      </p:sp>
    </p:spTree>
    <p:extLst>
      <p:ext uri="{BB962C8B-B14F-4D97-AF65-F5344CB8AC3E}">
        <p14:creationId xmlns:p14="http://schemas.microsoft.com/office/powerpoint/2010/main" val="242515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102:3.11</a:t>
            </a:r>
            <a:r>
              <a:rPr lang="en-US">
                <a:solidFill>
                  <a:srgbClr val="FFFFFF"/>
                </a:solidFill>
                <a:latin typeface="Helvetica"/>
              </a:rPr>
              <a:t> </a:t>
            </a:r>
            <a:r>
              <a:rPr lang="en-US" baseline="30000">
                <a:solidFill>
                  <a:srgbClr val="FFFF00"/>
                </a:solidFill>
                <a:latin typeface="Helvetica"/>
              </a:rPr>
              <a:t>(1122.7)</a:t>
            </a:r>
            <a:r>
              <a:rPr lang="en-US">
                <a:solidFill>
                  <a:srgbClr val="FFFFFF"/>
                </a:solidFill>
                <a:latin typeface="Helvetica"/>
              </a:rPr>
              <a:t> Science indicates </a:t>
            </a:r>
            <a:r>
              <a:rPr lang="en-US">
                <a:solidFill>
                  <a:srgbClr val="FFFF99"/>
                </a:solidFill>
                <a:latin typeface="Helvetica"/>
                <a:hlinkClick r:id="rId2"/>
              </a:rPr>
              <a:t>Deity</a:t>
            </a:r>
            <a:r>
              <a:rPr lang="en-US">
                <a:solidFill>
                  <a:srgbClr val="FFFFFF"/>
                </a:solidFill>
                <a:latin typeface="Helvetica"/>
              </a:rPr>
              <a:t> as a </a:t>
            </a:r>
            <a:r>
              <a:rPr lang="en-US" i="1">
                <a:solidFill>
                  <a:srgbClr val="FFFFFF"/>
                </a:solidFill>
                <a:latin typeface="Helvetica"/>
              </a:rPr>
              <a:t>fact;</a:t>
            </a:r>
            <a:r>
              <a:rPr lang="en-US">
                <a:solidFill>
                  <a:srgbClr val="FFFFFF"/>
                </a:solidFill>
                <a:latin typeface="Helvetica"/>
              </a:rPr>
              <a:t> philosophy presents the </a:t>
            </a:r>
            <a:r>
              <a:rPr lang="en-US" i="1">
                <a:solidFill>
                  <a:srgbClr val="FFFFFF"/>
                </a:solidFill>
                <a:latin typeface="Helvetica"/>
              </a:rPr>
              <a:t>idea</a:t>
            </a:r>
            <a:r>
              <a:rPr lang="en-US">
                <a:solidFill>
                  <a:srgbClr val="FFFFFF"/>
                </a:solidFill>
                <a:latin typeface="Helvetica"/>
              </a:rPr>
              <a:t> of an Absolute; religion envisions God as a loving </a:t>
            </a:r>
            <a:r>
              <a:rPr lang="en-US" i="1">
                <a:solidFill>
                  <a:srgbClr val="FFFFFF"/>
                </a:solidFill>
                <a:latin typeface="Helvetica"/>
              </a:rPr>
              <a:t>spiritual personality.</a:t>
            </a:r>
            <a:r>
              <a:rPr lang="en-US">
                <a:solidFill>
                  <a:srgbClr val="FFFFFF"/>
                </a:solidFill>
                <a:latin typeface="Helvetica"/>
              </a:rPr>
              <a:t> Revelation affirms the </a:t>
            </a:r>
            <a:r>
              <a:rPr lang="en-US" i="1">
                <a:solidFill>
                  <a:srgbClr val="FFFFFF"/>
                </a:solidFill>
                <a:latin typeface="Helvetica"/>
              </a:rPr>
              <a:t>unity</a:t>
            </a:r>
            <a:r>
              <a:rPr lang="en-US">
                <a:solidFill>
                  <a:srgbClr val="FFFFFF"/>
                </a:solidFill>
                <a:latin typeface="Helvetica"/>
              </a:rPr>
              <a:t> of the fact of Deity, the idea of the Absolute, and the spiritual personality of God and, further, presents this concept as our Father—the universal fact of existence, the eternal idea of mind, and the infinite spirit of life. </a:t>
            </a:r>
            <a:r>
              <a:rPr lang="en-US">
                <a:solidFill>
                  <a:srgbClr val="FFFF99"/>
                </a:solidFill>
                <a:latin typeface="Helvetica"/>
                <a:hlinkClick r:id="rId3"/>
              </a:rPr>
              <a:t>*</a:t>
            </a:r>
            <a:endParaRPr lang="en-US"/>
          </a:p>
        </p:txBody>
      </p:sp>
    </p:spTree>
    <p:extLst>
      <p:ext uri="{BB962C8B-B14F-4D97-AF65-F5344CB8AC3E}">
        <p14:creationId xmlns:p14="http://schemas.microsoft.com/office/powerpoint/2010/main" val="340636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102:3.12</a:t>
            </a:r>
            <a:r>
              <a:rPr lang="en-US">
                <a:solidFill>
                  <a:srgbClr val="FFFFFF"/>
                </a:solidFill>
                <a:latin typeface="Helvetica"/>
              </a:rPr>
              <a:t> </a:t>
            </a:r>
            <a:r>
              <a:rPr lang="en-US" baseline="30000">
                <a:solidFill>
                  <a:srgbClr val="FFFF00"/>
                </a:solidFill>
                <a:latin typeface="Helvetica"/>
              </a:rPr>
              <a:t>(1122.8)</a:t>
            </a:r>
            <a:r>
              <a:rPr lang="en-US">
                <a:solidFill>
                  <a:srgbClr val="FFFFFF"/>
                </a:solidFill>
                <a:latin typeface="Helvetica"/>
              </a:rPr>
              <a:t> The pursuit of knowledge constitutes science; the search for wisdom is philosophy; the love for God is religion; the hunger for truth </a:t>
            </a:r>
            <a:r>
              <a:rPr lang="en-US" i="1">
                <a:solidFill>
                  <a:srgbClr val="FFFFFF"/>
                </a:solidFill>
                <a:latin typeface="Helvetica"/>
              </a:rPr>
              <a:t>is</a:t>
            </a:r>
            <a:r>
              <a:rPr lang="en-US">
                <a:solidFill>
                  <a:srgbClr val="FFFFFF"/>
                </a:solidFill>
                <a:latin typeface="Helvetica"/>
              </a:rPr>
              <a:t> a revelation. But it is the indwelling Thought Adjuster that attaches the feeling of reality to man's </a:t>
            </a:r>
            <a:r>
              <a:rPr lang="en-US">
                <a:solidFill>
                  <a:srgbClr val="FFFF99"/>
                </a:solidFill>
                <a:latin typeface="Helvetica"/>
                <a:hlinkClick r:id="rId2"/>
              </a:rPr>
              <a:t>spiritual insight</a:t>
            </a:r>
            <a:r>
              <a:rPr lang="en-US">
                <a:solidFill>
                  <a:srgbClr val="FFFFFF"/>
                </a:solidFill>
                <a:latin typeface="Helvetica"/>
              </a:rPr>
              <a:t> into the cosmos.</a:t>
            </a:r>
            <a:endParaRPr lang="en-US"/>
          </a:p>
        </p:txBody>
      </p:sp>
    </p:spTree>
    <p:extLst>
      <p:ext uri="{BB962C8B-B14F-4D97-AF65-F5344CB8AC3E}">
        <p14:creationId xmlns:p14="http://schemas.microsoft.com/office/powerpoint/2010/main" val="3847685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102:3.13</a:t>
            </a:r>
            <a:r>
              <a:rPr lang="en-US">
                <a:solidFill>
                  <a:srgbClr val="FFFFFF"/>
                </a:solidFill>
                <a:latin typeface="Helvetica"/>
              </a:rPr>
              <a:t> </a:t>
            </a:r>
            <a:r>
              <a:rPr lang="en-US" baseline="30000">
                <a:solidFill>
                  <a:srgbClr val="FFFF00"/>
                </a:solidFill>
                <a:latin typeface="Helvetica"/>
              </a:rPr>
              <a:t>(1122.9)</a:t>
            </a:r>
            <a:r>
              <a:rPr lang="en-US">
                <a:solidFill>
                  <a:srgbClr val="FFFFFF"/>
                </a:solidFill>
                <a:latin typeface="Helvetica"/>
              </a:rPr>
              <a:t> In science, the idea precedes the expression of its realization; in religion, the experience of realization precedes the expression of the idea. There is a vast difference between the evolutionary will-to-believe and the product of enlightened reason, religious insight, and revelation—the </a:t>
            </a:r>
            <a:r>
              <a:rPr lang="en-US" i="1">
                <a:solidFill>
                  <a:srgbClr val="FFFFFF"/>
                </a:solidFill>
                <a:latin typeface="Helvetica"/>
              </a:rPr>
              <a:t>will that believes.</a:t>
            </a:r>
            <a:endParaRPr lang="en-US"/>
          </a:p>
        </p:txBody>
      </p:sp>
    </p:spTree>
    <p:extLst>
      <p:ext uri="{BB962C8B-B14F-4D97-AF65-F5344CB8AC3E}">
        <p14:creationId xmlns:p14="http://schemas.microsoft.com/office/powerpoint/2010/main" val="203709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102:3.14</a:t>
            </a:r>
            <a:r>
              <a:rPr lang="en-US">
                <a:solidFill>
                  <a:srgbClr val="FFFFFF"/>
                </a:solidFill>
                <a:latin typeface="Helvetica"/>
              </a:rPr>
              <a:t> </a:t>
            </a:r>
            <a:r>
              <a:rPr lang="en-US" baseline="30000">
                <a:solidFill>
                  <a:srgbClr val="FFFF00"/>
                </a:solidFill>
                <a:latin typeface="Helvetica"/>
              </a:rPr>
              <a:t>(1122.10)</a:t>
            </a:r>
            <a:r>
              <a:rPr lang="en-US">
                <a:solidFill>
                  <a:srgbClr val="FFFFFF"/>
                </a:solidFill>
                <a:latin typeface="Helvetica"/>
              </a:rPr>
              <a:t> In </a:t>
            </a:r>
            <a:r>
              <a:rPr lang="en-US">
                <a:solidFill>
                  <a:srgbClr val="FFFF99"/>
                </a:solidFill>
                <a:latin typeface="Helvetica"/>
                <a:hlinkClick r:id="rId2"/>
              </a:rPr>
              <a:t>evolution,</a:t>
            </a:r>
            <a:r>
              <a:rPr lang="en-US">
                <a:solidFill>
                  <a:srgbClr val="FFFFFF"/>
                </a:solidFill>
                <a:latin typeface="Helvetica"/>
              </a:rPr>
              <a:t> religion often leads to man's creating his concepts of God; revelation exhibits the phenomenon of God's evolving man himself, while in the earth life of </a:t>
            </a:r>
            <a:r>
              <a:rPr lang="en-US">
                <a:solidFill>
                  <a:srgbClr val="FFFF99"/>
                </a:solidFill>
                <a:latin typeface="Helvetica"/>
                <a:hlinkClick r:id="rId3"/>
              </a:rPr>
              <a:t>Christ</a:t>
            </a:r>
            <a:r>
              <a:rPr lang="en-US">
                <a:solidFill>
                  <a:srgbClr val="FFFFFF"/>
                </a:solidFill>
                <a:latin typeface="Helvetica"/>
              </a:rPr>
              <a:t> Michael we behold the phenomenon of God's revealing himself to man. Evolution tends to make God manlike; revelation tends to make man Godlike.</a:t>
            </a:r>
            <a:endParaRPr lang="en-US"/>
          </a:p>
        </p:txBody>
      </p:sp>
    </p:spTree>
    <p:extLst>
      <p:ext uri="{BB962C8B-B14F-4D97-AF65-F5344CB8AC3E}">
        <p14:creationId xmlns:p14="http://schemas.microsoft.com/office/powerpoint/2010/main" val="2146565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102:3.15</a:t>
            </a:r>
            <a:r>
              <a:rPr lang="en-US">
                <a:solidFill>
                  <a:srgbClr val="FFFFFF"/>
                </a:solidFill>
                <a:latin typeface="Helvetica"/>
              </a:rPr>
              <a:t> </a:t>
            </a:r>
            <a:r>
              <a:rPr lang="en-US" baseline="30000">
                <a:solidFill>
                  <a:srgbClr val="FFFF00"/>
                </a:solidFill>
                <a:latin typeface="Helvetica"/>
              </a:rPr>
              <a:t>(1122.11)</a:t>
            </a:r>
            <a:r>
              <a:rPr lang="en-US">
                <a:solidFill>
                  <a:srgbClr val="FFFFFF"/>
                </a:solidFill>
                <a:latin typeface="Helvetica"/>
              </a:rPr>
              <a:t> Science is only satisfied with first causes, religion with supreme personality, and philosophy with unity. Revelation affirms that these three are one, and that all are good. The </a:t>
            </a:r>
            <a:r>
              <a:rPr lang="en-US" i="1">
                <a:solidFill>
                  <a:srgbClr val="FFFFFF"/>
                </a:solidFill>
                <a:latin typeface="Helvetica"/>
              </a:rPr>
              <a:t>eternal real</a:t>
            </a:r>
            <a:r>
              <a:rPr lang="en-US">
                <a:solidFill>
                  <a:srgbClr val="FFFFFF"/>
                </a:solidFill>
                <a:latin typeface="Helvetica"/>
              </a:rPr>
              <a:t> is the good of the universe and not the time illusions of space evil. In the spiritual experience of all personalities, always is it true that the real is the good and the good is the real.</a:t>
            </a:r>
            <a:endParaRPr lang="en-US"/>
          </a:p>
        </p:txBody>
      </p:sp>
    </p:spTree>
    <p:extLst>
      <p:ext uri="{BB962C8B-B14F-4D97-AF65-F5344CB8AC3E}">
        <p14:creationId xmlns:p14="http://schemas.microsoft.com/office/powerpoint/2010/main" val="338017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4. The Fact of Experience </a:t>
            </a:r>
            <a:br>
              <a:rPr lang="en-US"/>
            </a:br>
            <a:r>
              <a:rPr lang="en-US" sz="1800" b="1" u="sng" cap="all">
                <a:solidFill>
                  <a:srgbClr val="CD3700"/>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solidFill>
                  <a:srgbClr val="FFFF00"/>
                </a:solidFill>
                <a:latin typeface="Helvetica"/>
              </a:rPr>
              <a:t>102:4.1</a:t>
            </a:r>
            <a:r>
              <a:rPr lang="en-US">
                <a:solidFill>
                  <a:srgbClr val="FFFFFF"/>
                </a:solidFill>
                <a:latin typeface="Helvetica"/>
              </a:rPr>
              <a:t> </a:t>
            </a:r>
            <a:r>
              <a:rPr lang="en-US" baseline="30000">
                <a:solidFill>
                  <a:srgbClr val="FFFF00"/>
                </a:solidFill>
                <a:latin typeface="Helvetica"/>
              </a:rPr>
              <a:t>(1123.1)</a:t>
            </a:r>
            <a:r>
              <a:rPr lang="en-US">
                <a:solidFill>
                  <a:srgbClr val="FFFFFF"/>
                </a:solidFill>
                <a:latin typeface="Helvetica"/>
              </a:rPr>
              <a:t> Because of the presence in your minds of the Thought Adjuster, it is no more of a mystery for you to know the mind of God than for you to be sure of the consciousness of knowing any other mind, human or superhuman. Religion and social consciousness have this in common: They are predicated on the consciousness of other-mindness. The technique whereby you can accept another's idea as yours is the same whereby you may " let the mind which was in </a:t>
            </a:r>
            <a:r>
              <a:rPr lang="en-US">
                <a:solidFill>
                  <a:srgbClr val="FFFF99"/>
                </a:solidFill>
                <a:latin typeface="Helvetica"/>
                <a:hlinkClick r:id="rId3"/>
              </a:rPr>
              <a:t>Christ</a:t>
            </a:r>
            <a:r>
              <a:rPr lang="en-US">
                <a:solidFill>
                  <a:srgbClr val="FFFFFF"/>
                </a:solidFill>
                <a:latin typeface="Helvetica"/>
              </a:rPr>
              <a:t> be also in you. "</a:t>
            </a:r>
            <a:endParaRPr lang="en-US"/>
          </a:p>
        </p:txBody>
      </p:sp>
    </p:spTree>
    <p:extLst>
      <p:ext uri="{BB962C8B-B14F-4D97-AF65-F5344CB8AC3E}">
        <p14:creationId xmlns:p14="http://schemas.microsoft.com/office/powerpoint/2010/main" val="3040899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102:4.2</a:t>
            </a:r>
            <a:r>
              <a:rPr lang="en-US">
                <a:solidFill>
                  <a:srgbClr val="FFFFFF"/>
                </a:solidFill>
                <a:latin typeface="Helvetica"/>
              </a:rPr>
              <a:t> </a:t>
            </a:r>
            <a:r>
              <a:rPr lang="en-US" baseline="30000">
                <a:solidFill>
                  <a:srgbClr val="FFFF00"/>
                </a:solidFill>
                <a:latin typeface="Helvetica"/>
              </a:rPr>
              <a:t>(1123.2)</a:t>
            </a:r>
            <a:r>
              <a:rPr lang="en-US">
                <a:solidFill>
                  <a:srgbClr val="FFFFFF"/>
                </a:solidFill>
                <a:latin typeface="Helvetica"/>
              </a:rPr>
              <a:t> What is human experience? It is simply any interplay between an active and questioning self and any other active and external reality. The mass of experience is determined by depth of concept plus totality of recognition of the reality of the external. The motion of experience equals the force of expectant imagination plus the keenness of the sensory discovery of the external qualities of contacted reality. The fact of experience is found in self-consciousness plus other-existences—other-thingness, other-mindness, and other-spiritness.</a:t>
            </a:r>
            <a:endParaRPr lang="en-US"/>
          </a:p>
        </p:txBody>
      </p:sp>
    </p:spTree>
    <p:extLst>
      <p:ext uri="{BB962C8B-B14F-4D97-AF65-F5344CB8AC3E}">
        <p14:creationId xmlns:p14="http://schemas.microsoft.com/office/powerpoint/2010/main" val="1071435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102:4.3</a:t>
            </a:r>
            <a:r>
              <a:rPr lang="en-US">
                <a:solidFill>
                  <a:srgbClr val="FFFFFF"/>
                </a:solidFill>
                <a:latin typeface="Helvetica"/>
              </a:rPr>
              <a:t> </a:t>
            </a:r>
            <a:r>
              <a:rPr lang="en-US" baseline="30000">
                <a:solidFill>
                  <a:srgbClr val="FFFF00"/>
                </a:solidFill>
                <a:latin typeface="Helvetica"/>
              </a:rPr>
              <a:t>(1123.3)</a:t>
            </a:r>
            <a:r>
              <a:rPr lang="en-US">
                <a:solidFill>
                  <a:srgbClr val="FFFFFF"/>
                </a:solidFill>
                <a:latin typeface="Helvetica"/>
              </a:rPr>
              <a:t> Man very early becomes conscious that he is not alone in the world or the universe. There develops a natural spontaneous self-consciousness of other-mindness in the environment of selfhood. Faith translates this natural experience into religion, the recognition of God as the reality—source, nature, and destiny—of </a:t>
            </a:r>
            <a:r>
              <a:rPr lang="en-US" i="1">
                <a:solidFill>
                  <a:srgbClr val="FFFFFF"/>
                </a:solidFill>
                <a:latin typeface="Helvetica"/>
              </a:rPr>
              <a:t>other-mindness.</a:t>
            </a:r>
            <a:r>
              <a:rPr lang="en-US">
                <a:solidFill>
                  <a:srgbClr val="FFFFFF"/>
                </a:solidFill>
                <a:latin typeface="Helvetica"/>
              </a:rPr>
              <a:t> But such a knowledge of God is ever and always a reality of personal experience. If God were not a </a:t>
            </a:r>
            <a:r>
              <a:rPr lang="en-US">
                <a:solidFill>
                  <a:srgbClr val="FFFF99"/>
                </a:solidFill>
                <a:latin typeface="Helvetica"/>
                <a:hlinkClick r:id="rId2"/>
              </a:rPr>
              <a:t>personality,</a:t>
            </a:r>
            <a:r>
              <a:rPr lang="en-US">
                <a:solidFill>
                  <a:srgbClr val="FFFFFF"/>
                </a:solidFill>
                <a:latin typeface="Helvetica"/>
              </a:rPr>
              <a:t> he could not become a living part of the real religious experience of a human personality.</a:t>
            </a:r>
            <a:endParaRPr lang="en-US"/>
          </a:p>
        </p:txBody>
      </p:sp>
    </p:spTree>
    <p:extLst>
      <p:ext uri="{BB962C8B-B14F-4D97-AF65-F5344CB8AC3E}">
        <p14:creationId xmlns:p14="http://schemas.microsoft.com/office/powerpoint/2010/main" val="311543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102:4.4</a:t>
            </a:r>
            <a:r>
              <a:rPr lang="en-US">
                <a:solidFill>
                  <a:srgbClr val="FFFFFF"/>
                </a:solidFill>
                <a:latin typeface="Helvetica"/>
              </a:rPr>
              <a:t> </a:t>
            </a:r>
            <a:r>
              <a:rPr lang="en-US" baseline="30000">
                <a:solidFill>
                  <a:srgbClr val="FFFF00"/>
                </a:solidFill>
                <a:latin typeface="Helvetica"/>
              </a:rPr>
              <a:t>(1123.4)</a:t>
            </a:r>
            <a:r>
              <a:rPr lang="en-US">
                <a:solidFill>
                  <a:srgbClr val="FFFFFF"/>
                </a:solidFill>
                <a:latin typeface="Helvetica"/>
              </a:rPr>
              <a:t> The element of error present in human religious experience is directly proportional to the content of materialism which contaminates the spiritual concept of the </a:t>
            </a:r>
            <a:r>
              <a:rPr lang="en-US">
                <a:solidFill>
                  <a:srgbClr val="FFFF99"/>
                </a:solidFill>
                <a:latin typeface="Helvetica"/>
                <a:hlinkClick r:id="rId2"/>
              </a:rPr>
              <a:t>Universal Father.</a:t>
            </a:r>
            <a:r>
              <a:rPr lang="en-US">
                <a:solidFill>
                  <a:srgbClr val="FFFFFF"/>
                </a:solidFill>
                <a:latin typeface="Helvetica"/>
              </a:rPr>
              <a:t> Man's prespirit progression in the universe consists in the experience of divesting himself of these erroneous ideas of the nature of God and of the reality of pure and true spirit. </a:t>
            </a:r>
            <a:r>
              <a:rPr lang="en-US">
                <a:solidFill>
                  <a:srgbClr val="FFFF99"/>
                </a:solidFill>
                <a:latin typeface="Helvetica"/>
                <a:hlinkClick r:id="rId3"/>
              </a:rPr>
              <a:t>Deity</a:t>
            </a:r>
            <a:r>
              <a:rPr lang="en-US">
                <a:solidFill>
                  <a:srgbClr val="FFFFFF"/>
                </a:solidFill>
                <a:latin typeface="Helvetica"/>
              </a:rPr>
              <a:t> is more than spirit, but the spiritual approach is the only one possible to ascending man.</a:t>
            </a:r>
            <a:endParaRPr lang="en-US"/>
          </a:p>
        </p:txBody>
      </p:sp>
    </p:spTree>
    <p:extLst>
      <p:ext uri="{BB962C8B-B14F-4D97-AF65-F5344CB8AC3E}">
        <p14:creationId xmlns:p14="http://schemas.microsoft.com/office/powerpoint/2010/main" val="407888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102:0.2</a:t>
            </a:r>
            <a:r>
              <a:rPr lang="en-US">
                <a:solidFill>
                  <a:srgbClr val="FFFFFF"/>
                </a:solidFill>
                <a:latin typeface="Helvetica"/>
              </a:rPr>
              <a:t> </a:t>
            </a:r>
            <a:r>
              <a:rPr lang="en-US" baseline="30000">
                <a:solidFill>
                  <a:srgbClr val="FFFF00"/>
                </a:solidFill>
                <a:latin typeface="Helvetica"/>
              </a:rPr>
              <a:t>(1118.2)</a:t>
            </a:r>
            <a:r>
              <a:rPr lang="en-US">
                <a:solidFill>
                  <a:srgbClr val="FFFFFF"/>
                </a:solidFill>
                <a:latin typeface="Helvetica"/>
              </a:rPr>
              <a:t> But such is not man's end and eternal destiny; such a vision is but the cry of despair uttered by some wandering soul who has become lost in spiritual darkness, and who bravely struggles on in the face of the mechanistic sophistries of a material </a:t>
            </a:r>
            <a:r>
              <a:rPr lang="en-US">
                <a:solidFill>
                  <a:srgbClr val="FFFF99"/>
                </a:solidFill>
                <a:latin typeface="Helvetica"/>
                <a:hlinkClick r:id="rId2"/>
              </a:rPr>
              <a:t>philosophy,</a:t>
            </a:r>
            <a:r>
              <a:rPr lang="en-US">
                <a:solidFill>
                  <a:srgbClr val="FFFFFF"/>
                </a:solidFill>
                <a:latin typeface="Helvetica"/>
              </a:rPr>
              <a:t> blinded by the confusion and distortion of a complex learning. And all this doom of darkness and all this destiny of despair are forever dispelled by one brave stretch of </a:t>
            </a:r>
            <a:r>
              <a:rPr lang="en-US">
                <a:solidFill>
                  <a:srgbClr val="FFFF99"/>
                </a:solidFill>
                <a:latin typeface="Helvetica"/>
                <a:hlinkClick r:id="rId3"/>
              </a:rPr>
              <a:t>faith</a:t>
            </a:r>
            <a:r>
              <a:rPr lang="en-US">
                <a:solidFill>
                  <a:srgbClr val="FFFFFF"/>
                </a:solidFill>
                <a:latin typeface="Helvetica"/>
              </a:rPr>
              <a:t> on the part of the most humble and unlearned of God's children on earth.</a:t>
            </a:r>
            <a:endParaRPr lang="en-US"/>
          </a:p>
        </p:txBody>
      </p:sp>
    </p:spTree>
    <p:extLst>
      <p:ext uri="{BB962C8B-B14F-4D97-AF65-F5344CB8AC3E}">
        <p14:creationId xmlns:p14="http://schemas.microsoft.com/office/powerpoint/2010/main" val="4132250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102:4.5</a:t>
            </a:r>
            <a:r>
              <a:rPr lang="en-US">
                <a:solidFill>
                  <a:srgbClr val="FFFFFF"/>
                </a:solidFill>
                <a:latin typeface="Helvetica"/>
              </a:rPr>
              <a:t> </a:t>
            </a:r>
            <a:r>
              <a:rPr lang="en-US" baseline="30000">
                <a:solidFill>
                  <a:srgbClr val="FFFF00"/>
                </a:solidFill>
                <a:latin typeface="Helvetica"/>
              </a:rPr>
              <a:t>(1123.5)</a:t>
            </a:r>
            <a:r>
              <a:rPr lang="en-US">
                <a:solidFill>
                  <a:srgbClr val="FFFFFF"/>
                </a:solidFill>
                <a:latin typeface="Helvetica"/>
              </a:rPr>
              <a:t> Prayer is indeed a part of religious experience, but it has been wrongly emphasized by modern religions, much to the neglect of the more essential communion of worship. The reflective powers of the mind are deepened and broadened by worship. Prayer may enrich the life, but worship illuminates destiny.</a:t>
            </a:r>
            <a:endParaRPr lang="en-US"/>
          </a:p>
        </p:txBody>
      </p:sp>
    </p:spTree>
    <p:extLst>
      <p:ext uri="{BB962C8B-B14F-4D97-AF65-F5344CB8AC3E}">
        <p14:creationId xmlns:p14="http://schemas.microsoft.com/office/powerpoint/2010/main" val="450063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102:4.6</a:t>
            </a:r>
            <a:r>
              <a:rPr lang="en-US">
                <a:solidFill>
                  <a:srgbClr val="FFFFFF"/>
                </a:solidFill>
                <a:latin typeface="Helvetica"/>
              </a:rPr>
              <a:t> </a:t>
            </a:r>
            <a:r>
              <a:rPr lang="en-US" baseline="30000">
                <a:solidFill>
                  <a:srgbClr val="FFFF00"/>
                </a:solidFill>
                <a:latin typeface="Helvetica"/>
              </a:rPr>
              <a:t>(1123.6)</a:t>
            </a:r>
            <a:r>
              <a:rPr lang="en-US">
                <a:solidFill>
                  <a:srgbClr val="FFFFFF"/>
                </a:solidFill>
                <a:latin typeface="Helvetica"/>
              </a:rPr>
              <a:t> Revealed religion is the unifying element of human existence. Revelation unifies history, co-ordinates geology, astronomy, physics, chemistry, biology, sociology, and psychology. Spiritual experience is the real </a:t>
            </a:r>
            <a:r>
              <a:rPr lang="en-US">
                <a:solidFill>
                  <a:srgbClr val="FFFF99"/>
                </a:solidFill>
                <a:latin typeface="Helvetica"/>
                <a:hlinkClick r:id="rId2"/>
              </a:rPr>
              <a:t>soul</a:t>
            </a:r>
            <a:r>
              <a:rPr lang="en-US">
                <a:solidFill>
                  <a:srgbClr val="FFFFFF"/>
                </a:solidFill>
                <a:latin typeface="Helvetica"/>
              </a:rPr>
              <a:t> of man's cosmos.</a:t>
            </a:r>
            <a:endParaRPr lang="en-US"/>
          </a:p>
        </p:txBody>
      </p:sp>
    </p:spTree>
    <p:extLst>
      <p:ext uri="{BB962C8B-B14F-4D97-AF65-F5344CB8AC3E}">
        <p14:creationId xmlns:p14="http://schemas.microsoft.com/office/powerpoint/2010/main" val="4132250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FFFFFF"/>
                </a:solidFill>
                <a:latin typeface="Helvetica"/>
              </a:rPr>
              <a:t>5. The Supremacy of Purposive Potential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solidFill>
                  <a:srgbClr val="FFFF00"/>
                </a:solidFill>
                <a:latin typeface="Helvetica"/>
              </a:rPr>
              <a:t>102:5.1</a:t>
            </a:r>
            <a:r>
              <a:rPr lang="en-US">
                <a:solidFill>
                  <a:srgbClr val="FFFFFF"/>
                </a:solidFill>
                <a:latin typeface="Helvetica"/>
              </a:rPr>
              <a:t> </a:t>
            </a:r>
            <a:r>
              <a:rPr lang="en-US" baseline="30000">
                <a:solidFill>
                  <a:srgbClr val="FFFF00"/>
                </a:solidFill>
                <a:latin typeface="Helvetica"/>
              </a:rPr>
              <a:t>(1123.7)</a:t>
            </a:r>
            <a:r>
              <a:rPr lang="en-US">
                <a:solidFill>
                  <a:srgbClr val="FFFFFF"/>
                </a:solidFill>
                <a:latin typeface="Helvetica"/>
              </a:rPr>
              <a:t> Although the establishment of the fact of belief is not equivalent to establishing the fact of that which is believed, nevertheless, the evolutionary progression of simple life to the status of </a:t>
            </a:r>
            <a:r>
              <a:rPr lang="en-US">
                <a:solidFill>
                  <a:srgbClr val="FFFF99"/>
                </a:solidFill>
                <a:latin typeface="Helvetica"/>
                <a:hlinkClick r:id="rId3"/>
              </a:rPr>
              <a:t>personality</a:t>
            </a:r>
            <a:r>
              <a:rPr lang="en-US">
                <a:solidFill>
                  <a:srgbClr val="FFFFFF"/>
                </a:solidFill>
                <a:latin typeface="Helvetica"/>
              </a:rPr>
              <a:t> does demonstrate the fact of the existence of the potential of personality to start with. And in the time universes, potential is always supreme over the actual. In the evolving cosmos the potential is what is to be, and what is to be is the unfolding of the purposive mandates of </a:t>
            </a:r>
            <a:r>
              <a:rPr lang="en-US">
                <a:solidFill>
                  <a:srgbClr val="FFFF99"/>
                </a:solidFill>
                <a:latin typeface="Helvetica"/>
                <a:hlinkClick r:id="rId4"/>
              </a:rPr>
              <a:t>Deity.</a:t>
            </a:r>
            <a:endParaRPr lang="en-US"/>
          </a:p>
        </p:txBody>
      </p:sp>
    </p:spTree>
    <p:extLst>
      <p:ext uri="{BB962C8B-B14F-4D97-AF65-F5344CB8AC3E}">
        <p14:creationId xmlns:p14="http://schemas.microsoft.com/office/powerpoint/2010/main" val="2915793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102:5.2</a:t>
            </a:r>
            <a:r>
              <a:rPr lang="en-US">
                <a:solidFill>
                  <a:srgbClr val="FFFFFF"/>
                </a:solidFill>
                <a:latin typeface="Helvetica"/>
              </a:rPr>
              <a:t> </a:t>
            </a:r>
            <a:r>
              <a:rPr lang="en-US" baseline="30000">
                <a:solidFill>
                  <a:srgbClr val="FFFF00"/>
                </a:solidFill>
                <a:latin typeface="Helvetica"/>
              </a:rPr>
              <a:t>(1124.1)</a:t>
            </a:r>
            <a:r>
              <a:rPr lang="en-US">
                <a:solidFill>
                  <a:srgbClr val="FFFFFF"/>
                </a:solidFill>
                <a:latin typeface="Helvetica"/>
              </a:rPr>
              <a:t> This same purposive supremacy is shown in the </a:t>
            </a:r>
            <a:r>
              <a:rPr lang="en-US">
                <a:solidFill>
                  <a:srgbClr val="FFFF99"/>
                </a:solidFill>
                <a:latin typeface="Helvetica"/>
                <a:hlinkClick r:id="rId2"/>
              </a:rPr>
              <a:t>evolution</a:t>
            </a:r>
            <a:r>
              <a:rPr lang="en-US">
                <a:solidFill>
                  <a:srgbClr val="FFFFFF"/>
                </a:solidFill>
                <a:latin typeface="Helvetica"/>
              </a:rPr>
              <a:t> of mind ideation when primitive animal fear is transmuted into the constantly deepening reverence for God and into increasing awe of the universe. Primitive man had more religious fear than </a:t>
            </a:r>
            <a:r>
              <a:rPr lang="en-US">
                <a:solidFill>
                  <a:srgbClr val="FFFF99"/>
                </a:solidFill>
                <a:latin typeface="Helvetica"/>
                <a:hlinkClick r:id="rId3"/>
              </a:rPr>
              <a:t>faith,</a:t>
            </a:r>
            <a:r>
              <a:rPr lang="en-US">
                <a:solidFill>
                  <a:srgbClr val="FFFFFF"/>
                </a:solidFill>
                <a:latin typeface="Helvetica"/>
              </a:rPr>
              <a:t> and the supremacy of spirit </a:t>
            </a:r>
            <a:r>
              <a:rPr lang="en-US">
                <a:solidFill>
                  <a:srgbClr val="FFFF99"/>
                </a:solidFill>
                <a:latin typeface="Helvetica"/>
                <a:hlinkClick r:id="rId4"/>
              </a:rPr>
              <a:t>potentials</a:t>
            </a:r>
            <a:r>
              <a:rPr lang="en-US">
                <a:solidFill>
                  <a:srgbClr val="FFFFFF"/>
                </a:solidFill>
                <a:latin typeface="Helvetica"/>
              </a:rPr>
              <a:t> over mind actuals is demonstrated when this craven fear is translated into living faith in spiritual realities.</a:t>
            </a:r>
            <a:endParaRPr lang="en-US"/>
          </a:p>
        </p:txBody>
      </p:sp>
    </p:spTree>
    <p:extLst>
      <p:ext uri="{BB962C8B-B14F-4D97-AF65-F5344CB8AC3E}">
        <p14:creationId xmlns:p14="http://schemas.microsoft.com/office/powerpoint/2010/main" val="2425151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102:5.3</a:t>
            </a:r>
            <a:r>
              <a:rPr lang="en-US">
                <a:solidFill>
                  <a:srgbClr val="FFFFFF"/>
                </a:solidFill>
                <a:latin typeface="Helvetica"/>
              </a:rPr>
              <a:t> </a:t>
            </a:r>
            <a:r>
              <a:rPr lang="en-US" baseline="30000">
                <a:solidFill>
                  <a:srgbClr val="FFFF00"/>
                </a:solidFill>
                <a:latin typeface="Helvetica"/>
              </a:rPr>
              <a:t>(1124.2)</a:t>
            </a:r>
            <a:r>
              <a:rPr lang="en-US">
                <a:solidFill>
                  <a:srgbClr val="FFFFFF"/>
                </a:solidFill>
                <a:latin typeface="Helvetica"/>
              </a:rPr>
              <a:t> You can psychologize evolutionary religion but not the personal-experience religion of spiritual origin. Human morality may recognize </a:t>
            </a:r>
            <a:r>
              <a:rPr lang="en-US">
                <a:solidFill>
                  <a:srgbClr val="FFFF99"/>
                </a:solidFill>
                <a:latin typeface="Helvetica"/>
                <a:hlinkClick r:id="rId2"/>
              </a:rPr>
              <a:t>values,</a:t>
            </a:r>
            <a:r>
              <a:rPr lang="en-US">
                <a:solidFill>
                  <a:srgbClr val="FFFFFF"/>
                </a:solidFill>
                <a:latin typeface="Helvetica"/>
              </a:rPr>
              <a:t> but only religion can conserve, exalt, and spiritualize such values. But notwithstanding such actions, religion is something more than emotionalized morality. Religion is to morality as love is to duty, as sonship is to servitude, as essence is to substance. Morality discloses an almighty Controller, a Deity to be served; religion discloses an all-loving Father, a God to be worshiped and loved. And again this is because the spiritual potentiality of religion is dominant over the duty actuality of the morality of evolution.</a:t>
            </a:r>
            <a:endParaRPr lang="en-US"/>
          </a:p>
        </p:txBody>
      </p:sp>
    </p:spTree>
    <p:extLst>
      <p:ext uri="{BB962C8B-B14F-4D97-AF65-F5344CB8AC3E}">
        <p14:creationId xmlns:p14="http://schemas.microsoft.com/office/powerpoint/2010/main" val="3406367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FFFFFF"/>
                </a:solidFill>
                <a:latin typeface="Helvetica"/>
              </a:rPr>
              <a:t>6. The Certainty of Religious Faith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85000" lnSpcReduction="20000"/>
          </a:bodyPr>
          <a:lstStyle/>
          <a:p>
            <a:pPr marL="0" indent="0">
              <a:buNone/>
            </a:pPr>
            <a:r>
              <a:rPr lang="en-US" baseline="30000">
                <a:solidFill>
                  <a:srgbClr val="FFFF00"/>
                </a:solidFill>
                <a:latin typeface="Helvetica"/>
              </a:rPr>
              <a:t>102:6.1</a:t>
            </a:r>
            <a:r>
              <a:rPr lang="en-US">
                <a:solidFill>
                  <a:srgbClr val="FFFFFF"/>
                </a:solidFill>
                <a:latin typeface="Helvetica"/>
              </a:rPr>
              <a:t> </a:t>
            </a:r>
            <a:r>
              <a:rPr lang="en-US" baseline="30000">
                <a:solidFill>
                  <a:srgbClr val="FFFF00"/>
                </a:solidFill>
                <a:latin typeface="Helvetica"/>
              </a:rPr>
              <a:t>(1124.3)</a:t>
            </a:r>
            <a:r>
              <a:rPr lang="en-US">
                <a:solidFill>
                  <a:srgbClr val="FFFFFF"/>
                </a:solidFill>
                <a:latin typeface="Helvetica"/>
              </a:rPr>
              <a:t> The philosophic elimination of religious fear and the steady progress of science add greatly to the mortality of false gods; and even though these casualties of man-made deities may momentarily befog the spiritual vision, they eventually destroy that ignorance and superstition which so long obscured the living God of eternal love. The relation between the creature and the Creator is a living experience, a dynamic religious </a:t>
            </a:r>
            <a:r>
              <a:rPr lang="en-US">
                <a:solidFill>
                  <a:srgbClr val="FFFF99"/>
                </a:solidFill>
                <a:latin typeface="Helvetica"/>
                <a:hlinkClick r:id="rId3"/>
              </a:rPr>
              <a:t>faith,</a:t>
            </a:r>
            <a:r>
              <a:rPr lang="en-US">
                <a:solidFill>
                  <a:srgbClr val="FFFFFF"/>
                </a:solidFill>
                <a:latin typeface="Helvetica"/>
              </a:rPr>
              <a:t> which is not subject to precise definition. To isolate part of life and call it religion is to disintegrate life and to distort religion. And this is just why the God of worship claims all allegiance or none.</a:t>
            </a:r>
            <a:endParaRPr lang="en-US"/>
          </a:p>
        </p:txBody>
      </p:sp>
    </p:spTree>
    <p:extLst>
      <p:ext uri="{BB962C8B-B14F-4D97-AF65-F5344CB8AC3E}">
        <p14:creationId xmlns:p14="http://schemas.microsoft.com/office/powerpoint/2010/main" val="2549440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102:6.2</a:t>
            </a:r>
            <a:r>
              <a:rPr lang="en-US">
                <a:solidFill>
                  <a:srgbClr val="FFFFFF"/>
                </a:solidFill>
                <a:latin typeface="Helvetica"/>
              </a:rPr>
              <a:t> </a:t>
            </a:r>
            <a:r>
              <a:rPr lang="en-US" baseline="30000">
                <a:solidFill>
                  <a:srgbClr val="FFFF00"/>
                </a:solidFill>
                <a:latin typeface="Helvetica"/>
              </a:rPr>
              <a:t>(1124.4)</a:t>
            </a:r>
            <a:r>
              <a:rPr lang="en-US">
                <a:solidFill>
                  <a:srgbClr val="FFFFFF"/>
                </a:solidFill>
                <a:latin typeface="Helvetica"/>
              </a:rPr>
              <a:t> The gods of primitive men may have been no more than shadows of themselves; the living God is the divine light whose interruptions constitute the creation shadows of all space.</a:t>
            </a:r>
            <a:endParaRPr lang="en-US"/>
          </a:p>
        </p:txBody>
      </p:sp>
    </p:spTree>
    <p:extLst>
      <p:ext uri="{BB962C8B-B14F-4D97-AF65-F5344CB8AC3E}">
        <p14:creationId xmlns:p14="http://schemas.microsoft.com/office/powerpoint/2010/main" val="3847685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102:6.3</a:t>
            </a:r>
            <a:r>
              <a:rPr lang="en-US">
                <a:solidFill>
                  <a:srgbClr val="FFFFFF"/>
                </a:solidFill>
                <a:latin typeface="Helvetica"/>
              </a:rPr>
              <a:t> </a:t>
            </a:r>
            <a:r>
              <a:rPr lang="en-US" baseline="30000">
                <a:solidFill>
                  <a:srgbClr val="FFFF00"/>
                </a:solidFill>
                <a:latin typeface="Helvetica"/>
              </a:rPr>
              <a:t>(1124.5)</a:t>
            </a:r>
            <a:r>
              <a:rPr lang="en-US">
                <a:solidFill>
                  <a:srgbClr val="FFFFFF"/>
                </a:solidFill>
                <a:latin typeface="Helvetica"/>
              </a:rPr>
              <a:t> The religionist of philosophic attainment has faith in a personal God of personal salvation, something more than a reality, a value, a level of achievement, an exalted process, a transmutation, the ultimate of time-space, an idealization, the personalization of energy, the entity of </a:t>
            </a:r>
            <a:r>
              <a:rPr lang="en-US">
                <a:solidFill>
                  <a:srgbClr val="FFFF99"/>
                </a:solidFill>
                <a:latin typeface="Helvetica"/>
                <a:hlinkClick r:id="rId2"/>
              </a:rPr>
              <a:t>gravity,</a:t>
            </a:r>
            <a:r>
              <a:rPr lang="en-US">
                <a:solidFill>
                  <a:srgbClr val="FFFFFF"/>
                </a:solidFill>
                <a:latin typeface="Helvetica"/>
              </a:rPr>
              <a:t> a human projection, the idealization of self, nature's upthrust, the inclination to goodness, the forward impulse of </a:t>
            </a:r>
            <a:r>
              <a:rPr lang="en-US">
                <a:solidFill>
                  <a:srgbClr val="FFFF99"/>
                </a:solidFill>
                <a:latin typeface="Helvetica"/>
                <a:hlinkClick r:id="rId3"/>
              </a:rPr>
              <a:t>evolution,</a:t>
            </a:r>
            <a:r>
              <a:rPr lang="en-US">
                <a:solidFill>
                  <a:srgbClr val="FFFFFF"/>
                </a:solidFill>
                <a:latin typeface="Helvetica"/>
              </a:rPr>
              <a:t> or a sublime hypothesis. The religionist has faith in a God of love. Love is the essence of religion and the wellspring of superior civilization.</a:t>
            </a:r>
            <a:endParaRPr lang="en-US"/>
          </a:p>
        </p:txBody>
      </p:sp>
    </p:spTree>
    <p:extLst>
      <p:ext uri="{BB962C8B-B14F-4D97-AF65-F5344CB8AC3E}">
        <p14:creationId xmlns:p14="http://schemas.microsoft.com/office/powerpoint/2010/main" val="2037096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102:6.4</a:t>
            </a:r>
            <a:r>
              <a:rPr lang="en-US">
                <a:solidFill>
                  <a:srgbClr val="FFFFFF"/>
                </a:solidFill>
                <a:latin typeface="Helvetica"/>
              </a:rPr>
              <a:t> </a:t>
            </a:r>
            <a:r>
              <a:rPr lang="en-US" baseline="30000">
                <a:solidFill>
                  <a:srgbClr val="FFFF00"/>
                </a:solidFill>
                <a:latin typeface="Helvetica"/>
              </a:rPr>
              <a:t>(1124.6)</a:t>
            </a:r>
            <a:r>
              <a:rPr lang="en-US">
                <a:solidFill>
                  <a:srgbClr val="FFFFFF"/>
                </a:solidFill>
                <a:latin typeface="Helvetica"/>
              </a:rPr>
              <a:t> Faith transforms the philosophic God of probability into the saving God of certainty in the personal religious experience. Skepticism may challenge the theories of theology, but confidence in the dependability of personal experience affirms the truth of that belief which has grown into faith.</a:t>
            </a:r>
            <a:endParaRPr lang="en-US"/>
          </a:p>
        </p:txBody>
      </p:sp>
    </p:spTree>
    <p:extLst>
      <p:ext uri="{BB962C8B-B14F-4D97-AF65-F5344CB8AC3E}">
        <p14:creationId xmlns:p14="http://schemas.microsoft.com/office/powerpoint/2010/main" val="2146565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102:6.5</a:t>
            </a:r>
            <a:r>
              <a:rPr lang="en-US">
                <a:solidFill>
                  <a:srgbClr val="FFFFFF"/>
                </a:solidFill>
                <a:latin typeface="Helvetica"/>
              </a:rPr>
              <a:t> </a:t>
            </a:r>
            <a:r>
              <a:rPr lang="en-US" baseline="30000">
                <a:solidFill>
                  <a:srgbClr val="FFFF00"/>
                </a:solidFill>
                <a:latin typeface="Helvetica"/>
              </a:rPr>
              <a:t>(1124.7)</a:t>
            </a:r>
            <a:r>
              <a:rPr lang="en-US">
                <a:solidFill>
                  <a:srgbClr val="FFFFFF"/>
                </a:solidFill>
                <a:latin typeface="Helvetica"/>
              </a:rPr>
              <a:t> Convictions about God may be arrived at through wise reasoning, but the individual becomes God-knowing only by faith, through personal experience. In much that pertains to life, probability must be reckoned with, but when contacting with cosmic reality, certainty may be experienced when such </a:t>
            </a:r>
            <a:r>
              <a:rPr lang="en-US">
                <a:solidFill>
                  <a:srgbClr val="FFFF99"/>
                </a:solidFill>
                <a:latin typeface="Helvetica"/>
                <a:hlinkClick r:id="rId2"/>
              </a:rPr>
              <a:t>meanings</a:t>
            </a:r>
            <a:r>
              <a:rPr lang="en-US">
                <a:solidFill>
                  <a:srgbClr val="FFFFFF"/>
                </a:solidFill>
                <a:latin typeface="Helvetica"/>
              </a:rPr>
              <a:t> and </a:t>
            </a:r>
            <a:r>
              <a:rPr lang="en-US">
                <a:solidFill>
                  <a:srgbClr val="FFFF99"/>
                </a:solidFill>
                <a:latin typeface="Helvetica"/>
                <a:hlinkClick r:id="rId3"/>
              </a:rPr>
              <a:t>values</a:t>
            </a:r>
            <a:r>
              <a:rPr lang="en-US">
                <a:solidFill>
                  <a:srgbClr val="FFFFFF"/>
                </a:solidFill>
                <a:latin typeface="Helvetica"/>
              </a:rPr>
              <a:t> are approached by living faith. The God-knowing </a:t>
            </a:r>
            <a:r>
              <a:rPr lang="en-US">
                <a:solidFill>
                  <a:srgbClr val="FFFF99"/>
                </a:solidFill>
                <a:latin typeface="Helvetica"/>
                <a:hlinkClick r:id="rId4"/>
              </a:rPr>
              <a:t>soul</a:t>
            </a:r>
            <a:r>
              <a:rPr lang="en-US">
                <a:solidFill>
                  <a:srgbClr val="FFFFFF"/>
                </a:solidFill>
                <a:latin typeface="Helvetica"/>
              </a:rPr>
              <a:t> dares to say, " I know, " even when this knowledge of God is questioned by the unbeliever who denies such certitude because it is not wholly supported by intellectual logic. To every such doubter the believer only replies, " How do you know that I do not know? "</a:t>
            </a:r>
            <a:endParaRPr lang="en-US"/>
          </a:p>
        </p:txBody>
      </p:sp>
    </p:spTree>
    <p:extLst>
      <p:ext uri="{BB962C8B-B14F-4D97-AF65-F5344CB8AC3E}">
        <p14:creationId xmlns:p14="http://schemas.microsoft.com/office/powerpoint/2010/main" val="338017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102:0.3</a:t>
            </a:r>
            <a:r>
              <a:rPr lang="en-US">
                <a:solidFill>
                  <a:srgbClr val="FFFFFF"/>
                </a:solidFill>
                <a:latin typeface="Helvetica"/>
              </a:rPr>
              <a:t> </a:t>
            </a:r>
            <a:r>
              <a:rPr lang="en-US" baseline="30000">
                <a:solidFill>
                  <a:srgbClr val="FFFF00"/>
                </a:solidFill>
                <a:latin typeface="Helvetica"/>
              </a:rPr>
              <a:t>(1118.3)</a:t>
            </a:r>
            <a:r>
              <a:rPr lang="en-US">
                <a:solidFill>
                  <a:srgbClr val="FFFFFF"/>
                </a:solidFill>
                <a:latin typeface="Helvetica"/>
              </a:rPr>
              <a:t> This saving faith has its birth in the human heart when the moral consciousness of man realizes that human </a:t>
            </a:r>
            <a:r>
              <a:rPr lang="en-US">
                <a:solidFill>
                  <a:srgbClr val="FFFF99"/>
                </a:solidFill>
                <a:latin typeface="Helvetica"/>
                <a:hlinkClick r:id="rId2"/>
              </a:rPr>
              <a:t>values</a:t>
            </a:r>
            <a:r>
              <a:rPr lang="en-US">
                <a:solidFill>
                  <a:srgbClr val="FFFFFF"/>
                </a:solidFill>
                <a:latin typeface="Helvetica"/>
              </a:rPr>
              <a:t> may be translated in mortal experience from the material to the spiritual, from the human to the divine, from time to eternity.</a:t>
            </a:r>
            <a:endParaRPr lang="en-US"/>
          </a:p>
        </p:txBody>
      </p:sp>
    </p:spTree>
    <p:extLst>
      <p:ext uri="{BB962C8B-B14F-4D97-AF65-F5344CB8AC3E}">
        <p14:creationId xmlns:p14="http://schemas.microsoft.com/office/powerpoint/2010/main" val="242515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102:6.6</a:t>
            </a:r>
            <a:r>
              <a:rPr lang="en-US">
                <a:solidFill>
                  <a:srgbClr val="FFFFFF"/>
                </a:solidFill>
                <a:latin typeface="Helvetica"/>
              </a:rPr>
              <a:t> </a:t>
            </a:r>
            <a:r>
              <a:rPr lang="en-US" baseline="30000">
                <a:solidFill>
                  <a:srgbClr val="FFFF00"/>
                </a:solidFill>
                <a:latin typeface="Helvetica"/>
              </a:rPr>
              <a:t>(1125.1)</a:t>
            </a:r>
            <a:r>
              <a:rPr lang="en-US">
                <a:solidFill>
                  <a:srgbClr val="FFFFFF"/>
                </a:solidFill>
                <a:latin typeface="Helvetica"/>
              </a:rPr>
              <a:t> Though reason can always question faith, faith can always supplement both reason and logic. Reason creates the probability which faith can transform into a moral certainty, even a spiritual experience. God is the first truth and the last fact; therefore does all truth take origin in him, while all facts exist relative to him. God is absolute truth. As truth one may know God, but to understand—to explain—God, one must explore the fact of the </a:t>
            </a:r>
            <a:r>
              <a:rPr lang="en-US">
                <a:solidFill>
                  <a:srgbClr val="FFFF99"/>
                </a:solidFill>
                <a:latin typeface="Helvetica"/>
                <a:hlinkClick r:id="rId2"/>
              </a:rPr>
              <a:t>universe of universes.</a:t>
            </a:r>
            <a:r>
              <a:rPr lang="en-US">
                <a:solidFill>
                  <a:srgbClr val="FFFFFF"/>
                </a:solidFill>
                <a:latin typeface="Helvetica"/>
              </a:rPr>
              <a:t>The vast gulf between the experience of the truth of God and ignorance as to the fact of God can be bridged only by living faith. Reason alone cannot achieve harmony between infinite truth and universal fact.</a:t>
            </a:r>
            <a:endParaRPr lang="en-US"/>
          </a:p>
        </p:txBody>
      </p:sp>
    </p:spTree>
    <p:extLst>
      <p:ext uri="{BB962C8B-B14F-4D97-AF65-F5344CB8AC3E}">
        <p14:creationId xmlns:p14="http://schemas.microsoft.com/office/powerpoint/2010/main" val="1071435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102:6.7</a:t>
            </a:r>
            <a:r>
              <a:rPr lang="en-US">
                <a:solidFill>
                  <a:srgbClr val="FFFFFF"/>
                </a:solidFill>
                <a:latin typeface="Helvetica"/>
              </a:rPr>
              <a:t> </a:t>
            </a:r>
            <a:r>
              <a:rPr lang="en-US" baseline="30000">
                <a:solidFill>
                  <a:srgbClr val="FFFF00"/>
                </a:solidFill>
                <a:latin typeface="Helvetica"/>
              </a:rPr>
              <a:t>(1125.2)</a:t>
            </a:r>
            <a:r>
              <a:rPr lang="en-US">
                <a:solidFill>
                  <a:srgbClr val="FFFFFF"/>
                </a:solidFill>
                <a:latin typeface="Helvetica"/>
              </a:rPr>
              <a:t> Belief may not be able to resist doubt and withstand fear, but faith is always triumphant over doubting, for faith is both positive and living. The positive always has the advantage over the negative, truth over error, experience over theory, spiritual realities over the isolated facts of time and space. The convincing evidence of this spiritual certainty consists in the social </a:t>
            </a:r>
            <a:r>
              <a:rPr lang="en-US">
                <a:solidFill>
                  <a:srgbClr val="FFFF99"/>
                </a:solidFill>
                <a:latin typeface="Helvetica"/>
                <a:hlinkClick r:id="rId2"/>
              </a:rPr>
              <a:t>fruits of the spirit</a:t>
            </a:r>
            <a:r>
              <a:rPr lang="en-US">
                <a:solidFill>
                  <a:srgbClr val="FFFFFF"/>
                </a:solidFill>
                <a:latin typeface="Helvetica"/>
              </a:rPr>
              <a:t> which such believers, faithers, yield as a result of this genuine spiritual experience. Said Jesus: </a:t>
            </a:r>
            <a:r>
              <a:rPr lang="en-US">
                <a:solidFill>
                  <a:srgbClr val="CC6600"/>
                </a:solidFill>
                <a:latin typeface="Helvetica"/>
              </a:rPr>
              <a:t>" If you love your fellows as I have loved you, then shall all men know that you are my disciples. "</a:t>
            </a:r>
            <a:endParaRPr lang="en-US"/>
          </a:p>
        </p:txBody>
      </p:sp>
    </p:spTree>
    <p:extLst>
      <p:ext uri="{BB962C8B-B14F-4D97-AF65-F5344CB8AC3E}">
        <p14:creationId xmlns:p14="http://schemas.microsoft.com/office/powerpoint/2010/main" val="311543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102:6.8</a:t>
            </a:r>
            <a:r>
              <a:rPr lang="en-US">
                <a:solidFill>
                  <a:srgbClr val="FFFFFF"/>
                </a:solidFill>
                <a:latin typeface="Helvetica"/>
              </a:rPr>
              <a:t> </a:t>
            </a:r>
            <a:r>
              <a:rPr lang="en-US" baseline="30000">
                <a:solidFill>
                  <a:srgbClr val="FFFF00"/>
                </a:solidFill>
                <a:latin typeface="Helvetica"/>
              </a:rPr>
              <a:t>(1125.3)</a:t>
            </a:r>
            <a:r>
              <a:rPr lang="en-US">
                <a:solidFill>
                  <a:srgbClr val="FFFFFF"/>
                </a:solidFill>
                <a:latin typeface="Helvetica"/>
              </a:rPr>
              <a:t> To science God is a possibility, to psychology a desirability, to </a:t>
            </a:r>
            <a:r>
              <a:rPr lang="en-US">
                <a:solidFill>
                  <a:srgbClr val="FFFF99"/>
                </a:solidFill>
                <a:latin typeface="Helvetica"/>
                <a:hlinkClick r:id="rId2"/>
              </a:rPr>
              <a:t>philosophy</a:t>
            </a:r>
            <a:r>
              <a:rPr lang="en-US">
                <a:solidFill>
                  <a:srgbClr val="FFFFFF"/>
                </a:solidFill>
                <a:latin typeface="Helvetica"/>
              </a:rPr>
              <a:t> a probability, to religion a certainty, an actuality of religious experience. Reason demands that a philosophy which cannot find the God of probability should be very respectful of that religious faith which can and does find the God of certitude. Neither should science discount religious experience on grounds of credulity, not so long as it persists in the assumption that man's intellectual and philosophic endowments emerged from increasingly lesser intelligences the further back they go, finally taking origin in primitive life which was utterly devoid of all thinking and feeling.</a:t>
            </a:r>
            <a:endParaRPr lang="en-US"/>
          </a:p>
        </p:txBody>
      </p:sp>
    </p:spTree>
    <p:extLst>
      <p:ext uri="{BB962C8B-B14F-4D97-AF65-F5344CB8AC3E}">
        <p14:creationId xmlns:p14="http://schemas.microsoft.com/office/powerpoint/2010/main" val="4078884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102:6.9</a:t>
            </a:r>
            <a:r>
              <a:rPr lang="en-US">
                <a:solidFill>
                  <a:srgbClr val="FFFFFF"/>
                </a:solidFill>
                <a:latin typeface="Helvetica"/>
              </a:rPr>
              <a:t> </a:t>
            </a:r>
            <a:r>
              <a:rPr lang="en-US" baseline="30000">
                <a:solidFill>
                  <a:srgbClr val="FFFF00"/>
                </a:solidFill>
                <a:latin typeface="Helvetica"/>
              </a:rPr>
              <a:t>(1125.4)</a:t>
            </a:r>
            <a:r>
              <a:rPr lang="en-US">
                <a:solidFill>
                  <a:srgbClr val="FFFFFF"/>
                </a:solidFill>
                <a:latin typeface="Helvetica"/>
              </a:rPr>
              <a:t> The facts of evolution must not be arrayed against the truth of the reality of the certainty of the spiritual experience of the religious living of the God-knowing mortal. Intelligent men should cease to reason like children and should attempt to use the consistent logic of adulthood, logic which tolerates the concept of truth alongside the observation of fact. Scientific materialism has gone bankrupt when it persists, in the face of each recurring universe phenomenon, in refunding its current objections by referring what is admittedly higher back into that which is admittedly lower. Consistency demands the recognition of the activities of a purposive Creator.</a:t>
            </a:r>
            <a:endParaRPr lang="en-US"/>
          </a:p>
        </p:txBody>
      </p:sp>
    </p:spTree>
    <p:extLst>
      <p:ext uri="{BB962C8B-B14F-4D97-AF65-F5344CB8AC3E}">
        <p14:creationId xmlns:p14="http://schemas.microsoft.com/office/powerpoint/2010/main" val="450063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solidFill>
                  <a:srgbClr val="FFFF00"/>
                </a:solidFill>
                <a:latin typeface="Helvetica"/>
              </a:rPr>
              <a:t>102:6.10</a:t>
            </a:r>
            <a:r>
              <a:rPr lang="en-US">
                <a:solidFill>
                  <a:srgbClr val="FFFFFF"/>
                </a:solidFill>
                <a:latin typeface="Helvetica"/>
              </a:rPr>
              <a:t> </a:t>
            </a:r>
            <a:r>
              <a:rPr lang="en-US" baseline="30000">
                <a:solidFill>
                  <a:srgbClr val="FFFF00"/>
                </a:solidFill>
                <a:latin typeface="Helvetica"/>
              </a:rPr>
              <a:t>(1125.5)</a:t>
            </a:r>
            <a:r>
              <a:rPr lang="en-US">
                <a:solidFill>
                  <a:srgbClr val="FFFFFF"/>
                </a:solidFill>
                <a:latin typeface="Helvetica"/>
              </a:rPr>
              <a:t> Organic evolution is a fact; purposive or progressive evolution is a truth which makes consistent the otherwise contradictory phenomena of the ever-ascending achievements of evolution. The higher any scientist progresses in his chosen science, the more will he abandon the theories of materialistic fact in favor of the cosmic truth of the dominance of the </a:t>
            </a:r>
            <a:r>
              <a:rPr lang="en-US">
                <a:solidFill>
                  <a:srgbClr val="FFFF99"/>
                </a:solidFill>
                <a:latin typeface="Helvetica"/>
                <a:hlinkClick r:id="rId2"/>
              </a:rPr>
              <a:t>Supreme Mind.</a:t>
            </a:r>
            <a:r>
              <a:rPr lang="en-US">
                <a:solidFill>
                  <a:srgbClr val="FFFFFF"/>
                </a:solidFill>
                <a:latin typeface="Helvetica"/>
              </a:rPr>
              <a:t> Materialism cheapens human life; the gospel of Jesus tremendously enhances and supernally exalts every mortal. Mortal existence must be visualized as consisting in the intriguing and fascinating experience of the realization of the reality of the meeting of the human upreach and the divine and saving downreach.</a:t>
            </a:r>
            <a:endParaRPr lang="en-US"/>
          </a:p>
        </p:txBody>
      </p:sp>
    </p:spTree>
    <p:extLst>
      <p:ext uri="{BB962C8B-B14F-4D97-AF65-F5344CB8AC3E}">
        <p14:creationId xmlns:p14="http://schemas.microsoft.com/office/powerpoint/2010/main" val="4132250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7. The Certitude of the Divine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77500" lnSpcReduction="20000"/>
          </a:bodyPr>
          <a:lstStyle/>
          <a:p>
            <a:pPr marL="0" indent="0">
              <a:buNone/>
            </a:pPr>
            <a:r>
              <a:rPr lang="en-US" baseline="30000">
                <a:solidFill>
                  <a:srgbClr val="FFFF00"/>
                </a:solidFill>
                <a:latin typeface="Helvetica"/>
              </a:rPr>
              <a:t>102:7.1</a:t>
            </a:r>
            <a:r>
              <a:rPr lang="en-US">
                <a:solidFill>
                  <a:srgbClr val="FFFFFF"/>
                </a:solidFill>
                <a:latin typeface="Helvetica"/>
              </a:rPr>
              <a:t> </a:t>
            </a:r>
            <a:r>
              <a:rPr lang="en-US" baseline="30000">
                <a:solidFill>
                  <a:srgbClr val="FFFF00"/>
                </a:solidFill>
                <a:latin typeface="Helvetica"/>
              </a:rPr>
              <a:t>(1126.1)</a:t>
            </a:r>
            <a:r>
              <a:rPr lang="en-US">
                <a:solidFill>
                  <a:srgbClr val="FFFFFF"/>
                </a:solidFill>
                <a:latin typeface="Helvetica"/>
              </a:rPr>
              <a:t> The </a:t>
            </a:r>
            <a:r>
              <a:rPr lang="en-US">
                <a:solidFill>
                  <a:srgbClr val="FFFF99"/>
                </a:solidFill>
                <a:latin typeface="Helvetica"/>
                <a:hlinkClick r:id="rId3"/>
              </a:rPr>
              <a:t>Universal Father,</a:t>
            </a:r>
            <a:r>
              <a:rPr lang="en-US">
                <a:solidFill>
                  <a:srgbClr val="FFFFFF"/>
                </a:solidFill>
                <a:latin typeface="Helvetica"/>
              </a:rPr>
              <a:t> being self-existent, is also self-explanatory; he actually lives in every rational mortal. But you cannot be sure about God unless you know him; sonship is the only experience which makes fatherhood certain. The universe is everywhere undergoing change. A changing universe is a dependent universe; such a creation cannot be either final or absolute. A finite universe is wholly dependent on the </a:t>
            </a:r>
            <a:r>
              <a:rPr lang="en-US">
                <a:solidFill>
                  <a:srgbClr val="FFFF99"/>
                </a:solidFill>
                <a:latin typeface="Helvetica"/>
                <a:hlinkClick r:id="rId4"/>
              </a:rPr>
              <a:t>Ultimate</a:t>
            </a:r>
            <a:r>
              <a:rPr lang="en-US">
                <a:solidFill>
                  <a:srgbClr val="FFFFFF"/>
                </a:solidFill>
                <a:latin typeface="Helvetica"/>
              </a:rPr>
              <a:t> and the Absolute. The universe and God are not identical; one is cause, the other effect. The cause is absolute, infinite, eternal, and changeless; the effect, time-space and transcendental but ever changing, always growing.</a:t>
            </a:r>
            <a:endParaRPr lang="en-US"/>
          </a:p>
        </p:txBody>
      </p:sp>
    </p:spTree>
    <p:extLst>
      <p:ext uri="{BB962C8B-B14F-4D97-AF65-F5344CB8AC3E}">
        <p14:creationId xmlns:p14="http://schemas.microsoft.com/office/powerpoint/2010/main" val="2794994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102:7.2</a:t>
            </a:r>
            <a:r>
              <a:rPr lang="en-US">
                <a:solidFill>
                  <a:srgbClr val="FFFFFF"/>
                </a:solidFill>
                <a:latin typeface="Helvetica"/>
              </a:rPr>
              <a:t> </a:t>
            </a:r>
            <a:r>
              <a:rPr lang="en-US" baseline="30000">
                <a:solidFill>
                  <a:srgbClr val="FFFF00"/>
                </a:solidFill>
                <a:latin typeface="Helvetica"/>
              </a:rPr>
              <a:t>(1126.2) </a:t>
            </a:r>
            <a:r>
              <a:rPr lang="en-US" baseline="30000">
                <a:latin typeface="Helvetica"/>
              </a:rPr>
              <a:t>God is the one and only self-caused </a:t>
            </a:r>
          </a:p>
          <a:p>
            <a:pPr marL="0" indent="0">
              <a:buNone/>
            </a:pPr>
            <a:r>
              <a:rPr lang="en-US" baseline="30000">
                <a:latin typeface="Helvetica"/>
              </a:rPr>
              <a:t>fact in the universe. He is the secret of the order, plan, and purpose </a:t>
            </a:r>
          </a:p>
          <a:p>
            <a:pPr marL="0" indent="0">
              <a:buNone/>
            </a:pPr>
            <a:r>
              <a:rPr lang="en-US" baseline="30000">
                <a:latin typeface="Helvetica"/>
              </a:rPr>
              <a:t>of the whole creation of things and beings. The everywhere-changing </a:t>
            </a:r>
          </a:p>
          <a:p>
            <a:pPr marL="0" indent="0">
              <a:buNone/>
            </a:pPr>
            <a:r>
              <a:rPr lang="en-US" baseline="30000">
                <a:latin typeface="Helvetica"/>
              </a:rPr>
              <a:t>universe is regulated and stabilized by absolutely unchanging laws, the </a:t>
            </a:r>
          </a:p>
          <a:p>
            <a:pPr marL="0" indent="0">
              <a:buNone/>
            </a:pPr>
            <a:r>
              <a:rPr lang="en-US" baseline="30000">
                <a:latin typeface="Helvetica"/>
              </a:rPr>
              <a:t>habits of an unchanging God. The fact of God, the divine law, is </a:t>
            </a:r>
          </a:p>
          <a:p>
            <a:pPr marL="0" indent="0">
              <a:buNone/>
            </a:pPr>
            <a:r>
              <a:rPr lang="en-US" baseline="30000">
                <a:latin typeface="Helvetica"/>
              </a:rPr>
              <a:t>changeless; the truth of God, his relation to the universe, is a </a:t>
            </a:r>
          </a:p>
          <a:p>
            <a:pPr marL="0" indent="0">
              <a:buNone/>
            </a:pPr>
            <a:r>
              <a:rPr lang="en-US" baseline="30000">
                <a:latin typeface="Helvetica"/>
              </a:rPr>
              <a:t>relative revelation which is ever adaptable to the constantly evolving </a:t>
            </a:r>
          </a:p>
          <a:p>
            <a:pPr marL="0" indent="0">
              <a:buNone/>
            </a:pPr>
            <a:r>
              <a:rPr lang="en-US" baseline="30000">
                <a:latin typeface="Helvetica"/>
              </a:rPr>
              <a:t>universe.</a:t>
            </a:r>
            <a:endParaRPr lang="en-US"/>
          </a:p>
        </p:txBody>
      </p:sp>
    </p:spTree>
    <p:extLst>
      <p:ext uri="{BB962C8B-B14F-4D97-AF65-F5344CB8AC3E}">
        <p14:creationId xmlns:p14="http://schemas.microsoft.com/office/powerpoint/2010/main" val="2425151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102:7.3</a:t>
            </a:r>
            <a:r>
              <a:rPr lang="en-US">
                <a:solidFill>
                  <a:srgbClr val="FFFFFF"/>
                </a:solidFill>
                <a:latin typeface="Helvetica"/>
              </a:rPr>
              <a:t> </a:t>
            </a:r>
            <a:r>
              <a:rPr lang="en-US" baseline="30000">
                <a:solidFill>
                  <a:srgbClr val="FFFF00"/>
                </a:solidFill>
                <a:latin typeface="Helvetica"/>
              </a:rPr>
              <a:t>(1126.3)</a:t>
            </a:r>
            <a:r>
              <a:rPr lang="en-US">
                <a:solidFill>
                  <a:srgbClr val="FFFFFF"/>
                </a:solidFill>
                <a:latin typeface="Helvetica"/>
              </a:rPr>
              <a:t> Those who would invent a religion without God are like those who would gather fruit without trees, have children without parents. You cannot have effects without causes; only the </a:t>
            </a:r>
            <a:r>
              <a:rPr lang="en-US">
                <a:solidFill>
                  <a:srgbClr val="FFFF99"/>
                </a:solidFill>
                <a:latin typeface="Helvetica"/>
                <a:hlinkClick r:id="rId2"/>
              </a:rPr>
              <a:t>I AM</a:t>
            </a:r>
            <a:r>
              <a:rPr lang="en-US">
                <a:solidFill>
                  <a:srgbClr val="FFFFFF"/>
                </a:solidFill>
                <a:latin typeface="Helvetica"/>
              </a:rPr>
              <a:t> is causeless. The fact of religious experience implies God, and such a God of personal experience must be a personal </a:t>
            </a:r>
            <a:r>
              <a:rPr lang="en-US">
                <a:solidFill>
                  <a:srgbClr val="FFFF99"/>
                </a:solidFill>
                <a:latin typeface="Helvetica"/>
                <a:hlinkClick r:id="rId3"/>
              </a:rPr>
              <a:t>Deity.</a:t>
            </a:r>
            <a:r>
              <a:rPr lang="en-US">
                <a:solidFill>
                  <a:srgbClr val="FFFFFF"/>
                </a:solidFill>
                <a:latin typeface="Helvetica"/>
              </a:rPr>
              <a:t> You cannot pray to a chemical formula, supplicate a mathematical equation, worship a hypothesis, confide in a postulate, commune with a process, serve an abstraction, or hold loving fellowship with a law.</a:t>
            </a:r>
            <a:endParaRPr lang="en-US"/>
          </a:p>
        </p:txBody>
      </p:sp>
    </p:spTree>
    <p:extLst>
      <p:ext uri="{BB962C8B-B14F-4D97-AF65-F5344CB8AC3E}">
        <p14:creationId xmlns:p14="http://schemas.microsoft.com/office/powerpoint/2010/main" val="3406367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solidFill>
                  <a:srgbClr val="FFFF00"/>
                </a:solidFill>
                <a:latin typeface="Helvetica"/>
              </a:rPr>
              <a:t>102:7.4</a:t>
            </a:r>
            <a:r>
              <a:rPr lang="en-US">
                <a:solidFill>
                  <a:srgbClr val="FFFFFF"/>
                </a:solidFill>
                <a:latin typeface="Helvetica"/>
              </a:rPr>
              <a:t> </a:t>
            </a:r>
            <a:r>
              <a:rPr lang="en-US" baseline="30000">
                <a:solidFill>
                  <a:srgbClr val="FFFF00"/>
                </a:solidFill>
                <a:latin typeface="Helvetica"/>
              </a:rPr>
              <a:t>(1126.4)</a:t>
            </a:r>
            <a:r>
              <a:rPr lang="en-US">
                <a:solidFill>
                  <a:srgbClr val="FFFFFF"/>
                </a:solidFill>
                <a:latin typeface="Helvetica"/>
              </a:rPr>
              <a:t> True, many apparently religious traits can grow out of nonreligious roots. Man can, intellectually, deny God and yet be morally good, loyal, filial, honest, and even idealistic. Man may graft many purely humanistic branches onto his basic spiritual nature and thus apparently prove his contentions in behalf of a godless religion, but such an experience is devoid of survival </a:t>
            </a:r>
            <a:r>
              <a:rPr lang="en-US">
                <a:solidFill>
                  <a:srgbClr val="FFFF99"/>
                </a:solidFill>
                <a:latin typeface="Helvetica"/>
                <a:hlinkClick r:id="rId2"/>
              </a:rPr>
              <a:t>values,</a:t>
            </a:r>
            <a:r>
              <a:rPr lang="en-US">
                <a:solidFill>
                  <a:srgbClr val="FFFFFF"/>
                </a:solidFill>
                <a:latin typeface="Helvetica"/>
              </a:rPr>
              <a:t> God-knowingness and God-ascension. In such a mortal experience only social fruits are forthcoming, not spiritual. The graft determines the nature of the fruit, notwithstanding that the living sustenance is drawn from the roots of original divine endowment of both mind and spirit.</a:t>
            </a:r>
            <a:endParaRPr lang="en-US"/>
          </a:p>
        </p:txBody>
      </p:sp>
    </p:spTree>
    <p:extLst>
      <p:ext uri="{BB962C8B-B14F-4D97-AF65-F5344CB8AC3E}">
        <p14:creationId xmlns:p14="http://schemas.microsoft.com/office/powerpoint/2010/main" val="3847685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102:7.5</a:t>
            </a:r>
            <a:r>
              <a:rPr lang="en-US">
                <a:solidFill>
                  <a:srgbClr val="FFFFFF"/>
                </a:solidFill>
                <a:latin typeface="Helvetica"/>
              </a:rPr>
              <a:t> </a:t>
            </a:r>
            <a:r>
              <a:rPr lang="en-US" baseline="30000">
                <a:solidFill>
                  <a:srgbClr val="FFFF00"/>
                </a:solidFill>
                <a:latin typeface="Helvetica"/>
              </a:rPr>
              <a:t>(1126.5)</a:t>
            </a:r>
            <a:r>
              <a:rPr lang="en-US">
                <a:solidFill>
                  <a:srgbClr val="FFFFFF"/>
                </a:solidFill>
                <a:latin typeface="Helvetica"/>
              </a:rPr>
              <a:t> The intellectual earmark of religion is certainty; the philosophical characteristic is consistency; the social fruits are love and service.</a:t>
            </a:r>
            <a:endParaRPr lang="en-US"/>
          </a:p>
        </p:txBody>
      </p:sp>
    </p:spTree>
    <p:extLst>
      <p:ext uri="{BB962C8B-B14F-4D97-AF65-F5344CB8AC3E}">
        <p14:creationId xmlns:p14="http://schemas.microsoft.com/office/powerpoint/2010/main" val="203709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1. Assurances of Faith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70000" lnSpcReduction="20000"/>
          </a:bodyPr>
          <a:lstStyle/>
          <a:p>
            <a:pPr marL="0" indent="0">
              <a:buNone/>
            </a:pPr>
            <a:r>
              <a:rPr lang="en-US" baseline="30000">
                <a:solidFill>
                  <a:srgbClr val="FFFF00"/>
                </a:solidFill>
                <a:latin typeface="Helvetica"/>
              </a:rPr>
              <a:t>102:1.1</a:t>
            </a:r>
            <a:r>
              <a:rPr lang="en-US">
                <a:solidFill>
                  <a:srgbClr val="FFFFFF"/>
                </a:solidFill>
                <a:latin typeface="Helvetica"/>
              </a:rPr>
              <a:t> </a:t>
            </a:r>
            <a:r>
              <a:rPr lang="en-US" baseline="30000">
                <a:solidFill>
                  <a:srgbClr val="FFFF00"/>
                </a:solidFill>
                <a:latin typeface="Helvetica"/>
              </a:rPr>
              <a:t>(1118.4)</a:t>
            </a:r>
            <a:r>
              <a:rPr lang="en-US">
                <a:solidFill>
                  <a:srgbClr val="FFFFFF"/>
                </a:solidFill>
                <a:latin typeface="Helvetica"/>
              </a:rPr>
              <a:t> The work of the Thought Adjuster constitutes the explanation of the translation of man's primitive and evolutionary sense of duty into that higher and more certain </a:t>
            </a:r>
            <a:r>
              <a:rPr lang="en-US">
                <a:solidFill>
                  <a:srgbClr val="FFFF99"/>
                </a:solidFill>
                <a:latin typeface="Helvetica"/>
                <a:hlinkClick r:id="rId3"/>
              </a:rPr>
              <a:t>faith</a:t>
            </a:r>
            <a:r>
              <a:rPr lang="en-US">
                <a:solidFill>
                  <a:srgbClr val="FFFFFF"/>
                </a:solidFill>
                <a:latin typeface="Helvetica"/>
              </a:rPr>
              <a:t> in the eternal realities of revelation. There must be perfection hunger in man's heart to insure capacity for comprehending the faith paths to supreme attainment. If any man chooses to do the divine will, he shall know the way of truth. It is literally true, " Human things must be known in order to be loved, but divine things must be loved in order to be known. " But honest doubts and sincere questionings are not sin; such attitudes merely spell delay in the progressive journey toward perfection attainment. Childlike trust secures man's entrance into the kingdom of heavenly ascent, but progress is wholly dependent on the vigorous exercise of the robust and confident faith of the full-grown man.</a:t>
            </a:r>
            <a:endParaRPr lang="en-US"/>
          </a:p>
        </p:txBody>
      </p:sp>
    </p:spTree>
    <p:extLst>
      <p:ext uri="{BB962C8B-B14F-4D97-AF65-F5344CB8AC3E}">
        <p14:creationId xmlns:p14="http://schemas.microsoft.com/office/powerpoint/2010/main" val="3050898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solidFill>
                  <a:srgbClr val="FFFF00"/>
                </a:solidFill>
                <a:latin typeface="Helvetica"/>
              </a:rPr>
              <a:t>102:7.6</a:t>
            </a:r>
            <a:r>
              <a:rPr lang="en-US">
                <a:solidFill>
                  <a:srgbClr val="FFFFFF"/>
                </a:solidFill>
                <a:latin typeface="Helvetica"/>
              </a:rPr>
              <a:t> </a:t>
            </a:r>
            <a:r>
              <a:rPr lang="en-US" baseline="30000">
                <a:solidFill>
                  <a:srgbClr val="FFFF00"/>
                </a:solidFill>
                <a:latin typeface="Helvetica"/>
              </a:rPr>
              <a:t>(1126.6)</a:t>
            </a:r>
            <a:r>
              <a:rPr lang="en-US">
                <a:solidFill>
                  <a:srgbClr val="FFFFFF"/>
                </a:solidFill>
                <a:latin typeface="Helvetica"/>
              </a:rPr>
              <a:t> The God-knowing individual is not one who is blind to the difficulties or unmindful of the obstacles which stand in the way of finding God in the maze of superstition, tradition, and materialistic tendencies of modern times. He has encountered all these deterrents and triumphed over them, surmounted them by living </a:t>
            </a:r>
            <a:r>
              <a:rPr lang="en-US">
                <a:solidFill>
                  <a:srgbClr val="FFFF99"/>
                </a:solidFill>
                <a:latin typeface="Helvetica"/>
                <a:hlinkClick r:id="rId2"/>
              </a:rPr>
              <a:t>faith,</a:t>
            </a:r>
            <a:r>
              <a:rPr lang="en-US">
                <a:solidFill>
                  <a:srgbClr val="FFFFFF"/>
                </a:solidFill>
                <a:latin typeface="Helvetica"/>
              </a:rPr>
              <a:t> and attained the highlands of spiritual experience in spite of them. But it is true that many who are inwardly sure about God fear to assert such feelings of certainty because of the multiplicity and cleverness of those who assemble objections and magnify difficulties about believing in God. It requires no great depth of intellect to pick flaws, ask questions, or raise objections. But it does require brilliance of mind to answer these questions and solve these difficulties; faith certainty is the greatest technique for dealing with all such superficial contentions.</a:t>
            </a:r>
            <a:endParaRPr lang="en-US"/>
          </a:p>
        </p:txBody>
      </p:sp>
    </p:spTree>
    <p:extLst>
      <p:ext uri="{BB962C8B-B14F-4D97-AF65-F5344CB8AC3E}">
        <p14:creationId xmlns:p14="http://schemas.microsoft.com/office/powerpoint/2010/main" val="2146565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102:7.7</a:t>
            </a:r>
            <a:r>
              <a:rPr lang="en-US">
                <a:solidFill>
                  <a:srgbClr val="FFFFFF"/>
                </a:solidFill>
                <a:latin typeface="Helvetica"/>
              </a:rPr>
              <a:t> </a:t>
            </a:r>
            <a:r>
              <a:rPr lang="en-US" baseline="30000">
                <a:solidFill>
                  <a:srgbClr val="FFFF00"/>
                </a:solidFill>
                <a:latin typeface="Helvetica"/>
              </a:rPr>
              <a:t>(1127.1)</a:t>
            </a:r>
            <a:r>
              <a:rPr lang="en-US">
                <a:solidFill>
                  <a:srgbClr val="FFFFFF"/>
                </a:solidFill>
                <a:latin typeface="Helvetica"/>
              </a:rPr>
              <a:t> If science, </a:t>
            </a:r>
            <a:r>
              <a:rPr lang="en-US">
                <a:solidFill>
                  <a:srgbClr val="FFFF99"/>
                </a:solidFill>
                <a:latin typeface="Helvetica"/>
                <a:hlinkClick r:id="rId2"/>
              </a:rPr>
              <a:t>philosophy,</a:t>
            </a:r>
            <a:r>
              <a:rPr lang="en-US">
                <a:solidFill>
                  <a:srgbClr val="FFFFFF"/>
                </a:solidFill>
                <a:latin typeface="Helvetica"/>
              </a:rPr>
              <a:t> or sociology dares to become dogmatic in contending with the prophets of true religion, then should God-knowing men reply to such unwarranted dogmatism with that more farseeing dogmatism of the certainty of personal spiritual experience, " I know what I have experienced because I am a son of I AM. " If the personal experience of a faither is to be challenged by dogma, then this faith-born son of the experiencible Father may reply with that unchallengeable dogma, the statement of his actual sonship with the Universal Father.</a:t>
            </a:r>
            <a:endParaRPr lang="en-US"/>
          </a:p>
        </p:txBody>
      </p:sp>
    </p:spTree>
    <p:extLst>
      <p:ext uri="{BB962C8B-B14F-4D97-AF65-F5344CB8AC3E}">
        <p14:creationId xmlns:p14="http://schemas.microsoft.com/office/powerpoint/2010/main" val="3380170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102:7.8</a:t>
            </a:r>
            <a:r>
              <a:rPr lang="en-US">
                <a:solidFill>
                  <a:srgbClr val="FFFFFF"/>
                </a:solidFill>
                <a:latin typeface="Helvetica"/>
              </a:rPr>
              <a:t> </a:t>
            </a:r>
            <a:r>
              <a:rPr lang="en-US" baseline="30000">
                <a:solidFill>
                  <a:srgbClr val="FFFF00"/>
                </a:solidFill>
                <a:latin typeface="Helvetica"/>
              </a:rPr>
              <a:t>(1127.2)</a:t>
            </a:r>
            <a:r>
              <a:rPr lang="en-US">
                <a:solidFill>
                  <a:srgbClr val="FFFFFF"/>
                </a:solidFill>
                <a:latin typeface="Helvetica"/>
              </a:rPr>
              <a:t> Only an unqualified reality, an absolute, could dare consistently to be dogmatic. Those who assume to be dogmatic must, if consistent, sooner or later be driven into the arms of the Absolute of energy, the Universal of truth, and the Infinite of love.</a:t>
            </a:r>
            <a:endParaRPr lang="en-US"/>
          </a:p>
        </p:txBody>
      </p:sp>
    </p:spTree>
    <p:extLst>
      <p:ext uri="{BB962C8B-B14F-4D97-AF65-F5344CB8AC3E}">
        <p14:creationId xmlns:p14="http://schemas.microsoft.com/office/powerpoint/2010/main" val="1071435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102:7.9</a:t>
            </a:r>
            <a:r>
              <a:rPr lang="en-US">
                <a:solidFill>
                  <a:srgbClr val="FFFFFF"/>
                </a:solidFill>
                <a:latin typeface="Helvetica"/>
              </a:rPr>
              <a:t> </a:t>
            </a:r>
            <a:r>
              <a:rPr lang="en-US" baseline="30000">
                <a:solidFill>
                  <a:srgbClr val="FFFF00"/>
                </a:solidFill>
                <a:latin typeface="Helvetica"/>
              </a:rPr>
              <a:t>(1127.3)</a:t>
            </a:r>
            <a:r>
              <a:rPr lang="en-US">
                <a:solidFill>
                  <a:srgbClr val="FFFFFF"/>
                </a:solidFill>
                <a:latin typeface="Helvetica"/>
              </a:rPr>
              <a:t> If the nonreligious approaches to cosmic reality presume to challenge the certainty of faith on the grounds of its unproved status, then the spirit experiencer can likewise resort to the dogmatic challenge of the facts of science and the beliefs of philosophy on the grounds that they are likewise unproved; they are likewise experiences in the consciousness of the scientist or the philosopher.</a:t>
            </a:r>
            <a:endParaRPr lang="en-US"/>
          </a:p>
        </p:txBody>
      </p:sp>
    </p:spTree>
    <p:extLst>
      <p:ext uri="{BB962C8B-B14F-4D97-AF65-F5344CB8AC3E}">
        <p14:creationId xmlns:p14="http://schemas.microsoft.com/office/powerpoint/2010/main" val="311543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102:7.10</a:t>
            </a:r>
            <a:r>
              <a:rPr lang="en-US">
                <a:solidFill>
                  <a:srgbClr val="FFFFFF"/>
                </a:solidFill>
                <a:latin typeface="Helvetica"/>
              </a:rPr>
              <a:t> </a:t>
            </a:r>
            <a:r>
              <a:rPr lang="en-US" baseline="30000">
                <a:solidFill>
                  <a:srgbClr val="FFFF00"/>
                </a:solidFill>
                <a:latin typeface="Helvetica"/>
              </a:rPr>
              <a:t>(1127.4)</a:t>
            </a:r>
            <a:r>
              <a:rPr lang="en-US">
                <a:solidFill>
                  <a:srgbClr val="FFFFFF"/>
                </a:solidFill>
                <a:latin typeface="Helvetica"/>
              </a:rPr>
              <a:t> Of God, the most inescapable of all presences, the most real of all facts, the most living of all truths, the most loving of all friends, and the most divine of all values, we have the right to be the most certain of all universe experiences.</a:t>
            </a:r>
          </a:p>
          <a:p>
            <a:br>
              <a:rPr lang="en-US"/>
            </a:br>
            <a:endParaRPr lang="en-US"/>
          </a:p>
        </p:txBody>
      </p:sp>
    </p:spTree>
    <p:extLst>
      <p:ext uri="{BB962C8B-B14F-4D97-AF65-F5344CB8AC3E}">
        <p14:creationId xmlns:p14="http://schemas.microsoft.com/office/powerpoint/2010/main" val="4078884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FFFF"/>
                </a:solidFill>
                <a:latin typeface="Helvetica"/>
              </a:rPr>
              <a:t>8. The Evidences of Religion </a:t>
            </a:r>
            <a:br>
              <a:rPr lang="en-US"/>
            </a:br>
            <a:r>
              <a:rPr lang="en-US" sz="1800" b="1" cap="all">
                <a:solidFill>
                  <a:srgbClr val="FFFF99"/>
                </a:solidFill>
                <a:latin typeface="Verdana"/>
                <a:hlinkClick r:id="rId2"/>
              </a:rPr>
              <a:t>AUDIO VERSION</a:t>
            </a:r>
            <a:endParaRPr lang="en-US" sz="1800"/>
          </a:p>
        </p:txBody>
      </p:sp>
      <p:sp>
        <p:nvSpPr>
          <p:cNvPr id="3" name="Content Placeholder 2"/>
          <p:cNvSpPr>
            <a:spLocks noGrp="1"/>
          </p:cNvSpPr>
          <p:nvPr>
            <p:ph idx="1"/>
          </p:nvPr>
        </p:nvSpPr>
        <p:spPr/>
        <p:txBody>
          <a:bodyPr>
            <a:normAutofit fontScale="85000" lnSpcReduction="20000"/>
          </a:bodyPr>
          <a:lstStyle/>
          <a:p>
            <a:pPr marL="0" indent="0">
              <a:buNone/>
            </a:pPr>
            <a:r>
              <a:rPr lang="en-US" baseline="30000">
                <a:solidFill>
                  <a:srgbClr val="FFFF00"/>
                </a:solidFill>
                <a:latin typeface="Helvetica"/>
              </a:rPr>
              <a:t>102:8.1</a:t>
            </a:r>
            <a:r>
              <a:rPr lang="en-US">
                <a:solidFill>
                  <a:srgbClr val="FFFFFF"/>
                </a:solidFill>
                <a:latin typeface="Helvetica"/>
              </a:rPr>
              <a:t> </a:t>
            </a:r>
            <a:r>
              <a:rPr lang="en-US" baseline="30000">
                <a:solidFill>
                  <a:srgbClr val="FFFF00"/>
                </a:solidFill>
                <a:latin typeface="Helvetica"/>
              </a:rPr>
              <a:t>(1127.5)</a:t>
            </a:r>
            <a:r>
              <a:rPr lang="en-US">
                <a:solidFill>
                  <a:srgbClr val="FFFFFF"/>
                </a:solidFill>
                <a:latin typeface="Helvetica"/>
              </a:rPr>
              <a:t> The highest evidence of the reality and efficacy of religion consists in the </a:t>
            </a:r>
            <a:r>
              <a:rPr lang="en-US" i="1">
                <a:solidFill>
                  <a:srgbClr val="FFFFFF"/>
                </a:solidFill>
                <a:latin typeface="Helvetica"/>
              </a:rPr>
              <a:t>fact of human experience;</a:t>
            </a:r>
            <a:r>
              <a:rPr lang="en-US">
                <a:solidFill>
                  <a:srgbClr val="FFFFFF"/>
                </a:solidFill>
                <a:latin typeface="Helvetica"/>
              </a:rPr>
              <a:t>namely, that man, naturally fearful and suspicious, innately endowed with a strong instinct of self-preservation and craving survival after death, is willing fully to trust the deepest interests of his present and future to the keeping and direction of that power and person designated by his </a:t>
            </a:r>
            <a:r>
              <a:rPr lang="en-US">
                <a:solidFill>
                  <a:srgbClr val="FFFF99"/>
                </a:solidFill>
                <a:latin typeface="Helvetica"/>
                <a:hlinkClick r:id="rId3"/>
              </a:rPr>
              <a:t>faith</a:t>
            </a:r>
            <a:r>
              <a:rPr lang="en-US">
                <a:solidFill>
                  <a:srgbClr val="FFFFFF"/>
                </a:solidFill>
                <a:latin typeface="Helvetica"/>
              </a:rPr>
              <a:t> as God. That is the one central truth of all religion. As to what that power or person requires of man in return for this watchcare and final salvation, no two religions agree; in fact, they all more or less disagree.</a:t>
            </a:r>
            <a:endParaRPr lang="en-US"/>
          </a:p>
        </p:txBody>
      </p:sp>
    </p:spTree>
    <p:extLst>
      <p:ext uri="{BB962C8B-B14F-4D97-AF65-F5344CB8AC3E}">
        <p14:creationId xmlns:p14="http://schemas.microsoft.com/office/powerpoint/2010/main" val="492387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solidFill>
                  <a:srgbClr val="FFFF00"/>
                </a:solidFill>
                <a:latin typeface="Helvetica"/>
              </a:rPr>
              <a:t>102:8.2</a:t>
            </a:r>
            <a:r>
              <a:rPr lang="en-US">
                <a:solidFill>
                  <a:srgbClr val="FFFFFF"/>
                </a:solidFill>
                <a:latin typeface="Helvetica"/>
              </a:rPr>
              <a:t> </a:t>
            </a:r>
            <a:r>
              <a:rPr lang="en-US" baseline="30000">
                <a:solidFill>
                  <a:srgbClr val="FFFF00"/>
                </a:solidFill>
                <a:latin typeface="Helvetica"/>
              </a:rPr>
              <a:t>(1127.6)</a:t>
            </a:r>
            <a:r>
              <a:rPr lang="en-US">
                <a:solidFill>
                  <a:srgbClr val="FFFFFF"/>
                </a:solidFill>
                <a:latin typeface="Helvetica"/>
              </a:rPr>
              <a:t> Regarding the status of any religion in the evolutionary scale, it may best be judged by its moral judgments and its ethical standards. The higher the type of any religion, the more it encourages and is encouraged by a constantly improving social morality and ethical culture. We cannot judge religion by the status of its accompanying civilization; we had better estimate the real nature of a civilization by the purity and nobility of its religion. Many of the world's most notable religious teachers have been virtually unlettered. The wisdom of the world is not necessary to an exercise of saving faith in eternal realities.</a:t>
            </a:r>
            <a:endParaRPr lang="en-US"/>
          </a:p>
        </p:txBody>
      </p:sp>
    </p:spTree>
    <p:extLst>
      <p:ext uri="{BB962C8B-B14F-4D97-AF65-F5344CB8AC3E}">
        <p14:creationId xmlns:p14="http://schemas.microsoft.com/office/powerpoint/2010/main" val="450063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102:8.3</a:t>
            </a:r>
            <a:r>
              <a:rPr lang="en-US">
                <a:solidFill>
                  <a:srgbClr val="FFFFFF"/>
                </a:solidFill>
                <a:latin typeface="Helvetica"/>
              </a:rPr>
              <a:t> </a:t>
            </a:r>
            <a:r>
              <a:rPr lang="en-US" baseline="30000">
                <a:solidFill>
                  <a:srgbClr val="FFFF00"/>
                </a:solidFill>
                <a:latin typeface="Helvetica"/>
              </a:rPr>
              <a:t>(1127.7)</a:t>
            </a:r>
            <a:r>
              <a:rPr lang="en-US">
                <a:solidFill>
                  <a:srgbClr val="FFFFFF"/>
                </a:solidFill>
                <a:latin typeface="Helvetica"/>
              </a:rPr>
              <a:t> The difference in the religions of various ages is wholly dependent on the difference in man's comprehension of reality and on his differing recognition of moral </a:t>
            </a:r>
            <a:r>
              <a:rPr lang="en-US">
                <a:solidFill>
                  <a:srgbClr val="FFFF99"/>
                </a:solidFill>
                <a:latin typeface="Helvetica"/>
                <a:hlinkClick r:id="rId2"/>
              </a:rPr>
              <a:t>values,</a:t>
            </a:r>
            <a:r>
              <a:rPr lang="en-US">
                <a:solidFill>
                  <a:srgbClr val="FFFFFF"/>
                </a:solidFill>
                <a:latin typeface="Helvetica"/>
              </a:rPr>
              <a:t> ethical relationships, and spirit realities.</a:t>
            </a:r>
            <a:endParaRPr lang="en-US"/>
          </a:p>
        </p:txBody>
      </p:sp>
    </p:spTree>
    <p:extLst>
      <p:ext uri="{BB962C8B-B14F-4D97-AF65-F5344CB8AC3E}">
        <p14:creationId xmlns:p14="http://schemas.microsoft.com/office/powerpoint/2010/main" val="4132250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102:8.4</a:t>
            </a:r>
            <a:r>
              <a:rPr lang="en-US">
                <a:solidFill>
                  <a:srgbClr val="FFFFFF"/>
                </a:solidFill>
                <a:latin typeface="Helvetica"/>
              </a:rPr>
              <a:t> </a:t>
            </a:r>
            <a:r>
              <a:rPr lang="en-US" baseline="30000">
                <a:solidFill>
                  <a:srgbClr val="FFFF00"/>
                </a:solidFill>
                <a:latin typeface="Helvetica"/>
              </a:rPr>
              <a:t>(1127.8)</a:t>
            </a:r>
            <a:r>
              <a:rPr lang="en-US">
                <a:solidFill>
                  <a:srgbClr val="FFFFFF"/>
                </a:solidFill>
                <a:latin typeface="Helvetica"/>
              </a:rPr>
              <a:t> Ethics is the eternal social or racial mirror which faithfully reflects the otherwise unobservable progress of internal spiritual and religious developments. Man has always thought of God in the terms of the best he knew, his deepest ideas and highest ideals. Even historic religion has always created its God conceptions out of its highest recognized values. Every intelligent creature gives the name of God to the best and highest thing he knows.</a:t>
            </a:r>
            <a:r>
              <a:rPr lang="en-US">
                <a:solidFill>
                  <a:srgbClr val="FFFF99"/>
                </a:solidFill>
                <a:latin typeface="Helvetica"/>
                <a:hlinkClick r:id="rId2"/>
              </a:rPr>
              <a:t>*</a:t>
            </a:r>
            <a:endParaRPr lang="en-US"/>
          </a:p>
        </p:txBody>
      </p:sp>
    </p:spTree>
    <p:extLst>
      <p:ext uri="{BB962C8B-B14F-4D97-AF65-F5344CB8AC3E}">
        <p14:creationId xmlns:p14="http://schemas.microsoft.com/office/powerpoint/2010/main" val="2425151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102:8.5</a:t>
            </a:r>
            <a:r>
              <a:rPr lang="en-US">
                <a:solidFill>
                  <a:srgbClr val="FFFFFF"/>
                </a:solidFill>
                <a:latin typeface="Helvetica"/>
              </a:rPr>
              <a:t> </a:t>
            </a:r>
            <a:r>
              <a:rPr lang="en-US" baseline="30000">
                <a:solidFill>
                  <a:srgbClr val="FFFF00"/>
                </a:solidFill>
                <a:latin typeface="Helvetica"/>
              </a:rPr>
              <a:t>(1128.1)</a:t>
            </a:r>
            <a:r>
              <a:rPr lang="en-US">
                <a:solidFill>
                  <a:srgbClr val="FFFFFF"/>
                </a:solidFill>
                <a:latin typeface="Helvetica"/>
              </a:rPr>
              <a:t> Religion, when reduced to terms of reason and intellectual expression, has always dared to criticize civilization and evolutionary progress as judged by its own standards of ethical culture and moral progress.</a:t>
            </a:r>
            <a:endParaRPr lang="en-US"/>
          </a:p>
        </p:txBody>
      </p:sp>
    </p:spTree>
    <p:extLst>
      <p:ext uri="{BB962C8B-B14F-4D97-AF65-F5344CB8AC3E}">
        <p14:creationId xmlns:p14="http://schemas.microsoft.com/office/powerpoint/2010/main" val="340636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102:1.2</a:t>
            </a:r>
            <a:r>
              <a:rPr lang="en-US">
                <a:solidFill>
                  <a:srgbClr val="FFFFFF"/>
                </a:solidFill>
                <a:latin typeface="Helvetica"/>
              </a:rPr>
              <a:t> </a:t>
            </a:r>
            <a:r>
              <a:rPr lang="en-US" baseline="30000">
                <a:solidFill>
                  <a:srgbClr val="FFFF00"/>
                </a:solidFill>
                <a:latin typeface="Helvetica"/>
              </a:rPr>
              <a:t>(1119.1)</a:t>
            </a:r>
            <a:r>
              <a:rPr lang="en-US">
                <a:solidFill>
                  <a:srgbClr val="FFFFFF"/>
                </a:solidFill>
                <a:latin typeface="Helvetica"/>
              </a:rPr>
              <a:t> The reason of science is based on the observable facts of time; the faith of religion argues from the spirit program of eternity. What knowledge and reason cannot do for us, true wisdom admonishes us to allow faith to accomplish through religious insight and spiritual transformation.</a:t>
            </a:r>
            <a:endParaRPr lang="en-US"/>
          </a:p>
        </p:txBody>
      </p:sp>
    </p:spTree>
    <p:extLst>
      <p:ext uri="{BB962C8B-B14F-4D97-AF65-F5344CB8AC3E}">
        <p14:creationId xmlns:p14="http://schemas.microsoft.com/office/powerpoint/2010/main" val="3406367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102:8.6</a:t>
            </a:r>
            <a:r>
              <a:rPr lang="en-US">
                <a:solidFill>
                  <a:srgbClr val="FFFFFF"/>
                </a:solidFill>
                <a:latin typeface="Helvetica"/>
              </a:rPr>
              <a:t> </a:t>
            </a:r>
            <a:r>
              <a:rPr lang="en-US" baseline="30000">
                <a:solidFill>
                  <a:srgbClr val="FFFF00"/>
                </a:solidFill>
                <a:latin typeface="Helvetica"/>
              </a:rPr>
              <a:t>(1128.2)</a:t>
            </a:r>
            <a:r>
              <a:rPr lang="en-US">
                <a:solidFill>
                  <a:srgbClr val="FFFFFF"/>
                </a:solidFill>
                <a:latin typeface="Helvetica"/>
              </a:rPr>
              <a:t> While personal religion precedes the </a:t>
            </a:r>
            <a:r>
              <a:rPr lang="en-US">
                <a:solidFill>
                  <a:srgbClr val="FFFF99"/>
                </a:solidFill>
                <a:latin typeface="Helvetica"/>
                <a:hlinkClick r:id="rId2"/>
              </a:rPr>
              <a:t>evolution</a:t>
            </a:r>
            <a:r>
              <a:rPr lang="en-US">
                <a:solidFill>
                  <a:srgbClr val="FFFFFF"/>
                </a:solidFill>
                <a:latin typeface="Helvetica"/>
              </a:rPr>
              <a:t> of human morals, it is regretfully recorded that institutional religion has invariably lagged behind the slowly changing mores of the human races. Organized religion has proved to be conservatively tardy. The prophets have usually led the people in religious development; the theologians have usually held them back. Religion, being a matter of inner or personal experience, can never develop very far in advance of the intellectual evolution of the races.</a:t>
            </a:r>
            <a:endParaRPr lang="en-US"/>
          </a:p>
        </p:txBody>
      </p:sp>
    </p:spTree>
    <p:extLst>
      <p:ext uri="{BB962C8B-B14F-4D97-AF65-F5344CB8AC3E}">
        <p14:creationId xmlns:p14="http://schemas.microsoft.com/office/powerpoint/2010/main" val="3847685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771"/>
            <a:ext cx="623887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446" y="4419600"/>
            <a:ext cx="2990554" cy="1873250"/>
          </a:xfrm>
          <a:prstGeom prst="rect">
            <a:avLst/>
          </a:prstGeom>
        </p:spPr>
      </p:pic>
    </p:spTree>
    <p:extLst>
      <p:ext uri="{BB962C8B-B14F-4D97-AF65-F5344CB8AC3E}">
        <p14:creationId xmlns:p14="http://schemas.microsoft.com/office/powerpoint/2010/main" val="30085200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solidFill>
                  <a:srgbClr val="FFFF00"/>
                </a:solidFill>
                <a:latin typeface="Helvetica"/>
              </a:rPr>
              <a:t>102:8.7</a:t>
            </a:r>
            <a:r>
              <a:rPr lang="en-US">
                <a:solidFill>
                  <a:srgbClr val="FFFFFF"/>
                </a:solidFill>
                <a:latin typeface="Helvetica"/>
              </a:rPr>
              <a:t> </a:t>
            </a:r>
            <a:r>
              <a:rPr lang="en-US" baseline="30000">
                <a:solidFill>
                  <a:srgbClr val="FFFF00"/>
                </a:solidFill>
                <a:latin typeface="Helvetica"/>
              </a:rPr>
              <a:t>(1128.3)</a:t>
            </a:r>
            <a:r>
              <a:rPr lang="en-US">
                <a:solidFill>
                  <a:srgbClr val="FFFFFF"/>
                </a:solidFill>
                <a:latin typeface="Helvetica"/>
              </a:rPr>
              <a:t> But religion is never enhanced by an appeal to the so-called miraculous. The quest for miracles is a harking back to the primitive religions of magic. True religion has nothing to do with alleged miracles, and never does revealed religion point to miracles as proof of authority. Religion is ever and always rooted and grounded in personal experience. And your highest religion, the life of Jesus, was just such a personal experience: man, mortal man, seeking God and finding him to the fullness during one short life in the flesh, while in the same human experience there appeared God seeking man and finding him to the full satisfaction of the perfect </a:t>
            </a:r>
            <a:r>
              <a:rPr lang="en-US">
                <a:solidFill>
                  <a:srgbClr val="FFFF99"/>
                </a:solidFill>
                <a:latin typeface="Helvetica"/>
                <a:hlinkClick r:id="rId2"/>
              </a:rPr>
              <a:t>soul</a:t>
            </a:r>
            <a:r>
              <a:rPr lang="en-US">
                <a:solidFill>
                  <a:srgbClr val="FFFFFF"/>
                </a:solidFill>
                <a:latin typeface="Helvetica"/>
              </a:rPr>
              <a:t> of infinite supremacy. And that is religion, even the highest yet revealed in the universe of </a:t>
            </a:r>
            <a:r>
              <a:rPr lang="en-US">
                <a:solidFill>
                  <a:srgbClr val="FFFF99"/>
                </a:solidFill>
                <a:latin typeface="Helvetica"/>
                <a:hlinkClick r:id="rId3"/>
              </a:rPr>
              <a:t>Nebadon</a:t>
            </a:r>
            <a:r>
              <a:rPr lang="en-US">
                <a:solidFill>
                  <a:srgbClr val="FFFFFF"/>
                </a:solidFill>
                <a:latin typeface="Helvetica"/>
              </a:rPr>
              <a:t>—the earth life of Jesus of Nazareth.</a:t>
            </a:r>
          </a:p>
          <a:p>
            <a:pPr marL="0" indent="0">
              <a:buNone/>
            </a:pPr>
            <a:r>
              <a:rPr lang="en-US" baseline="30000">
                <a:solidFill>
                  <a:srgbClr val="FFFF00"/>
                </a:solidFill>
                <a:latin typeface="Helvetica"/>
              </a:rPr>
              <a:t>102:8.8</a:t>
            </a:r>
            <a:r>
              <a:rPr lang="en-US">
                <a:solidFill>
                  <a:srgbClr val="FFFFFF"/>
                </a:solidFill>
                <a:latin typeface="Helvetica"/>
              </a:rPr>
              <a:t> </a:t>
            </a:r>
            <a:r>
              <a:rPr lang="en-US" baseline="30000">
                <a:solidFill>
                  <a:srgbClr val="FFFF00"/>
                </a:solidFill>
                <a:latin typeface="Helvetica"/>
              </a:rPr>
              <a:t>(1128.4)</a:t>
            </a:r>
            <a:r>
              <a:rPr lang="en-US">
                <a:solidFill>
                  <a:srgbClr val="FFFFFF"/>
                </a:solidFill>
                <a:latin typeface="Helvetica"/>
              </a:rPr>
              <a:t> [Presented by a Melchizedek of Nebadon.]</a:t>
            </a:r>
            <a:endParaRPr lang="en-US"/>
          </a:p>
        </p:txBody>
      </p:sp>
    </p:spTree>
    <p:extLst>
      <p:ext uri="{BB962C8B-B14F-4D97-AF65-F5344CB8AC3E}">
        <p14:creationId xmlns:p14="http://schemas.microsoft.com/office/powerpoint/2010/main" val="20370960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90800"/>
            <a:ext cx="8229600" cy="914400"/>
          </a:xfrm>
        </p:spPr>
        <p:txBody>
          <a:bodyPr>
            <a:normAutofit/>
          </a:bodyPr>
          <a:lstStyle/>
          <a:p>
            <a:pPr marL="0" indent="0">
              <a:buNone/>
            </a:pPr>
            <a:r>
              <a:rPr lang="en-US">
                <a:hlinkClick r:id="rId2"/>
              </a:rPr>
              <a:t>Paper 103 - The Reality of Religious Experience</a:t>
            </a:r>
            <a:endParaRPr lang="en-US"/>
          </a:p>
        </p:txBody>
      </p:sp>
    </p:spTree>
    <p:extLst>
      <p:ext uri="{BB962C8B-B14F-4D97-AF65-F5344CB8AC3E}">
        <p14:creationId xmlns:p14="http://schemas.microsoft.com/office/powerpoint/2010/main" val="226678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solidFill>
                  <a:srgbClr val="FFFF00"/>
                </a:solidFill>
                <a:latin typeface="Helvetica"/>
              </a:rPr>
              <a:t>102:1.3</a:t>
            </a:r>
            <a:r>
              <a:rPr lang="en-US">
                <a:solidFill>
                  <a:srgbClr val="FFFFFF"/>
                </a:solidFill>
                <a:latin typeface="Helvetica"/>
              </a:rPr>
              <a:t> </a:t>
            </a:r>
            <a:r>
              <a:rPr lang="en-US" baseline="30000">
                <a:solidFill>
                  <a:srgbClr val="FFFF00"/>
                </a:solidFill>
                <a:latin typeface="Helvetica"/>
              </a:rPr>
              <a:t>(1119.2)</a:t>
            </a:r>
            <a:r>
              <a:rPr lang="en-US">
                <a:solidFill>
                  <a:srgbClr val="FFFFFF"/>
                </a:solidFill>
                <a:latin typeface="Helvetica"/>
              </a:rPr>
              <a:t> Owing to the isolation of rebellion, the revelation of truth on Urantia has all too often been mixed up with the statements of partial and transient cosmologies. Truth remains unchanged from generation to generation, but the associated teachings about the physical world vary from day to day and from year to year. Eternal truth should not be slighted because it chances to be found in company with obsolete ideas regarding the material world. The more of science you know, the less sure you can be; the more of religion you </a:t>
            </a:r>
            <a:r>
              <a:rPr lang="en-US" i="1">
                <a:solidFill>
                  <a:srgbClr val="FFFFFF"/>
                </a:solidFill>
                <a:latin typeface="Helvetica"/>
              </a:rPr>
              <a:t>have,</a:t>
            </a:r>
            <a:r>
              <a:rPr lang="en-US">
                <a:solidFill>
                  <a:srgbClr val="FFFFFF"/>
                </a:solidFill>
                <a:latin typeface="Helvetica"/>
              </a:rPr>
              <a:t> the more certain you are.</a:t>
            </a:r>
            <a:endParaRPr lang="en-US"/>
          </a:p>
        </p:txBody>
      </p:sp>
    </p:spTree>
    <p:extLst>
      <p:ext uri="{BB962C8B-B14F-4D97-AF65-F5344CB8AC3E}">
        <p14:creationId xmlns:p14="http://schemas.microsoft.com/office/powerpoint/2010/main" val="384768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solidFill>
                  <a:srgbClr val="FFFF00"/>
                </a:solidFill>
                <a:latin typeface="Helvetica"/>
              </a:rPr>
              <a:t>102:1.4</a:t>
            </a:r>
            <a:r>
              <a:rPr lang="en-US">
                <a:solidFill>
                  <a:srgbClr val="FFFFFF"/>
                </a:solidFill>
                <a:latin typeface="Helvetica"/>
              </a:rPr>
              <a:t> </a:t>
            </a:r>
            <a:r>
              <a:rPr lang="en-US" baseline="30000">
                <a:solidFill>
                  <a:srgbClr val="FFFF00"/>
                </a:solidFill>
                <a:latin typeface="Helvetica"/>
              </a:rPr>
              <a:t>(1119.3)</a:t>
            </a:r>
            <a:r>
              <a:rPr lang="en-US">
                <a:solidFill>
                  <a:srgbClr val="FFFFFF"/>
                </a:solidFill>
                <a:latin typeface="Helvetica"/>
              </a:rPr>
              <a:t> The certainties of science proceed entirely from the intellect; the certitudes of religion spring from the very foundations of the </a:t>
            </a:r>
            <a:r>
              <a:rPr lang="en-US" i="1">
                <a:solidFill>
                  <a:srgbClr val="FFFFFF"/>
                </a:solidFill>
                <a:latin typeface="Helvetica"/>
              </a:rPr>
              <a:t>entire </a:t>
            </a:r>
            <a:r>
              <a:rPr lang="en-US" i="1">
                <a:solidFill>
                  <a:srgbClr val="FFFF99"/>
                </a:solidFill>
                <a:latin typeface="Helvetica"/>
                <a:hlinkClick r:id="rId2"/>
              </a:rPr>
              <a:t>personality.</a:t>
            </a:r>
            <a:r>
              <a:rPr lang="en-US">
                <a:solidFill>
                  <a:srgbClr val="FFFFFF"/>
                </a:solidFill>
                <a:latin typeface="Helvetica"/>
              </a:rPr>
              <a:t> Science appeals to the understanding of the mind; religion appeals to the loyalty and devotion of the body, mind, and spirit, even to the whole personality.</a:t>
            </a:r>
            <a:endParaRPr lang="en-US"/>
          </a:p>
        </p:txBody>
      </p:sp>
    </p:spTree>
    <p:extLst>
      <p:ext uri="{BB962C8B-B14F-4D97-AF65-F5344CB8AC3E}">
        <p14:creationId xmlns:p14="http://schemas.microsoft.com/office/powerpoint/2010/main" val="2037096005"/>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TotalTime>
  <Words>6639</Words>
  <Application>Microsoft Office PowerPoint</Application>
  <PresentationFormat>On-screen Show (4:3)</PresentationFormat>
  <Paragraphs>94</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Helvetica</vt:lpstr>
      <vt:lpstr>Verdana</vt:lpstr>
      <vt:lpstr>1_Office Theme</vt:lpstr>
      <vt:lpstr>The Urantia Book</vt:lpstr>
      <vt:lpstr>PowerPoint Presentation</vt:lpstr>
      <vt:lpstr>Paper 102  The Foundations of Religious Faith AUDIO VERSION</vt:lpstr>
      <vt:lpstr>PowerPoint Presentation</vt:lpstr>
      <vt:lpstr>PowerPoint Presentation</vt:lpstr>
      <vt:lpstr>1. Assurances of Faith  AUDIO VERSION</vt:lpstr>
      <vt:lpstr>PowerPoint Presentation</vt:lpstr>
      <vt:lpstr>PowerPoint Presentation</vt:lpstr>
      <vt:lpstr>PowerPoint Presentation</vt:lpstr>
      <vt:lpstr>PowerPoint Presentation</vt:lpstr>
      <vt:lpstr>PowerPoint Presentation</vt:lpstr>
      <vt:lpstr>2. Religion and Reality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Knowledge, Wisdom, and Insight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The Fact of Experience  AUDIO VERSION</vt:lpstr>
      <vt:lpstr>PowerPoint Presentation</vt:lpstr>
      <vt:lpstr>PowerPoint Presentation</vt:lpstr>
      <vt:lpstr>PowerPoint Presentation</vt:lpstr>
      <vt:lpstr>PowerPoint Presentation</vt:lpstr>
      <vt:lpstr>PowerPoint Presentation</vt:lpstr>
      <vt:lpstr>5. The Supremacy of Purposive Potential  AUDIO VERSION</vt:lpstr>
      <vt:lpstr>PowerPoint Presentation</vt:lpstr>
      <vt:lpstr>PowerPoint Presentation</vt:lpstr>
      <vt:lpstr>6. The Certainty of Religious Faith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The Certitude of the Divine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The Evidences of Religion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http://fifthepochalrevelationfellowship.com/b-urantia-book-standardized/papers/paper-102-foundations-religious-faith.htm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102 -The Foundations of Religious Faith</dc:title>
  <dc:subject>Paper 102 - The Foundations of Religious Faith</dc:subject>
  <dc:creator>Presented by a Melchizedek of Nebadon.</dc:creator>
  <cp:keywords>"assurances of faith, religion and reality, knowledge, wisdom, insight, experience, purposive potential, certainty, divine, evidence, urantia"</cp:keywords>
  <cp:lastModifiedBy>Roger Paul</cp:lastModifiedBy>
  <cp:revision>27</cp:revision>
  <dcterms:created xsi:type="dcterms:W3CDTF">2014-04-04T18:38:58Z</dcterms:created>
  <dcterms:modified xsi:type="dcterms:W3CDTF">2024-08-06T18:22:41Z</dcterms:modified>
  <cp:category>Religion, Faith</cp:category>
</cp:coreProperties>
</file>