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 id="2147484008" r:id="rId30"/>
  </p:sldMasterIdLst>
  <p:notesMasterIdLst>
    <p:notesMasterId r:id="rId192"/>
  </p:notesMasterIdLst>
  <p:sldIdLst>
    <p:sldId id="257" r:id="rId31"/>
    <p:sldId id="382" r:id="rId32"/>
    <p:sldId id="258" r:id="rId33"/>
    <p:sldId id="264" r:id="rId34"/>
    <p:sldId id="481" r:id="rId35"/>
    <p:sldId id="482" r:id="rId36"/>
    <p:sldId id="483" r:id="rId37"/>
    <p:sldId id="507" r:id="rId38"/>
    <p:sldId id="553" r:id="rId39"/>
    <p:sldId id="554" r:id="rId40"/>
    <p:sldId id="484" r:id="rId41"/>
    <p:sldId id="508" r:id="rId42"/>
    <p:sldId id="509" r:id="rId43"/>
    <p:sldId id="510" r:id="rId44"/>
    <p:sldId id="511" r:id="rId45"/>
    <p:sldId id="512" r:id="rId46"/>
    <p:sldId id="492" r:id="rId47"/>
    <p:sldId id="485" r:id="rId48"/>
    <p:sldId id="486" r:id="rId49"/>
    <p:sldId id="487" r:id="rId50"/>
    <p:sldId id="488" r:id="rId51"/>
    <p:sldId id="513" r:id="rId52"/>
    <p:sldId id="514" r:id="rId53"/>
    <p:sldId id="515" r:id="rId54"/>
    <p:sldId id="489" r:id="rId55"/>
    <p:sldId id="516" r:id="rId56"/>
    <p:sldId id="517" r:id="rId57"/>
    <p:sldId id="490" r:id="rId58"/>
    <p:sldId id="491" r:id="rId59"/>
    <p:sldId id="470" r:id="rId60"/>
    <p:sldId id="471" r:id="rId61"/>
    <p:sldId id="472" r:id="rId62"/>
    <p:sldId id="473" r:id="rId63"/>
    <p:sldId id="518" r:id="rId64"/>
    <p:sldId id="493" r:id="rId65"/>
    <p:sldId id="474" r:id="rId66"/>
    <p:sldId id="475" r:id="rId67"/>
    <p:sldId id="476" r:id="rId68"/>
    <p:sldId id="477" r:id="rId69"/>
    <p:sldId id="478" r:id="rId70"/>
    <p:sldId id="479" r:id="rId71"/>
    <p:sldId id="480" r:id="rId72"/>
    <p:sldId id="459" r:id="rId73"/>
    <p:sldId id="460" r:id="rId74"/>
    <p:sldId id="461" r:id="rId75"/>
    <p:sldId id="462" r:id="rId76"/>
    <p:sldId id="494" r:id="rId77"/>
    <p:sldId id="519" r:id="rId78"/>
    <p:sldId id="463" r:id="rId79"/>
    <p:sldId id="464" r:id="rId80"/>
    <p:sldId id="465" r:id="rId81"/>
    <p:sldId id="466" r:id="rId82"/>
    <p:sldId id="467" r:id="rId83"/>
    <p:sldId id="468" r:id="rId84"/>
    <p:sldId id="469" r:id="rId85"/>
    <p:sldId id="448" r:id="rId86"/>
    <p:sldId id="449" r:id="rId87"/>
    <p:sldId id="520" r:id="rId88"/>
    <p:sldId id="521" r:id="rId89"/>
    <p:sldId id="522" r:id="rId90"/>
    <p:sldId id="523" r:id="rId91"/>
    <p:sldId id="450" r:id="rId92"/>
    <p:sldId id="495" r:id="rId93"/>
    <p:sldId id="451" r:id="rId94"/>
    <p:sldId id="452" r:id="rId95"/>
    <p:sldId id="453" r:id="rId96"/>
    <p:sldId id="454" r:id="rId97"/>
    <p:sldId id="455" r:id="rId98"/>
    <p:sldId id="496" r:id="rId99"/>
    <p:sldId id="456" r:id="rId100"/>
    <p:sldId id="457" r:id="rId101"/>
    <p:sldId id="458" r:id="rId102"/>
    <p:sldId id="437" r:id="rId103"/>
    <p:sldId id="438" r:id="rId104"/>
    <p:sldId id="439" r:id="rId105"/>
    <p:sldId id="440" r:id="rId106"/>
    <p:sldId id="497" r:id="rId107"/>
    <p:sldId id="441" r:id="rId108"/>
    <p:sldId id="442" r:id="rId109"/>
    <p:sldId id="443" r:id="rId110"/>
    <p:sldId id="444" r:id="rId111"/>
    <p:sldId id="445" r:id="rId112"/>
    <p:sldId id="446" r:id="rId113"/>
    <p:sldId id="447" r:id="rId114"/>
    <p:sldId id="426" r:id="rId115"/>
    <p:sldId id="427" r:id="rId116"/>
    <p:sldId id="498" r:id="rId117"/>
    <p:sldId id="551" r:id="rId118"/>
    <p:sldId id="428" r:id="rId119"/>
    <p:sldId id="429" r:id="rId120"/>
    <p:sldId id="430" r:id="rId121"/>
    <p:sldId id="431" r:id="rId122"/>
    <p:sldId id="525" r:id="rId123"/>
    <p:sldId id="524" r:id="rId124"/>
    <p:sldId id="526" r:id="rId125"/>
    <p:sldId id="527" r:id="rId126"/>
    <p:sldId id="432" r:id="rId127"/>
    <p:sldId id="433" r:id="rId128"/>
    <p:sldId id="528" r:id="rId129"/>
    <p:sldId id="434" r:id="rId130"/>
    <p:sldId id="499" r:id="rId131"/>
    <p:sldId id="435" r:id="rId132"/>
    <p:sldId id="529" r:id="rId133"/>
    <p:sldId id="436" r:id="rId134"/>
    <p:sldId id="415" r:id="rId135"/>
    <p:sldId id="416" r:id="rId136"/>
    <p:sldId id="500" r:id="rId137"/>
    <p:sldId id="530" r:id="rId138"/>
    <p:sldId id="417" r:id="rId139"/>
    <p:sldId id="531" r:id="rId140"/>
    <p:sldId id="418" r:id="rId141"/>
    <p:sldId id="419" r:id="rId142"/>
    <p:sldId id="420" r:id="rId143"/>
    <p:sldId id="501" r:id="rId144"/>
    <p:sldId id="532" r:id="rId145"/>
    <p:sldId id="534" r:id="rId146"/>
    <p:sldId id="421" r:id="rId147"/>
    <p:sldId id="502" r:id="rId148"/>
    <p:sldId id="536" r:id="rId149"/>
    <p:sldId id="535" r:id="rId150"/>
    <p:sldId id="537" r:id="rId151"/>
    <p:sldId id="422" r:id="rId152"/>
    <p:sldId id="423" r:id="rId153"/>
    <p:sldId id="538" r:id="rId154"/>
    <p:sldId id="424" r:id="rId155"/>
    <p:sldId id="425" r:id="rId156"/>
    <p:sldId id="404" r:id="rId157"/>
    <p:sldId id="405" r:id="rId158"/>
    <p:sldId id="406" r:id="rId159"/>
    <p:sldId id="407" r:id="rId160"/>
    <p:sldId id="408" r:id="rId161"/>
    <p:sldId id="409" r:id="rId162"/>
    <p:sldId id="410" r:id="rId163"/>
    <p:sldId id="411" r:id="rId164"/>
    <p:sldId id="412" r:id="rId165"/>
    <p:sldId id="413" r:id="rId166"/>
    <p:sldId id="539" r:id="rId167"/>
    <p:sldId id="414" r:id="rId168"/>
    <p:sldId id="503" r:id="rId169"/>
    <p:sldId id="540" r:id="rId170"/>
    <p:sldId id="552" r:id="rId171"/>
    <p:sldId id="383" r:id="rId172"/>
    <p:sldId id="541" r:id="rId173"/>
    <p:sldId id="542" r:id="rId174"/>
    <p:sldId id="384" r:id="rId175"/>
    <p:sldId id="543" r:id="rId176"/>
    <p:sldId id="385" r:id="rId177"/>
    <p:sldId id="386" r:id="rId178"/>
    <p:sldId id="544" r:id="rId179"/>
    <p:sldId id="545" r:id="rId180"/>
    <p:sldId id="546" r:id="rId181"/>
    <p:sldId id="547" r:id="rId182"/>
    <p:sldId id="548" r:id="rId183"/>
    <p:sldId id="387" r:id="rId184"/>
    <p:sldId id="549" r:id="rId185"/>
    <p:sldId id="388" r:id="rId186"/>
    <p:sldId id="550" r:id="rId187"/>
    <p:sldId id="504" r:id="rId188"/>
    <p:sldId id="505" r:id="rId189"/>
    <p:sldId id="506" r:id="rId190"/>
    <p:sldId id="314" r:id="rId1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3862E-D9AB-4C25-AC0A-440F28A11823}" v="6" dt="2024-04-07T17:58:43.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3" autoAdjust="0"/>
    <p:restoredTop sz="94660"/>
  </p:normalViewPr>
  <p:slideViewPr>
    <p:cSldViewPr>
      <p:cViewPr varScale="1">
        <p:scale>
          <a:sx n="94" d="100"/>
          <a:sy n="94" d="100"/>
        </p:scale>
        <p:origin x="85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slide" Target="slides/slide151.xml"/><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slide" Target="slides/slide141.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9.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189"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95" Type="http://schemas.openxmlformats.org/officeDocument/2006/relationships/theme" Target="theme/theme1.xml"/><Relationship Id="rId190"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 Id="rId185"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0.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microsoft.com/office/2016/11/relationships/changesInfo" Target="changesInfos/changesInfo1.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microsoft.com/office/2015/10/relationships/revisionInfo" Target="revisionInfo.xml"/><Relationship Id="rId18" Type="http://schemas.openxmlformats.org/officeDocument/2006/relationships/slideMaster" Target="slideMasters/slideMaster18.xml"/><Relationship Id="rId39" Type="http://schemas.openxmlformats.org/officeDocument/2006/relationships/slide" Target="slides/slide9.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Paul" userId="b021e7ff2079c976" providerId="LiveId" clId="{E3C3862E-D9AB-4C25-AC0A-440F28A11823}"/>
    <pc:docChg chg="custSel modSld">
      <pc:chgData name="Roger Paul" userId="b021e7ff2079c976" providerId="LiveId" clId="{E3C3862E-D9AB-4C25-AC0A-440F28A11823}" dt="2024-04-07T17:59:01.467" v="93" actId="20577"/>
      <pc:docMkLst>
        <pc:docMk/>
      </pc:docMkLst>
      <pc:sldChg chg="addSp modSp mod">
        <pc:chgData name="Roger Paul" userId="b021e7ff2079c976" providerId="LiveId" clId="{E3C3862E-D9AB-4C25-AC0A-440F28A11823}" dt="2024-04-07T17:59:01.467" v="93" actId="20577"/>
        <pc:sldMkLst>
          <pc:docMk/>
          <pc:sldMk cId="2453143985" sldId="257"/>
        </pc:sldMkLst>
        <pc:spChg chg="mod">
          <ac:chgData name="Roger Paul" userId="b021e7ff2079c976" providerId="LiveId" clId="{E3C3862E-D9AB-4C25-AC0A-440F28A11823}" dt="2024-04-07T17:54:31.099" v="0" actId="1076"/>
          <ac:spMkLst>
            <pc:docMk/>
            <pc:sldMk cId="2453143985" sldId="257"/>
            <ac:spMk id="2" creationId="{00000000-0000-0000-0000-000000000000}"/>
          </ac:spMkLst>
        </pc:spChg>
        <pc:spChg chg="mod">
          <ac:chgData name="Roger Paul" userId="b021e7ff2079c976" providerId="LiveId" clId="{E3C3862E-D9AB-4C25-AC0A-440F28A11823}" dt="2024-04-07T17:54:40.161" v="2" actId="1076"/>
          <ac:spMkLst>
            <pc:docMk/>
            <pc:sldMk cId="2453143985" sldId="257"/>
            <ac:spMk id="3" creationId="{00000000-0000-0000-0000-000000000000}"/>
          </ac:spMkLst>
        </pc:spChg>
        <pc:spChg chg="mod">
          <ac:chgData name="Roger Paul" userId="b021e7ff2079c976" providerId="LiveId" clId="{E3C3862E-D9AB-4C25-AC0A-440F28A11823}" dt="2024-04-07T17:55:34.741" v="12" actId="1076"/>
          <ac:spMkLst>
            <pc:docMk/>
            <pc:sldMk cId="2453143985" sldId="257"/>
            <ac:spMk id="4" creationId="{00000000-0000-0000-0000-000000000000}"/>
          </ac:spMkLst>
        </pc:spChg>
        <pc:spChg chg="mod">
          <ac:chgData name="Roger Paul" userId="b021e7ff2079c976" providerId="LiveId" clId="{E3C3862E-D9AB-4C25-AC0A-440F28A11823}" dt="2024-04-07T17:55:30.773" v="11" actId="1076"/>
          <ac:spMkLst>
            <pc:docMk/>
            <pc:sldMk cId="2453143985" sldId="257"/>
            <ac:spMk id="6" creationId="{00000000-0000-0000-0000-000000000000}"/>
          </ac:spMkLst>
        </pc:spChg>
        <pc:spChg chg="add mod">
          <ac:chgData name="Roger Paul" userId="b021e7ff2079c976" providerId="LiveId" clId="{E3C3862E-D9AB-4C25-AC0A-440F28A11823}" dt="2024-04-07T17:59:01.467" v="93" actId="20577"/>
          <ac:spMkLst>
            <pc:docMk/>
            <pc:sldMk cId="2453143985" sldId="257"/>
            <ac:spMk id="7" creationId="{25823773-62CD-DE3F-EF6C-09C495F237D3}"/>
          </ac:spMkLst>
        </pc:spChg>
        <pc:spChg chg="add mod">
          <ac:chgData name="Roger Paul" userId="b021e7ff2079c976" providerId="LiveId" clId="{E3C3862E-D9AB-4C25-AC0A-440F28A11823}" dt="2024-04-07T17:58:28.801" v="91" actId="1076"/>
          <ac:spMkLst>
            <pc:docMk/>
            <pc:sldMk cId="2453143985" sldId="257"/>
            <ac:spMk id="8" creationId="{C5108EB2-E239-84D7-FC22-1EEFC6E90AF7}"/>
          </ac:spMkLst>
        </pc:spChg>
        <pc:spChg chg="mod">
          <ac:chgData name="Roger Paul" userId="b021e7ff2079c976" providerId="LiveId" clId="{E3C3862E-D9AB-4C25-AC0A-440F28A11823}" dt="2024-04-07T17:55:26.768" v="10" actId="1076"/>
          <ac:spMkLst>
            <pc:docMk/>
            <pc:sldMk cId="2453143985" sldId="257"/>
            <ac:spMk id="9" creationId="{00000000-0000-0000-0000-000000000000}"/>
          </ac:spMkLst>
        </pc:spChg>
        <pc:spChg chg="mod">
          <ac:chgData name="Roger Paul" userId="b021e7ff2079c976" providerId="LiveId" clId="{E3C3862E-D9AB-4C25-AC0A-440F28A11823}" dt="2024-04-07T17:55:20.114" v="9" actId="1076"/>
          <ac:spMkLst>
            <pc:docMk/>
            <pc:sldMk cId="2453143985" sldId="257"/>
            <ac:spMk id="10" creationId="{00000000-0000-0000-0000-000000000000}"/>
          </ac:spMkLst>
        </pc:spChg>
        <pc:spChg chg="mod">
          <ac:chgData name="Roger Paul" userId="b021e7ff2079c976" providerId="LiveId" clId="{E3C3862E-D9AB-4C25-AC0A-440F28A11823}" dt="2024-04-07T17:55:13.590" v="8" actId="1076"/>
          <ac:spMkLst>
            <pc:docMk/>
            <pc:sldMk cId="2453143985" sldId="257"/>
            <ac:spMk id="11" creationId="{00000000-0000-0000-0000-000000000000}"/>
          </ac:spMkLst>
        </pc:spChg>
        <pc:spChg chg="mod">
          <ac:chgData name="Roger Paul" userId="b021e7ff2079c976" providerId="LiveId" clId="{E3C3862E-D9AB-4C25-AC0A-440F28A11823}" dt="2024-04-07T17:55:09.750" v="7" actId="1076"/>
          <ac:spMkLst>
            <pc:docMk/>
            <pc:sldMk cId="2453143985" sldId="257"/>
            <ac:spMk id="12" creationId="{00000000-0000-0000-0000-000000000000}"/>
          </ac:spMkLst>
        </pc:spChg>
        <pc:spChg chg="mod">
          <ac:chgData name="Roger Paul" userId="b021e7ff2079c976" providerId="LiveId" clId="{E3C3862E-D9AB-4C25-AC0A-440F28A11823}" dt="2024-04-07T17:55:03.751" v="6" actId="1076"/>
          <ac:spMkLst>
            <pc:docMk/>
            <pc:sldMk cId="2453143985" sldId="257"/>
            <ac:spMk id="13" creationId="{00000000-0000-0000-0000-000000000000}"/>
          </ac:spMkLst>
        </pc:spChg>
        <pc:spChg chg="mod">
          <ac:chgData name="Roger Paul" userId="b021e7ff2079c976" providerId="LiveId" clId="{E3C3862E-D9AB-4C25-AC0A-440F28A11823}" dt="2024-04-07T17:55:00.510" v="5" actId="1076"/>
          <ac:spMkLst>
            <pc:docMk/>
            <pc:sldMk cId="2453143985" sldId="257"/>
            <ac:spMk id="14" creationId="{00000000-0000-0000-0000-000000000000}"/>
          </ac:spMkLst>
        </pc:spChg>
        <pc:spChg chg="mod">
          <ac:chgData name="Roger Paul" userId="b021e7ff2079c976" providerId="LiveId" clId="{E3C3862E-D9AB-4C25-AC0A-440F28A11823}" dt="2024-04-07T17:54:56.617" v="4" actId="1076"/>
          <ac:spMkLst>
            <pc:docMk/>
            <pc:sldMk cId="2453143985" sldId="257"/>
            <ac:spMk id="15" creationId="{00000000-0000-0000-0000-000000000000}"/>
          </ac:spMkLst>
        </pc:spChg>
        <pc:picChg chg="mod">
          <ac:chgData name="Roger Paul" userId="b021e7ff2079c976" providerId="LiveId" clId="{E3C3862E-D9AB-4C25-AC0A-440F28A11823}" dt="2024-04-07T17:54:44.073" v="3" actId="1076"/>
          <ac:picMkLst>
            <pc:docMk/>
            <pc:sldMk cId="2453143985" sldId="257"/>
            <ac:picMk id="5" creationId="{00000000-0000-0000-0000-000000000000}"/>
          </ac:picMkLst>
        </pc:picChg>
      </pc:sldChg>
    </pc:docChg>
  </pc:docChgLst>
  <pc:docChgLst>
    <pc:chgData name="Roger Paul" userId="b021e7ff2079c976" providerId="LiveId" clId="{846648A5-796D-45E8-A0B1-A29F36EDD020}"/>
    <pc:docChg chg="custSel addSld delSld modSld sldOrd">
      <pc:chgData name="Roger Paul" userId="b021e7ff2079c976" providerId="LiveId" clId="{846648A5-796D-45E8-A0B1-A29F36EDD020}" dt="2019-05-30T21:37:56.607" v="24" actId="962"/>
      <pc:docMkLst>
        <pc:docMk/>
      </pc:docMkLst>
      <pc:sldChg chg="modSp">
        <pc:chgData name="Roger Paul" userId="b021e7ff2079c976" providerId="LiveId" clId="{846648A5-796D-45E8-A0B1-A29F36EDD020}" dt="2019-05-16T20:41:10.454" v="11" actId="14826"/>
        <pc:sldMkLst>
          <pc:docMk/>
          <pc:sldMk cId="255999255" sldId="519"/>
        </pc:sldMkLst>
        <pc:picChg chg="mod">
          <ac:chgData name="Roger Paul" userId="b021e7ff2079c976" providerId="LiveId" clId="{846648A5-796D-45E8-A0B1-A29F36EDD020}" dt="2019-05-16T20:41:10.454" v="11" actId="14826"/>
          <ac:picMkLst>
            <pc:docMk/>
            <pc:sldMk cId="255999255" sldId="519"/>
            <ac:picMk id="4" creationId="{00000000-0000-0000-0000-000000000000}"/>
          </ac:picMkLst>
        </pc:picChg>
      </pc:sldChg>
      <pc:sldChg chg="modSp">
        <pc:chgData name="Roger Paul" userId="b021e7ff2079c976" providerId="LiveId" clId="{846648A5-796D-45E8-A0B1-A29F36EDD020}" dt="2019-05-16T20:41:52.401" v="13" actId="14826"/>
        <pc:sldMkLst>
          <pc:docMk/>
          <pc:sldMk cId="1714342466" sldId="538"/>
        </pc:sldMkLst>
        <pc:picChg chg="mod">
          <ac:chgData name="Roger Paul" userId="b021e7ff2079c976" providerId="LiveId" clId="{846648A5-796D-45E8-A0B1-A29F36EDD020}" dt="2019-05-16T20:41:52.401" v="13" actId="14826"/>
          <ac:picMkLst>
            <pc:docMk/>
            <pc:sldMk cId="1714342466" sldId="538"/>
            <ac:picMk id="2" creationId="{00000000-0000-0000-0000-000000000000}"/>
          </ac:picMkLst>
        </pc:picChg>
      </pc:sldChg>
      <pc:sldChg chg="addSp delSp modSp">
        <pc:chgData name="Roger Paul" userId="b021e7ff2079c976" providerId="LiveId" clId="{846648A5-796D-45E8-A0B1-A29F36EDD020}" dt="2019-05-30T21:37:56.607" v="24" actId="962"/>
        <pc:sldMkLst>
          <pc:docMk/>
          <pc:sldMk cId="270514268" sldId="550"/>
        </pc:sldMkLst>
        <pc:picChg chg="del mod">
          <ac:chgData name="Roger Paul" userId="b021e7ff2079c976" providerId="LiveId" clId="{846648A5-796D-45E8-A0B1-A29F36EDD020}" dt="2019-05-30T21:37:43.920" v="21" actId="478"/>
          <ac:picMkLst>
            <pc:docMk/>
            <pc:sldMk cId="270514268" sldId="550"/>
            <ac:picMk id="2" creationId="{00000000-0000-0000-0000-000000000000}"/>
          </ac:picMkLst>
        </pc:picChg>
        <pc:picChg chg="add mod">
          <ac:chgData name="Roger Paul" userId="b021e7ff2079c976" providerId="LiveId" clId="{846648A5-796D-45E8-A0B1-A29F36EDD020}" dt="2019-05-30T21:37:56.607" v="24" actId="962"/>
          <ac:picMkLst>
            <pc:docMk/>
            <pc:sldMk cId="270514268" sldId="550"/>
            <ac:picMk id="4" creationId="{953C1844-A273-4EE0-9158-4DFE38B08E54}"/>
          </ac:picMkLst>
        </pc:picChg>
      </pc:sldChg>
      <pc:sldChg chg="addSp modSp add">
        <pc:chgData name="Roger Paul" userId="b021e7ff2079c976" providerId="LiveId" clId="{846648A5-796D-45E8-A0B1-A29F36EDD020}" dt="2019-05-28T21:02:29.595" v="16" actId="931"/>
        <pc:sldMkLst>
          <pc:docMk/>
          <pc:sldMk cId="2736461959" sldId="553"/>
        </pc:sldMkLst>
        <pc:picChg chg="add mod">
          <ac:chgData name="Roger Paul" userId="b021e7ff2079c976" providerId="LiveId" clId="{846648A5-796D-45E8-A0B1-A29F36EDD020}" dt="2019-05-28T21:02:29.595" v="16" actId="931"/>
          <ac:picMkLst>
            <pc:docMk/>
            <pc:sldMk cId="2736461959" sldId="553"/>
            <ac:picMk id="3" creationId="{757B2E4B-D1DB-4102-A43C-4BD00DD77960}"/>
          </ac:picMkLst>
        </pc:picChg>
      </pc:sldChg>
      <pc:sldChg chg="addSp modSp add">
        <pc:chgData name="Roger Paul" userId="b021e7ff2079c976" providerId="LiveId" clId="{846648A5-796D-45E8-A0B1-A29F36EDD020}" dt="2019-05-28T21:02:54.234" v="20" actId="962"/>
        <pc:sldMkLst>
          <pc:docMk/>
          <pc:sldMk cId="4266603481" sldId="554"/>
        </pc:sldMkLst>
        <pc:picChg chg="add mod">
          <ac:chgData name="Roger Paul" userId="b021e7ff2079c976" providerId="LiveId" clId="{846648A5-796D-45E8-A0B1-A29F36EDD020}" dt="2019-05-28T21:02:54.234" v="20" actId="962"/>
          <ac:picMkLst>
            <pc:docMk/>
            <pc:sldMk cId="4266603481" sldId="554"/>
            <ac:picMk id="3" creationId="{39AA5E71-DFF5-4407-93C2-22413CBAC2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B6DC7B-C221-43A9-8A19-C9885B641925}" type="datetimeFigureOut">
              <a:rPr lang="en-US" smtClean="0"/>
              <a:t>4/7/2024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DAF34-48D4-4DFB-B94E-E7FEB4809AD2}" type="slidenum">
              <a:rPr lang="en-US" smtClean="0"/>
              <a:t>‹#›</a:t>
            </a:fld>
            <a:endParaRPr lang="en-US"/>
          </a:p>
        </p:txBody>
      </p:sp>
    </p:spTree>
    <p:extLst>
      <p:ext uri="{BB962C8B-B14F-4D97-AF65-F5344CB8AC3E}">
        <p14:creationId xmlns:p14="http://schemas.microsoft.com/office/powerpoint/2010/main" val="243855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ubfellowship.org/newbook/ub/ppr106_8.html#P106_8_8" TargetMode="External"/><Relationship Id="rId3" Type="http://schemas.openxmlformats.org/officeDocument/2006/relationships/hyperlink" Target="http://ubfellowship.org/newbook/ub/ppr000_12.html#P000_12_7" TargetMode="External"/><Relationship Id="rId7" Type="http://schemas.openxmlformats.org/officeDocument/2006/relationships/hyperlink" Target="http://ubfellowship.org/newbook/ub/ppr106_5.html#P106_5_1" TargetMode="External"/><Relationship Id="rId12" Type="http://schemas.openxmlformats.org/officeDocument/2006/relationships/hyperlink" Target="http://ubfellowship.org/newbook/ub/ppr010_5.html#P010_5_7"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ubfellowship.org/newbook/ub/ppr031_9.html#P031_9_14" TargetMode="External"/><Relationship Id="rId11" Type="http://schemas.openxmlformats.org/officeDocument/2006/relationships/hyperlink" Target="http://ubfellowship.org/newbook/ub/ppr000_10.html#P000_10_1" TargetMode="External"/><Relationship Id="rId5" Type="http://schemas.openxmlformats.org/officeDocument/2006/relationships/hyperlink" Target="http://ubfellowship.org/newbook/ub/ppr117_7.html#P117_7_8" TargetMode="External"/><Relationship Id="rId10" Type="http://schemas.openxmlformats.org/officeDocument/2006/relationships/hyperlink" Target="http://ubfellowship.org/newbook/ub/ppr106_6.html#P106_6_2" TargetMode="External"/><Relationship Id="rId4" Type="http://schemas.openxmlformats.org/officeDocument/2006/relationships/hyperlink" Target="http://ubfellowship.org/newbook/ub/ppr106_5.html" TargetMode="External"/><Relationship Id="rId9" Type="http://schemas.openxmlformats.org/officeDocument/2006/relationships/hyperlink" Target="http://ubfellowship.org/newbook/ub/ppr106_6.html#P106_6_3"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ubfellowship.org/newbook/ub/ppr106_8.html#P106_8_8" TargetMode="External"/><Relationship Id="rId3" Type="http://schemas.openxmlformats.org/officeDocument/2006/relationships/hyperlink" Target="http://ubfellowship.org/newbook/ub/ppr000_12.html#P000_12_7" TargetMode="External"/><Relationship Id="rId7" Type="http://schemas.openxmlformats.org/officeDocument/2006/relationships/hyperlink" Target="http://ubfellowship.org/newbook/ub/ppr106_5.html#P106_5_1" TargetMode="External"/><Relationship Id="rId12" Type="http://schemas.openxmlformats.org/officeDocument/2006/relationships/hyperlink" Target="http://ubfellowship.org/newbook/ub/ppr010_5.html#P010_5_7"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ubfellowship.org/newbook/ub/ppr031_9.html#P031_9_14" TargetMode="External"/><Relationship Id="rId11" Type="http://schemas.openxmlformats.org/officeDocument/2006/relationships/hyperlink" Target="http://ubfellowship.org/newbook/ub/ppr000_10.html#P000_10_1" TargetMode="External"/><Relationship Id="rId5" Type="http://schemas.openxmlformats.org/officeDocument/2006/relationships/hyperlink" Target="http://ubfellowship.org/newbook/ub/ppr117_7.html#P117_7_8" TargetMode="External"/><Relationship Id="rId10" Type="http://schemas.openxmlformats.org/officeDocument/2006/relationships/hyperlink" Target="http://ubfellowship.org/newbook/ub/ppr106_6.html#P106_6_2" TargetMode="External"/><Relationship Id="rId4" Type="http://schemas.openxmlformats.org/officeDocument/2006/relationships/hyperlink" Target="http://ubfellowship.org/newbook/ub/ppr106_5.html" TargetMode="External"/><Relationship Id="rId9" Type="http://schemas.openxmlformats.org/officeDocument/2006/relationships/hyperlink" Target="http://ubfellowship.org/newbook/ub/ppr106_6.html#P106_6_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Orvonton,</a:t>
            </a:r>
            <a:r>
              <a:rPr lang="en-US" baseline="0"/>
              <a:t> the Seventh superuniverse</a:t>
            </a:r>
            <a:endParaRPr lang="en-US"/>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9726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Paradise mind is Absolute. P.481 - §4 On Paradise, mind is absolute; in Havona, absonite; in Orvonton, finite. Mind always connotes the presence-activity of living ministry plus varied energy systems, and this is true of all levels and of all kinds of mind. But beyond the cosmic mind it becomes increasingly difficult to portray the relationships of mind to nonspiritual energy. Havona mind is subabsolute but superevolutionary; being existential-experiential, it is nearer the absonite than any other concept revealed to you. Paradise mind is beyond human understanding; it is existential, nonspatial, and nontemporal. Nevertheless, all of these levels of mind are overshadowed by the universal presence of the Conjoint Actor--by the mind-gravity grasp of the God of mind on Paradise.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03703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everything or every being on Paradise is absolute.</a:t>
            </a:r>
          </a:p>
          <a:p>
            <a:endParaRPr lang="en-US"/>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0793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Types of Perfection</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89527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the</a:t>
            </a:r>
            <a:r>
              <a:rPr lang="en-US" baseline="0" dirty="0"/>
              <a:t> Absolute</a:t>
            </a:r>
            <a:endParaRPr lang="en-US" dirty="0"/>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62595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 the Supreme - (The Supreme Being in Havona is a spirit person.)</a:t>
            </a:r>
          </a:p>
          <a:p>
            <a:r>
              <a:rPr lang="en-US"/>
              <a:t>P.1268 - §5 The Supreme Being functions primarily in the central universe as a spirit personality; secondarily in the grand universe as God the Almighty, a personality of power. The tertiary function of the Supreme in the master universe is now latent, existing only as an unknown mind potential. No one knows just what this third development of the Supreme Being will disclose. Some believe that, when the superuniverses are settled in light and life, the Supreme will become functional from Uversa as the almighty and experiential sovereign of the grand universe while expanding in power as the superalmighty of the outer universes. Others speculate that the third stage of Supremacy will involve the third level of Deity manifestation. But none of us really know. </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438350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grand universe, the Supreme Being is called variously as "God the Almighty," "Almighty Supreme", is the God concept that finite beings can undrstand. The Almighty Supreme is growing and evolving, and its power is expanding through the ministries and powers of Creator Sons (and Creative Spirits), Ancients of Days and Seven Master Spirits. This is a power-person concept in the seven Superuniverses.</a:t>
            </a:r>
          </a:p>
          <a:p>
            <a:endParaRPr lang="en-US"/>
          </a:p>
          <a:p>
            <a:r>
              <a:rPr lang="en-US"/>
              <a:t>Supreme Mind coordinates God the Supreme and the Almighty Supreme, and when this process is complete, they become one entity, the Supreme Being eventually.</a:t>
            </a:r>
          </a:p>
          <a:p>
            <a:endParaRPr lang="en-US"/>
          </a:p>
          <a:p>
            <a:r>
              <a:rPr lang="en-US"/>
              <a:t>P.4 - §9 4. God the Supreme--the actualizing or evolving God of time and space. Personal Deity associatively realizing the time-space experiential achievement of creature-Creator identity. The Supreme Being is personally experiencing the achievement of Deity unity as the evolving and experiential God of the evolutionary creatures of time and space.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30185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Almighty Supreme </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721046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P.11 - §3 The Supreme Being is not a direct creator, except that he is the father of Majeston, but he is a synthetic co-ordinator of all creature-Creator universe activities.</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2153195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 the Sevenfold</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2394446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 The Ultimate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16098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Grand Universe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89807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Trinity Absolute </a:t>
            </a:r>
            <a:r>
              <a:rPr lang="en-US">
                <a:hlinkClick r:id="rId3"/>
              </a:rPr>
              <a:t>0:12.7-8</a:t>
            </a:r>
            <a:r>
              <a:rPr lang="en-US"/>
              <a:t>(16;4), </a:t>
            </a:r>
            <a:r>
              <a:rPr lang="en-US">
                <a:hlinkClick r:id="rId4"/>
              </a:rPr>
              <a:t>106:5-6secs</a:t>
            </a:r>
            <a:r>
              <a:rPr lang="en-US"/>
              <a:t>) </a:t>
            </a:r>
            <a:r>
              <a:rPr lang="en-US">
                <a:hlinkClick r:id="rId5"/>
              </a:rPr>
              <a:t>117:7.8</a:t>
            </a:r>
            <a:r>
              <a:rPr lang="en-US"/>
              <a:t>(1292;2)</a:t>
            </a:r>
          </a:p>
          <a:p>
            <a:r>
              <a:rPr lang="en-US"/>
              <a:t>2nd experiential Trinity </a:t>
            </a:r>
            <a:r>
              <a:rPr lang="en-US">
                <a:hlinkClick r:id="rId3"/>
              </a:rPr>
              <a:t>0:12.7</a:t>
            </a:r>
            <a:r>
              <a:rPr lang="en-US"/>
              <a:t>(16;4)</a:t>
            </a:r>
          </a:p>
          <a:p>
            <a:r>
              <a:rPr lang="en-US"/>
              <a:t>comprised of God the Supreme, God the Ultimate, and unrevealed Consummator of Universe Destiny </a:t>
            </a:r>
            <a:r>
              <a:rPr lang="en-US">
                <a:hlinkClick r:id="rId3"/>
              </a:rPr>
              <a:t>0:12.7</a:t>
            </a:r>
            <a:r>
              <a:rPr lang="en-US"/>
              <a:t>(16;4), </a:t>
            </a:r>
            <a:r>
              <a:rPr lang="en-US">
                <a:hlinkClick r:id="rId6"/>
              </a:rPr>
              <a:t>31:9.14</a:t>
            </a:r>
            <a:r>
              <a:rPr lang="en-US"/>
              <a:t>(352;7), </a:t>
            </a:r>
            <a:r>
              <a:rPr lang="en-US">
                <a:hlinkClick r:id="rId7"/>
              </a:rPr>
              <a:t>106:5.1</a:t>
            </a:r>
            <a:r>
              <a:rPr lang="en-US"/>
              <a:t>(1167;2), </a:t>
            </a:r>
            <a:r>
              <a:rPr lang="en-US">
                <a:hlinkClick r:id="rId8"/>
              </a:rPr>
              <a:t>106:8.8</a:t>
            </a:r>
            <a:r>
              <a:rPr lang="en-US"/>
              <a:t>(1171;4)</a:t>
            </a:r>
          </a:p>
          <a:p>
            <a:r>
              <a:rPr lang="en-US"/>
              <a:t>could be actualized only after completion of entire master universe </a:t>
            </a:r>
            <a:r>
              <a:rPr lang="en-US">
                <a:hlinkClick r:id="rId7"/>
              </a:rPr>
              <a:t>106:5.1</a:t>
            </a:r>
            <a:r>
              <a:rPr lang="en-US"/>
              <a:t>(1167;2)</a:t>
            </a:r>
          </a:p>
          <a:p>
            <a:r>
              <a:rPr lang="en-US"/>
              <a:t>final expression of infinity, absolute actualization of all potentials </a:t>
            </a:r>
            <a:r>
              <a:rPr lang="en-US">
                <a:hlinkClick r:id="rId7"/>
              </a:rPr>
              <a:t>106:5.1</a:t>
            </a:r>
            <a:r>
              <a:rPr lang="en-US"/>
              <a:t>(1167;2), </a:t>
            </a:r>
            <a:r>
              <a:rPr lang="en-US">
                <a:hlinkClick r:id="rId9"/>
              </a:rPr>
              <a:t>106:6.3</a:t>
            </a:r>
            <a:r>
              <a:rPr lang="en-US"/>
              <a:t>(1168;2)</a:t>
            </a:r>
          </a:p>
          <a:p>
            <a:r>
              <a:rPr lang="en-US"/>
              <a:t>full function beyond master universe </a:t>
            </a:r>
            <a:r>
              <a:rPr lang="en-US">
                <a:hlinkClick r:id="rId10"/>
              </a:rPr>
              <a:t>106:6.2</a:t>
            </a:r>
            <a:r>
              <a:rPr lang="en-US"/>
              <a:t>(1168;1)</a:t>
            </a:r>
          </a:p>
          <a:p>
            <a:r>
              <a:rPr lang="en-US"/>
              <a:t>God the Absolute actualizes in consequence </a:t>
            </a:r>
            <a:r>
              <a:rPr lang="en-US">
                <a:hlinkClick r:id="rId11"/>
              </a:rPr>
              <a:t>0:10.1</a:t>
            </a:r>
            <a:r>
              <a:rPr lang="en-US"/>
              <a:t>(13;4), </a:t>
            </a:r>
            <a:r>
              <a:rPr lang="en-US">
                <a:hlinkClick r:id="rId3"/>
              </a:rPr>
              <a:t>0:12.7-8</a:t>
            </a:r>
            <a:r>
              <a:rPr lang="en-US"/>
              <a:t>(16;4)</a:t>
            </a:r>
          </a:p>
          <a:p>
            <a:r>
              <a:rPr lang="en-US"/>
              <a:t>involves all triunity relationships, undeified as well as deified </a:t>
            </a:r>
            <a:r>
              <a:rPr lang="en-US">
                <a:hlinkClick r:id="rId12"/>
              </a:rPr>
              <a:t>10:5.7</a:t>
            </a:r>
            <a:r>
              <a:rPr lang="en-US"/>
              <a:t>(113;8)</a:t>
            </a:r>
          </a:p>
          <a:p>
            <a:endParaRPr lang="en-US"/>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721905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Trinity Absolute </a:t>
            </a:r>
            <a:r>
              <a:rPr lang="en-US">
                <a:hlinkClick r:id="rId3"/>
              </a:rPr>
              <a:t>0:12.7-8</a:t>
            </a:r>
            <a:r>
              <a:rPr lang="en-US"/>
              <a:t>(16;4), </a:t>
            </a:r>
            <a:r>
              <a:rPr lang="en-US">
                <a:hlinkClick r:id="rId4"/>
              </a:rPr>
              <a:t>106:5-6secs</a:t>
            </a:r>
            <a:r>
              <a:rPr lang="en-US"/>
              <a:t>) </a:t>
            </a:r>
            <a:r>
              <a:rPr lang="en-US">
                <a:hlinkClick r:id="rId5"/>
              </a:rPr>
              <a:t>117:7.8</a:t>
            </a:r>
            <a:r>
              <a:rPr lang="en-US"/>
              <a:t>(1292;2)</a:t>
            </a:r>
          </a:p>
          <a:p>
            <a:r>
              <a:rPr lang="en-US"/>
              <a:t>2nd experiential Trinity </a:t>
            </a:r>
            <a:r>
              <a:rPr lang="en-US">
                <a:hlinkClick r:id="rId3"/>
              </a:rPr>
              <a:t>0:12.7</a:t>
            </a:r>
            <a:r>
              <a:rPr lang="en-US"/>
              <a:t>(16;4)</a:t>
            </a:r>
          </a:p>
          <a:p>
            <a:r>
              <a:rPr lang="en-US"/>
              <a:t>comprised of God the Supreme, God the Ultimate, and unrevealed Consummator of Universe Destiny </a:t>
            </a:r>
            <a:r>
              <a:rPr lang="en-US">
                <a:hlinkClick r:id="rId3"/>
              </a:rPr>
              <a:t>0:12.7</a:t>
            </a:r>
            <a:r>
              <a:rPr lang="en-US"/>
              <a:t>(16;4), </a:t>
            </a:r>
            <a:r>
              <a:rPr lang="en-US">
                <a:hlinkClick r:id="rId6"/>
              </a:rPr>
              <a:t>31:9.14</a:t>
            </a:r>
            <a:r>
              <a:rPr lang="en-US"/>
              <a:t>(352;7), </a:t>
            </a:r>
            <a:r>
              <a:rPr lang="en-US">
                <a:hlinkClick r:id="rId7"/>
              </a:rPr>
              <a:t>106:5.1</a:t>
            </a:r>
            <a:r>
              <a:rPr lang="en-US"/>
              <a:t>(1167;2), </a:t>
            </a:r>
            <a:r>
              <a:rPr lang="en-US">
                <a:hlinkClick r:id="rId8"/>
              </a:rPr>
              <a:t>106:8.8</a:t>
            </a:r>
            <a:r>
              <a:rPr lang="en-US"/>
              <a:t>(1171;4)</a:t>
            </a:r>
          </a:p>
          <a:p>
            <a:r>
              <a:rPr lang="en-US"/>
              <a:t>could be actualized only after completion of entire master universe </a:t>
            </a:r>
            <a:r>
              <a:rPr lang="en-US">
                <a:hlinkClick r:id="rId7"/>
              </a:rPr>
              <a:t>106:5.1</a:t>
            </a:r>
            <a:r>
              <a:rPr lang="en-US"/>
              <a:t>(1167;2)</a:t>
            </a:r>
          </a:p>
          <a:p>
            <a:r>
              <a:rPr lang="en-US"/>
              <a:t>final expression of infinity, absolute actualization of all potentials </a:t>
            </a:r>
            <a:r>
              <a:rPr lang="en-US">
                <a:hlinkClick r:id="rId7"/>
              </a:rPr>
              <a:t>106:5.1</a:t>
            </a:r>
            <a:r>
              <a:rPr lang="en-US"/>
              <a:t>(1167;2), </a:t>
            </a:r>
            <a:r>
              <a:rPr lang="en-US">
                <a:hlinkClick r:id="rId9"/>
              </a:rPr>
              <a:t>106:6.3</a:t>
            </a:r>
            <a:r>
              <a:rPr lang="en-US"/>
              <a:t>(1168;2)</a:t>
            </a:r>
          </a:p>
          <a:p>
            <a:r>
              <a:rPr lang="en-US"/>
              <a:t>full function beyond master universe </a:t>
            </a:r>
            <a:r>
              <a:rPr lang="en-US">
                <a:hlinkClick r:id="rId10"/>
              </a:rPr>
              <a:t>106:6.2</a:t>
            </a:r>
            <a:r>
              <a:rPr lang="en-US"/>
              <a:t>(1168;1)</a:t>
            </a:r>
          </a:p>
          <a:p>
            <a:r>
              <a:rPr lang="en-US"/>
              <a:t>God the Absolute actualizes in consequence </a:t>
            </a:r>
            <a:r>
              <a:rPr lang="en-US">
                <a:hlinkClick r:id="rId11"/>
              </a:rPr>
              <a:t>0:10.1</a:t>
            </a:r>
            <a:r>
              <a:rPr lang="en-US"/>
              <a:t>(13;4), </a:t>
            </a:r>
            <a:r>
              <a:rPr lang="en-US">
                <a:hlinkClick r:id="rId3"/>
              </a:rPr>
              <a:t>0:12.7-8</a:t>
            </a:r>
            <a:r>
              <a:rPr lang="en-US"/>
              <a:t>(16;4)</a:t>
            </a:r>
          </a:p>
          <a:p>
            <a:r>
              <a:rPr lang="en-US"/>
              <a:t>involves all triunity relationships, undeified as well as deified </a:t>
            </a:r>
            <a:r>
              <a:rPr lang="en-US">
                <a:hlinkClick r:id="rId12"/>
              </a:rPr>
              <a:t>10:5.7</a:t>
            </a:r>
            <a:r>
              <a:rPr lang="en-US"/>
              <a:t>(113;8)</a:t>
            </a:r>
          </a:p>
          <a:p>
            <a:endParaRPr lang="en-US"/>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2634810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Absolutes</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417882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combined thought of the Universal Father and the Eternal Son, functioning in the God of Action, constituted the creation of the divine and central universe, the Father followed the expression of his thought into the word of his Son and the act of their Conjoint Executive by differentiating his </a:t>
            </a:r>
            <a:r>
              <a:rPr lang="en-US" dirty="0" err="1"/>
              <a:t>Havona</a:t>
            </a:r>
            <a:r>
              <a:rPr lang="en-US" dirty="0"/>
              <a:t> presence from the potentials of infinity. </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196396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P.1156 - §6 The Seven Absolutes of Infinity constitute the beginnings of reality. As mortal minds would regard it, the First Source and Center would appear to be antecedent to all absolutes. But such a postulate, however helpful, is invalidated</a:t>
            </a:r>
          </a:p>
          <a:p>
            <a:r>
              <a:rPr lang="en-US"/>
              <a:t>P.1157 - §0 by the eternity co-existence of the Son, the Spirit, the three Absolutes, and the Paradise Isle.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12092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0:11.3 When it is not possible fully to distinguish the Deity Absolute from the Unqualified Absolute, their supposedly combined function or </a:t>
            </a:r>
            <a:r>
              <a:rPr lang="en-US" dirty="0" err="1"/>
              <a:t>co-ordinated</a:t>
            </a:r>
            <a:r>
              <a:rPr lang="en-US" dirty="0"/>
              <a:t> presence is designated the action of the Universal Absolute.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91402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Three Absolutes- P.15 - §5 The Absolute. The two Absolutes--qualified and unqualified--while so apparently divergent in function as they may be observed by mind creatures, are perfectly and divinely unified in and by the Universal Absolute. In the last analysis and in the final comprehension all three are one Absolute. On subinfinite levels they are functionally differentiated, but in infinity they are ONE.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399611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in eternity.</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189496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Paradise Trinity</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1632887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a:t>
            </a:r>
            <a:r>
              <a:rPr lang="en-US" baseline="0" dirty="0"/>
              <a:t> Trinity</a:t>
            </a:r>
            <a:endParaRPr lang="en-US" dirty="0"/>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61846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Master Universe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57774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Supreme Creators</a:t>
            </a:r>
            <a:r>
              <a:rPr lang="en-US" baseline="0" dirty="0"/>
              <a:t> - P.1270 - §9 The first three levels are the Supreme Creators; the last three levels are the Paradise Deities. The Supreme ever intervenes as the experiential spirit personalization of the Paradise Trinity and as the experiential focus of the evolutionary almighty power of the creator children of the Paradise Deities. The Supreme Being is the maximum revelation of Deity to the seven </a:t>
            </a:r>
            <a:r>
              <a:rPr lang="en-US" baseline="0" dirty="0" err="1"/>
              <a:t>superuniverses</a:t>
            </a:r>
            <a:r>
              <a:rPr lang="en-US" baseline="0" dirty="0"/>
              <a:t> and for the present universe age.</a:t>
            </a:r>
            <a:endParaRPr lang="en-US" dirty="0"/>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1956015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Absolute Trinity</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194152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Paradise circuits and seven Havona circuits.</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2832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seven </a:t>
            </a:r>
            <a:r>
              <a:rPr lang="en-US" dirty="0" err="1"/>
              <a:t>superuniverses</a:t>
            </a:r>
            <a:r>
              <a:rPr lang="en-US" baseline="0" dirty="0"/>
              <a:t> - The </a:t>
            </a:r>
            <a:r>
              <a:rPr lang="en-US" baseline="0" dirty="0" err="1"/>
              <a:t>superuniverse</a:t>
            </a:r>
            <a:r>
              <a:rPr lang="en-US" baseline="0" dirty="0"/>
              <a:t> of Orvonton is the youngest of the seven </a:t>
            </a:r>
            <a:r>
              <a:rPr lang="en-US" baseline="0" dirty="0" err="1"/>
              <a:t>superuniverses</a:t>
            </a:r>
            <a:r>
              <a:rPr lang="en-US" baseline="0" dirty="0"/>
              <a:t>, which rotate counterclockwise.</a:t>
            </a:r>
            <a:endParaRPr lang="en-US" dirty="0"/>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8733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Grand Universe with two belts of dark gravity bodies.</a:t>
            </a:r>
          </a:p>
          <a:p>
            <a:r>
              <a:rPr lang="en-US"/>
              <a:t>The outer belt of dark gravity is a wall, ten thousand times higher than the inner circuit.</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054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 is the timeless, </a:t>
            </a:r>
            <a:r>
              <a:rPr lang="en-US" dirty="0" err="1"/>
              <a:t>spaceless</a:t>
            </a:r>
            <a:r>
              <a:rPr lang="en-US" dirty="0"/>
              <a:t> condition of Paradise or Deity. It is higher than </a:t>
            </a:r>
            <a:r>
              <a:rPr lang="en-US" dirty="0" err="1"/>
              <a:t>absonity</a:t>
            </a:r>
            <a:r>
              <a:rPr lang="en-US" dirty="0"/>
              <a:t> or finiteness.</a:t>
            </a:r>
          </a:p>
          <a:p>
            <a:endParaRPr lang="en-US" dirty="0"/>
          </a:p>
          <a:p>
            <a:r>
              <a:rPr lang="en-US" dirty="0"/>
              <a:t>"Absolute" entity can be infinite in one respect but finite in another.</a:t>
            </a:r>
          </a:p>
          <a:p>
            <a:endParaRPr lang="en-US" dirty="0"/>
          </a:p>
          <a:p>
            <a:r>
              <a:rPr lang="en-US" dirty="0"/>
              <a:t>The power of control of the Paradise is infinite, but the dimension of Paradise is finite. Paradise is surrounded by </a:t>
            </a:r>
            <a:r>
              <a:rPr lang="en-US" dirty="0" err="1"/>
              <a:t>Havona</a:t>
            </a:r>
            <a:r>
              <a:rPr lang="en-US" dirty="0"/>
              <a:t> circuits and seven </a:t>
            </a:r>
            <a:r>
              <a:rPr lang="en-US" dirty="0" err="1"/>
              <a:t>Superuniverses</a:t>
            </a:r>
            <a:r>
              <a:rPr lang="en-US" dirty="0"/>
              <a:t>, which are finite.</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8077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Regarding the relative position of the "absonite" reality, it is written:</a:t>
            </a:r>
          </a:p>
          <a:p>
            <a:endParaRPr lang="en-US"/>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9564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Havoners</a:t>
            </a:r>
            <a:r>
              <a:rPr lang="en-US" dirty="0"/>
              <a:t> are </a:t>
            </a:r>
            <a:r>
              <a:rPr lang="en-US" dirty="0" err="1"/>
              <a:t>Absonite</a:t>
            </a:r>
            <a:r>
              <a:rPr lang="en-US" dirty="0"/>
              <a:t>.</a:t>
            </a:r>
          </a:p>
        </p:txBody>
      </p:sp>
      <p:sp>
        <p:nvSpPr>
          <p:cNvPr id="4" name="Slide Number Placeholder 3"/>
          <p:cNvSpPr>
            <a:spLocks noGrp="1"/>
          </p:cNvSpPr>
          <p:nvPr>
            <p:ph type="sldNum" sz="quarter" idx="10"/>
          </p:nvPr>
        </p:nvSpPr>
        <p:spPr/>
        <p:txBody>
          <a:bodyPr/>
          <a:lstStyle/>
          <a:p>
            <a:fld id="{0BC5932C-2727-40F9-AABB-1540E6630E5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9691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024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46134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369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30169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3109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1275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13416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39557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70149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64925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4212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6408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9818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6031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3743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58434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5469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51966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18585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4960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084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8770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9988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30767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18849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47323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722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79158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53073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2570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319209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1107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15595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769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8963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2753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19939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14551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48791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189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504203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79322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672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05424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113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36503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5611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64736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30904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21301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659185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400109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96363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57403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3324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195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88679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64224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05599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967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26657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295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06989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762628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30973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49689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5443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5677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012207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5970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2351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37979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06420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5544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628216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87168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13086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7390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51558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3988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46274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73719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01283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69440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88384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65489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03459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95893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1623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36180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87867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88331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58040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63219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49385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444223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68486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22133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02332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09764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765346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63162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2292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19453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35779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87199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00946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60841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41504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37709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948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5647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1264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69366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15863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21165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42319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627051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41712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84325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19627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61366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5021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19106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25329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07523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58006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54413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98418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48928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627022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03687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79236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1508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200446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79524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55112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22122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743647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05341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85362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97108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540715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63022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690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68668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355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20688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9215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3411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50185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6580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854872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70181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014899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48606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8050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35499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25926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84822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34183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20308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2211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15636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461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36970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312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48662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0833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655943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3956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18101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08525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66625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43308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45463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7859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8302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85254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02369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79464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2015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3102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172835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14867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69926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64175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5187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8961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31396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66708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87921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27224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716833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3440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44596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514950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15640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42903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1913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42643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67408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63862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377699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64119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5363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043046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509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02292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14747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6632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35734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5510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62351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536013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77754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51563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1833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38652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14522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23032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204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73208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21500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21271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50202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24386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10208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336380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59177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89882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769805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6275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65849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94392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501457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87893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03565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591182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24291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67896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026877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564369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66417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8999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34528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457027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8296004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14791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20351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81580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945965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153547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581032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09336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28577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68645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0128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4622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2001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71976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7071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5066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698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6597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1430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2920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9197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0950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6132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8928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0286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2381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8780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630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42328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27928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0127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9668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49291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6865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5807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1525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6931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523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014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23974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2137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055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3431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6229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23863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522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8157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8398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785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491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926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2348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1258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13547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8622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4645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237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2740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417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53908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684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7052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8525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2770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6608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6335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02821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41306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5583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70380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8074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384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732711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06528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4426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3410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494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1265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9046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75353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961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732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208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79E4-3757-4451-8859-8299E3D25019}"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2A397-F725-4286-AD1F-D61403FC675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03190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4894501"/>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785004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0821537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825477"/>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70801220"/>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354347"/>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18337909"/>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5851071"/>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32718"/>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04106192"/>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786290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1929212"/>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7517859"/>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9945566"/>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382810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69628539"/>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3189967"/>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18949051"/>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8286347"/>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5981908"/>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5926651"/>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820195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7403761"/>
      </p:ext>
    </p:extLst>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439905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134775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309531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741924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025575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A5071-8908-4525-AB31-9868B11CF9E8}" type="datetimeFigureOut">
              <a:rPr lang="en-US" smtClean="0">
                <a:solidFill>
                  <a:prstClr val="white">
                    <a:tint val="75000"/>
                  </a:prstClr>
                </a:solidFill>
              </a:rPr>
              <a:pPr/>
              <a:t>4/7/2024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C104F-86E3-4469-BC6D-39737D3DA7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6056977"/>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vimeo.com/73593116" TargetMode="External"/><Relationship Id="rId13" Type="http://schemas.openxmlformats.org/officeDocument/2006/relationships/hyperlink" Target="https://youtu.be/p_pSCks7z-E?si=mtXbecCSB5o38AWd" TargetMode="External"/><Relationship Id="rId3" Type="http://schemas.openxmlformats.org/officeDocument/2006/relationships/hyperlink" Target="https://vimeo.com/71845993" TargetMode="External"/><Relationship Id="rId7" Type="http://schemas.openxmlformats.org/officeDocument/2006/relationships/hyperlink" Target="https://vimeo.com/73101543" TargetMode="External"/><Relationship Id="rId12" Type="http://schemas.openxmlformats.org/officeDocument/2006/relationships/hyperlink" Target="https://youtu.be/GuJl5NZ6r_c?si=29XhK3S_FiDuD2J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vimeo.com/72187467" TargetMode="External"/><Relationship Id="rId11" Type="http://schemas.openxmlformats.org/officeDocument/2006/relationships/hyperlink" Target="https://vimeo.com/75170490" TargetMode="External"/><Relationship Id="rId5" Type="http://schemas.openxmlformats.org/officeDocument/2006/relationships/hyperlink" Target="https://vimeo.com/72034542" TargetMode="External"/><Relationship Id="rId10" Type="http://schemas.openxmlformats.org/officeDocument/2006/relationships/hyperlink" Target="https://vimeo.com/74938798" TargetMode="External"/><Relationship Id="rId4" Type="http://schemas.openxmlformats.org/officeDocument/2006/relationships/hyperlink" Target="https://vimeo.com/71988682" TargetMode="External"/><Relationship Id="rId9" Type="http://schemas.openxmlformats.org/officeDocument/2006/relationships/hyperlink" Target="https://vimeo.com/74065183"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07.htm#value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66.htm#God_the_Son" TargetMode="External"/><Relationship Id="rId3" Type="http://schemas.openxmlformats.org/officeDocument/2006/relationships/hyperlink" Target="http://fifthepochalrevelationfellowship.com/b-urantia-book-standardized/topical_index/203.htm#Universal_Father" TargetMode="External"/><Relationship Id="rId7" Type="http://schemas.openxmlformats.org/officeDocument/2006/relationships/hyperlink" Target="http://fifthepochalrevelationfellowship.com/b-urantia-book-standardized/topical_index/66.htm#God_the_Spirit" TargetMode="External"/><Relationship Id="rId2" Type="http://schemas.openxmlformats.org/officeDocument/2006/relationships/hyperlink" Target="http://fifthepochalrevelationfellowship.com/audio/paper000/p000_08.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70.htm#Seven_Master_Spirits" TargetMode="External"/><Relationship Id="rId5" Type="http://schemas.openxmlformats.org/officeDocument/2006/relationships/hyperlink" Target="http://fifthepochalrevelationfellowship.com/b-urantia-book-standardized/topical_index/7.htm#Ancients_of_Days" TargetMode="External"/><Relationship Id="rId10" Type="http://schemas.openxmlformats.org/officeDocument/2006/relationships/image" Target="../media/image23.png"/><Relationship Id="rId4" Type="http://schemas.openxmlformats.org/officeDocument/2006/relationships/hyperlink" Target="http://fifthepochalrevelationfellowship.com/b-urantia-book-standardized/topical_index/136.htm#Paradise_Creator_Sons" TargetMode="External"/><Relationship Id="rId9" Type="http://schemas.openxmlformats.org/officeDocument/2006/relationships/hyperlink" Target="http://fifthepochalrevelationfellowship.com/b-urantia-book-standardized/topical_index/66.htm#God_the_Father"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70.htm#seven_superuniverses" TargetMode="External"/><Relationship Id="rId7" Type="http://schemas.openxmlformats.org/officeDocument/2006/relationships/hyperlink" Target="http://fifthepochalrevelationfellowship.com/b-urantia-book-standardized/topical_index/135.htm#Paradise" TargetMode="External"/><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40.htm#personality" TargetMode="External"/><Relationship Id="rId5" Type="http://schemas.openxmlformats.org/officeDocument/2006/relationships/hyperlink" Target="http://fifthepochalrevelationfellowship.com/b-urantia-book-standardized/topical_index/43.htm#divinity" TargetMode="External"/><Relationship Id="rId4" Type="http://schemas.openxmlformats.org/officeDocument/2006/relationships/hyperlink" Target="http://fifthepochalrevelationfellowship.com/b-urantia-book-standardized/topical_index/147.htm#presence_of_God"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104.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5.htm#Almighty" TargetMode="External"/><Relationship Id="rId3" Type="http://schemas.openxmlformats.org/officeDocument/2006/relationships/hyperlink" Target="http://fifthepochalrevelationfellowship.com/b-urantia-book-standardized/topical_index/199.htm#Trinity_of_Supremacy" TargetMode="External"/><Relationship Id="rId7" Type="http://schemas.openxmlformats.org/officeDocument/2006/relationships/hyperlink" Target="http://fifthepochalrevelationfellowship.com/b-urantia-book-standardized/topical_index/34.htm#Creator_Sons" TargetMode="External"/><Relationship Id="rId2" Type="http://schemas.openxmlformats.org/officeDocument/2006/relationships/hyperlink" Target="http://fifthepochalrevelationfellowship.com/b-urantia-book-standardized/topical_index/69.htm#grand_universe"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36.htm#Paradise_Trinity" TargetMode="External"/><Relationship Id="rId5" Type="http://schemas.openxmlformats.org/officeDocument/2006/relationships/hyperlink" Target="http://fifthepochalrevelationfellowship.com/b-urantia-book-standardized/topical_index/66.htm#God_the_Supreme" TargetMode="External"/><Relationship Id="rId4" Type="http://schemas.openxmlformats.org/officeDocument/2006/relationships/hyperlink" Target="http://fifthepochalrevelationfellowship.com/b-urantia-book-standardized/topical_index/66.htm#God_the_Sevenfold" TargetMode="External"/><Relationship Id="rId9" Type="http://schemas.openxmlformats.org/officeDocument/2006/relationships/hyperlink" Target="http://fifthepochalrevelationfellowship.com/b-urantia-book-standardized/topical_index/5.htm#Almighty_Supreme"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42.htm#Divine_Ministers" TargetMode="External"/><Relationship Id="rId2" Type="http://schemas.openxmlformats.org/officeDocument/2006/relationships/hyperlink" Target="http://fifthepochalrevelationfellowship.com/b-urantia-book-standardized/topical_index/201.htm#Ultimat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4.htm#outer_space" TargetMode="External"/><Relationship Id="rId2" Type="http://schemas.openxmlformats.org/officeDocument/2006/relationships/hyperlink" Target="http://fifthepochalrevelationfellowship.com/b-urantia-book-standardized/topical_index/52.htm#evolution"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78.htm#space_levels"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113.htm#master_universe" TargetMode="External"/><Relationship Id="rId13" Type="http://schemas.openxmlformats.org/officeDocument/2006/relationships/hyperlink" Target="http://fifthepochalrevelationfellowship.com/b-urantia-book-standardized/topical_index/207.htm#values" TargetMode="External"/><Relationship Id="rId3" Type="http://schemas.openxmlformats.org/officeDocument/2006/relationships/hyperlink" Target="http://fifthepochalrevelationfellowship.com/b-urantia-book-standardized/topical_index/43.htm#divinity" TargetMode="External"/><Relationship Id="rId7" Type="http://schemas.openxmlformats.org/officeDocument/2006/relationships/hyperlink" Target="http://fifthepochalrevelationfellowship.com/b-urantia-book-standardized/topical_index/145.htm#potentials" TargetMode="External"/><Relationship Id="rId12" Type="http://schemas.openxmlformats.org/officeDocument/2006/relationships/hyperlink" Target="http://fifthepochalrevelationfellowship.com/b-urantia-book-standardized/topical_index/135.htm#Paradise" TargetMode="External"/><Relationship Id="rId2" Type="http://schemas.openxmlformats.org/officeDocument/2006/relationships/hyperlink" Target="http://fifthepochalrevelationfellowship.com/audio/paper000/p000_09.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66.htm#God_the_Ultimate" TargetMode="External"/><Relationship Id="rId11" Type="http://schemas.openxmlformats.org/officeDocument/2006/relationships/hyperlink" Target="http://fifthepochalrevelationfellowship.com/b-urantia-book-standardized/topical_index/39.htm#Deity" TargetMode="External"/><Relationship Id="rId5" Type="http://schemas.openxmlformats.org/officeDocument/2006/relationships/hyperlink" Target="http://fifthepochalrevelationfellowship.com/b-urantia-book-standardized/topical_index/140.htm#personality" TargetMode="External"/><Relationship Id="rId10" Type="http://schemas.openxmlformats.org/officeDocument/2006/relationships/hyperlink" Target="http://fifthepochalrevelationfellowship.com/b-urantia-book-standardized/topical_index/199.htm#Trinity" TargetMode="External"/><Relationship Id="rId4" Type="http://schemas.openxmlformats.org/officeDocument/2006/relationships/hyperlink" Target="http://fifthepochalrevelationfellowship.com/b-urantia-book-standardized/topical_index/69.htm#grand_universe" TargetMode="External"/><Relationship Id="rId9" Type="http://schemas.openxmlformats.org/officeDocument/2006/relationships/hyperlink" Target="http://fifthepochalrevelationfellowship.com/b-urantia-book-standardized/topical_index/201.htm#Ultimate_Deity" TargetMode="External"/><Relationship Id="rId14" Type="http://schemas.openxmlformats.org/officeDocument/2006/relationships/hyperlink" Target="http://fifthepochalrevelationfellowship.com/b-urantia-book-standardized/topical_index/66.htm#God_the_Sevenfold"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5.xml"/></Relationships>
</file>

<file path=ppt/slides/_rels/slide10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50.htm#eventuation" TargetMode="External"/><Relationship Id="rId2" Type="http://schemas.openxmlformats.org/officeDocument/2006/relationships/hyperlink" Target="http://fifthepochalrevelationfellowship.com/b-urantia-book-standardized/topical_index/201.htm#Ultimate"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36.htm#Paradise_Trinit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13.htm#master_universe" TargetMode="External"/><Relationship Id="rId2" Type="http://schemas.openxmlformats.org/officeDocument/2006/relationships/hyperlink" Target="http://fifthepochalrevelationfellowship.com/b-urantia-book-standardized/topical_index/69.htm#grand_universe"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34.htm#outer_space"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16.xml"/></Relationships>
</file>

<file path=ppt/slides/_rels/slide111.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03.htm#Universal_Father"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81.htm#Infinite_Spirit" TargetMode="External"/><Relationship Id="rId2" Type="http://schemas.openxmlformats.org/officeDocument/2006/relationships/hyperlink" Target="http://fifthepochalrevelationfellowship.com/b-urantia-book-standardized/topical_index/50.htm#Eternal_Son"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65.htm#God_the_Absolute" TargetMode="External"/><Relationship Id="rId4" Type="http://schemas.openxmlformats.org/officeDocument/2006/relationships/hyperlink" Target="http://fifthepochalrevelationfellowship.com/b-urantia-book-standardized/topical_index/66.htm#God_the_Supreme"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114.htm#meanings" TargetMode="External"/><Relationship Id="rId3" Type="http://schemas.openxmlformats.org/officeDocument/2006/relationships/hyperlink" Target="http://fifthepochalrevelationfellowship.com/b-urantia-book-standardized/topical_index/39.htm#Deity_Absolute" TargetMode="External"/><Relationship Id="rId7" Type="http://schemas.openxmlformats.org/officeDocument/2006/relationships/hyperlink" Target="http://fifthepochalrevelationfellowship.com/b-urantia-book-standardized/topical_index/43.htm#divinity" TargetMode="External"/><Relationship Id="rId2" Type="http://schemas.openxmlformats.org/officeDocument/2006/relationships/hyperlink" Target="http://fifthepochalrevelationfellowship.com/audio/paper000/p000_10.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2.htm#Absolute_Trinity" TargetMode="External"/><Relationship Id="rId5" Type="http://schemas.openxmlformats.org/officeDocument/2006/relationships/hyperlink" Target="http://fifthepochalrevelationfellowship.com/b-urantia-book-standardized/topical_index/165.htm#second_experiential_Trinity" TargetMode="External"/><Relationship Id="rId10" Type="http://schemas.openxmlformats.org/officeDocument/2006/relationships/hyperlink" Target="http://fifthepochalrevelationfellowship.com/b-urantia-book-standardized/topical_index/150.htm#Qualified_Absolute" TargetMode="External"/><Relationship Id="rId4" Type="http://schemas.openxmlformats.org/officeDocument/2006/relationships/hyperlink" Target="http://fifthepochalrevelationfellowship.com/b-urantia-book-standardized/topical_index/65.htm#God_the_Absolute" TargetMode="External"/><Relationship Id="rId9" Type="http://schemas.openxmlformats.org/officeDocument/2006/relationships/hyperlink" Target="http://fifthepochalrevelationfellowship.com/b-urantia-book-standardized/topical_index/207.htm#value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27.xml"/></Relationships>
</file>

<file path=ppt/slides/_rels/slide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27.xml"/></Relationships>
</file>

<file path=ppt/slides/_rels/slide11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39.htm#Deity" TargetMode="External"/><Relationship Id="rId2" Type="http://schemas.openxmlformats.org/officeDocument/2006/relationships/hyperlink" Target="http://fifthepochalrevelationfellowship.com/b-urantia-book-standardized/topical_index/140.htm#personality"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205.htm#Unqualified_Absolute" TargetMode="External"/><Relationship Id="rId3" Type="http://schemas.openxmlformats.org/officeDocument/2006/relationships/hyperlink" Target="http://fifthepochalrevelationfellowship.com/b-urantia-book-standardized/topical_index/203.htm#Universal_Father" TargetMode="External"/><Relationship Id="rId7" Type="http://schemas.openxmlformats.org/officeDocument/2006/relationships/hyperlink" Target="http://fifthepochalrevelationfellowship.com/b-urantia-book-standardized/topical_index/145.htm#potentials" TargetMode="External"/><Relationship Id="rId2" Type="http://schemas.openxmlformats.org/officeDocument/2006/relationships/hyperlink" Target="http://fifthepochalrevelationfellowship.com/audio/paper000/p000_11.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73.htm#Havona" TargetMode="External"/><Relationship Id="rId11" Type="http://schemas.openxmlformats.org/officeDocument/2006/relationships/hyperlink" Target="http://fifthepochalrevelationfellowship.com/b-urantia-book-standardized/topical_index/135.htm#Paradise" TargetMode="External"/><Relationship Id="rId5" Type="http://schemas.openxmlformats.org/officeDocument/2006/relationships/hyperlink" Target="http://fifthepochalrevelationfellowship.com/b-urantia-book-standardized/topical_index/65.htm#God_of_Action" TargetMode="External"/><Relationship Id="rId10" Type="http://schemas.openxmlformats.org/officeDocument/2006/relationships/hyperlink" Target="http://fifthepochalrevelationfellowship.com/b-urantia-book-standardized/topical_index/202.htm#Universal_Absolute" TargetMode="External"/><Relationship Id="rId4" Type="http://schemas.openxmlformats.org/officeDocument/2006/relationships/hyperlink" Target="http://fifthepochalrevelationfellowship.com/b-urantia-book-standardized/topical_index/50.htm#Eternal_Son" TargetMode="External"/><Relationship Id="rId9" Type="http://schemas.openxmlformats.org/officeDocument/2006/relationships/hyperlink" Target="http://fifthepochalrevelationfellowship.com/b-urantia-book-standardized/topical_index/39.htm#Deity_Absolute"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38.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38.xml"/></Relationships>
</file>

<file path=ppt/slides/_rels/slide1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38.xml"/></Relationships>
</file>

<file path=ppt/slides/_rels/slide12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39.htm#Deity" TargetMode="External"/><Relationship Id="rId2" Type="http://schemas.openxmlformats.org/officeDocument/2006/relationships/hyperlink" Target="http://fifthepochalrevelationfellowship.com/b-urantia-book-standardized/topical_index/58.htm#First_Source_and_Center"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86.htm#Supremacy"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05.htm#universe_of_universes"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43.htm#divinity"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2.htm#philosophy" TargetMode="External"/><Relationship Id="rId2" Type="http://schemas.openxmlformats.org/officeDocument/2006/relationships/hyperlink" Target="http://fifthepochalrevelationfellowship.com/b-urantia-book-standardized/topical_index/140.htm#personality"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2.htm#absonity"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70.htm#seven_superuniverses" TargetMode="External"/><Relationship Id="rId2" Type="http://schemas.openxmlformats.org/officeDocument/2006/relationships/hyperlink" Target="http://fifthepochalrevelationfellowship.com/b-urantia-book-standardized/topical_index/69.htm#grand_universe"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36.htm#Paradise_Trin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07.htm#values"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13.htm#master_universe"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htm#Absolutes"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60.xml"/></Relationships>
</file>

<file path=ppt/slides/_rels/slide138.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99.htm#Trinity"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6.htm#Paradise_Trinity" TargetMode="External"/><Relationship Id="rId2" Type="http://schemas.openxmlformats.org/officeDocument/2006/relationships/hyperlink" Target="http://fifthepochalrevelationfellowship.com/audio/paper000/p000_12.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13.htm#master_universe" TargetMode="External"/><Relationship Id="rId5" Type="http://schemas.openxmlformats.org/officeDocument/2006/relationships/hyperlink" Target="http://fifthepochalrevelationfellowship.com/b-urantia-book-standardized/topical_index/198.htm#Trinities" TargetMode="External"/><Relationship Id="rId4" Type="http://schemas.openxmlformats.org/officeDocument/2006/relationships/hyperlink" Target="http://fifthepochalrevelationfellowship.com/b-urantia-book-standardized/topical_index/199.htm#Trini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71.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1.xml"/></Relationships>
</file>

<file path=ppt/slides/_rels/slide142.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66.htm#God_the_Supreme" TargetMode="External"/><Relationship Id="rId3" Type="http://schemas.openxmlformats.org/officeDocument/2006/relationships/hyperlink" Target="http://fifthepochalrevelationfellowship.com/b-urantia-book-standardized/topical_index/39.htm#Deity" TargetMode="External"/><Relationship Id="rId7" Type="http://schemas.openxmlformats.org/officeDocument/2006/relationships/hyperlink" Target="http://fifthepochalrevelationfellowship.com/b-urantia-book-standardized/topical_index/145.htm#potentials" TargetMode="External"/><Relationship Id="rId2" Type="http://schemas.openxmlformats.org/officeDocument/2006/relationships/hyperlink" Target="http://fifthepochalrevelationfellowship.com/b-urantia-book-standardized/topical_index/135.htm#Paradise"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81.htm#Infinite_Spirit" TargetMode="External"/><Relationship Id="rId5" Type="http://schemas.openxmlformats.org/officeDocument/2006/relationships/hyperlink" Target="http://fifthepochalrevelationfellowship.com/b-urantia-book-standardized/topical_index/50.htm#Eternal_Son" TargetMode="External"/><Relationship Id="rId10" Type="http://schemas.openxmlformats.org/officeDocument/2006/relationships/hyperlink" Target="http://fifthepochalrevelationfellowship.com/b-urantia-book-standardized/topical_index/65.htm#God_the_Absolute" TargetMode="External"/><Relationship Id="rId4" Type="http://schemas.openxmlformats.org/officeDocument/2006/relationships/hyperlink" Target="http://fifthepochalrevelationfellowship.com/b-urantia-book-standardized/topical_index/203.htm#Universal_Father" TargetMode="External"/><Relationship Id="rId9" Type="http://schemas.openxmlformats.org/officeDocument/2006/relationships/hyperlink" Target="http://fifthepochalrevelationfellowship.com/b-urantia-book-standardized/topical_index/66.htm#God_the_Ultimate"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1.xml"/></Relationships>
</file>

<file path=ppt/slides/_rels/slide1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82.xml"/></Relationships>
</file>

<file path=ppt/slides/_rels/slide14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htm#absonity" TargetMode="External"/><Relationship Id="rId2" Type="http://schemas.openxmlformats.org/officeDocument/2006/relationships/hyperlink" Target="http://fifthepochalrevelationfellowship.com/b-urantia-book-standardized/topical_index/43.htm#divinity"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7.xml"/></Relationships>
</file>

<file path=ppt/slides/_rels/slide14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0.htm#personality" TargetMode="External"/><Relationship Id="rId2" Type="http://schemas.openxmlformats.org/officeDocument/2006/relationships/hyperlink" Target="http://fifthepochalrevelationfellowship.com/b-urantia-book-standardized/topical_index/201.htm#Ultimate"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2.htm#Absolute_Deity" TargetMode="External"/><Relationship Id="rId3" Type="http://schemas.openxmlformats.org/officeDocument/2006/relationships/hyperlink" Target="http://fifthepochalrevelationfellowship.com/b-urantia-book-standardized/topical_index/188.htm#Supreme_Creator" TargetMode="External"/><Relationship Id="rId7" Type="http://schemas.openxmlformats.org/officeDocument/2006/relationships/hyperlink" Target="http://fifthepochalrevelationfellowship.com/b-urantia-book-standardized/topical_index/32.htm#Consummator_of_Universe_Destiny" TargetMode="External"/><Relationship Id="rId2" Type="http://schemas.openxmlformats.org/officeDocument/2006/relationships/hyperlink" Target="http://fifthepochalrevelationfellowship.com/b-urantia-book-standardized/topical_index/201.htm#Ultimate_Trinity"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65.htm#second_experiential_Trinity" TargetMode="External"/><Relationship Id="rId5" Type="http://schemas.openxmlformats.org/officeDocument/2006/relationships/hyperlink" Target="http://fifthepochalrevelationfellowship.com/b-urantia-book-standardized/topical_index/2.htm#Absolute_Trinity" TargetMode="External"/><Relationship Id="rId4" Type="http://schemas.openxmlformats.org/officeDocument/2006/relationships/hyperlink" Target="http://fifthepochalrevelationfellowship.com/b-urantia-book-standardized/topical_index/11.htm#Architects_of_the_Master_Universe"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93.xml"/></Relationships>
</file>

<file path=ppt/slides/_rels/slide1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93.xml"/></Relationships>
</file>

<file path=ppt/slides/_rels/slide1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304.xml"/></Relationships>
</file>

<file path=ppt/slides/_rels/slide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9.xml"/></Relationships>
</file>

<file path=ppt/slides/_rels/slide154.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98.htm#trinitizatio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5.xml"/></Relationships>
</file>

<file path=ppt/slides/_rels/slide15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99.htm#Trinity_Infinite" TargetMode="External"/><Relationship Id="rId2" Type="http://schemas.openxmlformats.org/officeDocument/2006/relationships/hyperlink" Target="http://fifthepochalrevelationfellowship.com/b-urantia-book-standardized/topical_index/199.htm#Trinity_of_Trinities"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78.htm#I_AM"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6.xml"/></Relationships>
</file>

<file path=ppt/slides/_rels/slide158.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70.htm#seven_superuniverse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14.htm#meanings" TargetMode="External"/><Relationship Id="rId2" Type="http://schemas.openxmlformats.org/officeDocument/2006/relationships/hyperlink" Target="http://fifthepochalrevelationfellowship.com/b-urantia-book-standardized/topical_index/207.htm#values"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36.htm#Paradise_Deit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60.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77.htm#soul" TargetMode="External"/><Relationship Id="rId2" Type="http://schemas.openxmlformats.org/officeDocument/2006/relationships/hyperlink" Target="http://fifthepochalrevelationfellowship.com/b-urantia-book-standardized/topical_index/124.htm#mortal_mind"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205.htm#universe_of_universes" TargetMode="External"/><Relationship Id="rId5" Type="http://schemas.openxmlformats.org/officeDocument/2006/relationships/hyperlink" Target="http://fifthepochalrevelationfellowship.com/b-urantia-book-standardized/topical_index/142.htm#philosophy" TargetMode="External"/><Relationship Id="rId4" Type="http://schemas.openxmlformats.org/officeDocument/2006/relationships/hyperlink" Target="http://fifthepochalrevelationfellowship.com/b-urantia-book-standardized/topical_index/180.htm#Spirit_of_Truth" TargetMode="External"/></Relationships>
</file>

<file path=ppt/slides/_rels/slide161.xml.rels><?xml version="1.0" encoding="UTF-8" standalone="yes"?>
<Relationships xmlns="http://schemas.openxmlformats.org/package/2006/relationships"><Relationship Id="rId2" Type="http://schemas.openxmlformats.org/officeDocument/2006/relationships/hyperlink" Target="Paper_1_The_Universal_Father-2.ppt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5.htm#universe_of_universes" TargetMode="External"/><Relationship Id="rId2" Type="http://schemas.openxmlformats.org/officeDocument/2006/relationships/hyperlink" Target="http://fifthepochalrevelationfellowship.com/audio/paper000/p000_01.mp3"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207.htm#values" TargetMode="External"/><Relationship Id="rId4" Type="http://schemas.openxmlformats.org/officeDocument/2006/relationships/hyperlink" Target="http://fifthepochalrevelationfellowship.com/b-urantia-book-standardized/topical_index/114.htm#meaning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43.htm#divinity" TargetMode="External"/><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69.htm#grand_universe" TargetMode="External"/><Relationship Id="rId2" Type="http://schemas.openxmlformats.org/officeDocument/2006/relationships/hyperlink" Target="http://fifthepochalrevelationfellowship.com/b-urantia-book-standardized/topical_index/196.htm#Total_Deity"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13.htm#master_universe" TargetMode="External"/><Relationship Id="rId5" Type="http://schemas.openxmlformats.org/officeDocument/2006/relationships/hyperlink" Target="http://fifthepochalrevelationfellowship.com/b-urantia-book-standardized/topical_index/201.htm#Ultimate" TargetMode="External"/><Relationship Id="rId4" Type="http://schemas.openxmlformats.org/officeDocument/2006/relationships/hyperlink" Target="http://fifthepochalrevelationfellowship.com/b-urantia-book-standardized/topical_index/186.htm#Supremacy"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encyclopediaurantia.or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97.htm#transcendence" TargetMode="External"/><Relationship Id="rId2" Type="http://schemas.openxmlformats.org/officeDocument/2006/relationships/hyperlink" Target="http://fifthepochalrevelationfellowship.com/b-urantia-book-standardized/topical_index/2.htm#absonite_leve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5.htm#Paradise" TargetMode="External"/><Relationship Id="rId2" Type="http://schemas.openxmlformats.org/officeDocument/2006/relationships/hyperlink" Target="http://fifthepochalrevelationfellowship.com/b-urantia-book-standardized/topical_index/2.htm#absolute_level"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136.htm#Paradise_Deities" TargetMode="External"/><Relationship Id="rId4" Type="http://schemas.openxmlformats.org/officeDocument/2006/relationships/hyperlink" Target="http://fifthepochalrevelationfellowship.com/b-urantia-book-standardized/topical_index/199.htm#Trinit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66.htm#God_the_Sevenfold" TargetMode="External"/><Relationship Id="rId2" Type="http://schemas.openxmlformats.org/officeDocument/2006/relationships/hyperlink" Target="http://fifthepochalrevelationfellowship.com/b-urantia-book-standardized/topical_index/50.htm#Eternal_Son"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36.htm#Paradise_Trinit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fifthepochalrevelationfellowship.com/b-urantiabook/topical_index/43.htm#divinity" TargetMode="External"/><Relationship Id="rId2" Type="http://schemas.openxmlformats.org/officeDocument/2006/relationships/hyperlink" Target="http://fifthepochalrevelationfellowship.com/audio/paper000/p000_00.mp3"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topical_index/114.htm#meaning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77.htm#sovereignty" TargetMode="External"/><Relationship Id="rId2" Type="http://schemas.openxmlformats.org/officeDocument/2006/relationships/hyperlink" Target="http://fifthepochalrevelationfellowship.com/b-urantia-book-standardized/topical_index/140.htm#personalit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73.htm#Havona" TargetMode="External"/><Relationship Id="rId2" Type="http://schemas.openxmlformats.org/officeDocument/2006/relationships/hyperlink" Target="http://fifthepochalrevelationfellowship.com/b-urantia-book-standardized/topical_index/52.htm#evolutio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urantia.org/urantia-book-standardized/forward#U0_1_24" TargetMode="External"/><Relationship Id="rId2" Type="http://schemas.openxmlformats.org/officeDocument/2006/relationships/hyperlink" Target="http://fifthepochalrevelationfellowship.com/b-urantia-book-standardized/papers/text-standardization.htm#U0_1_2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2" Type="http://schemas.openxmlformats.org/officeDocument/2006/relationships/hyperlink" Target="http://fifthepochalrevelationfellowship.com/audio/paper000/p000_02.mp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3.htm#Universal_Father" TargetMode="External"/><Relationship Id="rId2" Type="http://schemas.openxmlformats.org/officeDocument/2006/relationships/hyperlink" Target="http://fifthepochalrevelationfellowship.com/b-urantia-book-standardized/topical_index/58.htm#First_Cause"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93.htm#Thought_Adjusters" TargetMode="External"/><Relationship Id="rId5" Type="http://schemas.openxmlformats.org/officeDocument/2006/relationships/hyperlink" Target="http://fifthepochalrevelationfellowship.com/b-urantia-book-standardized/topical_index/56.htm#Father_fragments" TargetMode="External"/><Relationship Id="rId4" Type="http://schemas.openxmlformats.org/officeDocument/2006/relationships/hyperlink" Target="http://fifthepochalrevelationfellowship.com/b-urantia-book-standardized/topical_index/43.htm#divinit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6.htm#Paradise_Creator_Sons" TargetMode="External"/><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0.htm#personality" TargetMode="External"/><Relationship Id="rId2" Type="http://schemas.openxmlformats.org/officeDocument/2006/relationships/hyperlink" Target="http://fifthepochalrevelationfellowship.com/b-urantia-book-standardized/topical_index/66.htm#God_the_Fathe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50.htm#Eternal_Son" TargetMode="External"/><Relationship Id="rId2" Type="http://schemas.openxmlformats.org/officeDocument/2006/relationships/hyperlink" Target="http://fifthepochalrevelationfellowship.com/b-urantia-book-standardized/topical_index/66.htm#God_the_Son"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66.htm#Second_Person_of_Deity"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31.htm#Conjoint_Actor" TargetMode="External"/><Relationship Id="rId2" Type="http://schemas.openxmlformats.org/officeDocument/2006/relationships/hyperlink" Target="http://fifthepochalrevelationfellowship.com/b-urantia-book-standardized/topical_index/66.htm#God_the_Spirit"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192.htm#Third_Person_of_Deity" TargetMode="External"/><Relationship Id="rId4" Type="http://schemas.openxmlformats.org/officeDocument/2006/relationships/hyperlink" Target="http://fifthepochalrevelationfellowship.com/b-urantia-book-standardized/topical_index/81.htm#Infinite_Spirit"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66.htm#God_the_Suprem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6.htm#Paradise_Deities" TargetMode="External"/><Relationship Id="rId2" Type="http://schemas.openxmlformats.org/officeDocument/2006/relationships/hyperlink" Target="http://fifthepochalrevelationfellowship.com/b-urantia-book-standardized/topical_index/66.htm#God_the_Sevenfold"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135.htm#Paradise" TargetMode="External"/><Relationship Id="rId4" Type="http://schemas.openxmlformats.org/officeDocument/2006/relationships/hyperlink" Target="http://fifthepochalrevelationfellowship.com/b-urantia-book-standardized/topical_index/69.htm#grand_univers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1.htm#Ultimate" TargetMode="External"/><Relationship Id="rId2" Type="http://schemas.openxmlformats.org/officeDocument/2006/relationships/hyperlink" Target="http://fifthepochalrevelationfellowship.com/b-urantia-book-standardized/topical_index/66.htm#God_the_Ultimate"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207.htm#valu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14.htm#meanings" TargetMode="External"/><Relationship Id="rId2" Type="http://schemas.openxmlformats.org/officeDocument/2006/relationships/hyperlink" Target="http://fifthepochalrevelationfellowship.com/b-urantia-book-standardized/topical_index/65.htm#God_the_Absolute"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205.htm#Unqualified_Absolute" TargetMode="External"/><Relationship Id="rId4" Type="http://schemas.openxmlformats.org/officeDocument/2006/relationships/hyperlink" Target="http://fifthepochalrevelationfellowship.com/b-urantia-book-standardized/topical_index/39.htm#Deity_Absolute"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202.htm#Universal_Absolute" TargetMode="External"/><Relationship Id="rId3" Type="http://schemas.openxmlformats.org/officeDocument/2006/relationships/hyperlink" Target="http://fifthepochalrevelationfellowship.com/b-urantia-book-standardized/topical_index/58.htm#First_Source_and_Center" TargetMode="External"/><Relationship Id="rId7" Type="http://schemas.openxmlformats.org/officeDocument/2006/relationships/hyperlink" Target="http://fifthepochalrevelationfellowship.com/b-urantia-book-standardized/topical_index/39.htm#Deity_Absolute" TargetMode="External"/><Relationship Id="rId2" Type="http://schemas.openxmlformats.org/officeDocument/2006/relationships/hyperlink" Target="http://fifthepochalrevelationfellowship.com/audio/paper000/p000_03.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84.htm#Isle_of_Paradise" TargetMode="External"/><Relationship Id="rId5" Type="http://schemas.openxmlformats.org/officeDocument/2006/relationships/hyperlink" Target="http://fifthepochalrevelationfellowship.com/b-urantia-book-standardized/topical_index/192.htm#Third_Source_and_Center" TargetMode="External"/><Relationship Id="rId4" Type="http://schemas.openxmlformats.org/officeDocument/2006/relationships/hyperlink" Target="http://fifthepochalrevelationfellowship.com/b-urantia-book-standardized/topical_index/166.htm#Second_Source_and_Center" TargetMode="External"/><Relationship Id="rId9" Type="http://schemas.openxmlformats.org/officeDocument/2006/relationships/hyperlink" Target="http://fifthepochalrevelationfellowship.com/b-urantia-book-standardized/topical_index/205.htm#Unqualified_Absolut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7.htm#values" TargetMode="External"/><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0.htm#personality" TargetMode="External"/><Relationship Id="rId2" Type="http://schemas.openxmlformats.org/officeDocument/2006/relationships/hyperlink" Target="http://fifthepochalrevelationfellowship.com/b-urantia-book-standardized/topical_index/203.htm#Universal_Fath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108.htm#Majeston" TargetMode="External"/><Relationship Id="rId3" Type="http://schemas.openxmlformats.org/officeDocument/2006/relationships/hyperlink" Target="http://fifthepochalrevelationfellowship.com/b-urantia-book-standardized/topical_index/135.htm#Paradise" TargetMode="External"/><Relationship Id="rId7" Type="http://schemas.openxmlformats.org/officeDocument/2006/relationships/hyperlink" Target="http://fifthepochalrevelationfellowship.com/b-urantia-book-standardized/topical_index/170.htm#Seven_Master_Spirits" TargetMode="External"/><Relationship Id="rId2" Type="http://schemas.openxmlformats.org/officeDocument/2006/relationships/hyperlink" Target="http://fifthepochalrevelationfellowship.com/b-urantia-book-standardized/topical_index/69.htm#gravity"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33.htm#cosmic_mind" TargetMode="External"/><Relationship Id="rId5" Type="http://schemas.openxmlformats.org/officeDocument/2006/relationships/hyperlink" Target="http://fifthepochalrevelationfellowship.com/b-urantia-book-standardized/topical_index/81.htm#Infinite_Spirit" TargetMode="External"/><Relationship Id="rId10" Type="http://schemas.openxmlformats.org/officeDocument/2006/relationships/hyperlink" Target="http://fifthepochalrevelationfellowship.com/b-urantia-book-standardized/topical_index/2.htm#Absolutes" TargetMode="External"/><Relationship Id="rId4" Type="http://schemas.openxmlformats.org/officeDocument/2006/relationships/hyperlink" Target="http://fifthepochalrevelationfellowship.com/b-urantia-book-standardized/topical_index/39.htm#Deity" TargetMode="External"/><Relationship Id="rId9" Type="http://schemas.openxmlformats.org/officeDocument/2006/relationships/hyperlink" Target="http://fifthepochalrevelationfellowship.com/b-urantia-book-standardized/topical_index/50.htm#Eternal_So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96.htm#Total_Deity" TargetMode="External"/><Relationship Id="rId2" Type="http://schemas.openxmlformats.org/officeDocument/2006/relationships/hyperlink" Target="http://fifthepochalrevelationfellowship.com/b-urantia-book-standardized/topical_index/78.htm#I_A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99.htm#Trinity" TargetMode="External"/><Relationship Id="rId2" Type="http://schemas.openxmlformats.org/officeDocument/2006/relationships/hyperlink" Target="http://fifthepochalrevelationfellowship.com/b-urantia-book-standardized/topical_index/73.htm#Havona"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186.htm#Supremacy" TargetMode="External"/><Relationship Id="rId4" Type="http://schemas.openxmlformats.org/officeDocument/2006/relationships/hyperlink" Target="http://fifthepochalrevelationfellowship.com/b-urantia-book-standardized/topical_index/43.htm#divinity"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205.htm#universe_of_universe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54.htm#faith"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39.htm#Deity_Absolute" TargetMode="External"/><Relationship Id="rId3" Type="http://schemas.openxmlformats.org/officeDocument/2006/relationships/hyperlink" Target="http://fifthepochalrevelationfellowship.com/b-urantia-book-standardized/topical_index/203.htm#Universal_Father" TargetMode="External"/><Relationship Id="rId7" Type="http://schemas.openxmlformats.org/officeDocument/2006/relationships/hyperlink" Target="http://fifthepochalrevelationfellowship.com/b-urantia-book-standardized/topical_index/140.htm#personality" TargetMode="External"/><Relationship Id="rId2" Type="http://schemas.openxmlformats.org/officeDocument/2006/relationships/hyperlink" Target="http://fifthepochalrevelationfellowship.com/audio/paper000/p000_04.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39.htm#Deity" TargetMode="External"/><Relationship Id="rId11" Type="http://schemas.openxmlformats.org/officeDocument/2006/relationships/hyperlink" Target="http://urantia.org/urantia-book-standardized/forward#U0_4_3" TargetMode="External"/><Relationship Id="rId5" Type="http://schemas.openxmlformats.org/officeDocument/2006/relationships/hyperlink" Target="http://fifthepochalrevelationfellowship.com/b-urantia-book-standardized/topical_index/205.htm#Unqualified_Absolute" TargetMode="External"/><Relationship Id="rId10" Type="http://schemas.openxmlformats.org/officeDocument/2006/relationships/hyperlink" Target="http://fifthepochalrevelationfellowship.com/b-urantia-book-standardized/topical_index/202.htm#Universal_Absolute" TargetMode="External"/><Relationship Id="rId4" Type="http://schemas.openxmlformats.org/officeDocument/2006/relationships/hyperlink" Target="http://fifthepochalrevelationfellowship.com/b-urantia-book-standardized/topical_index/207.htm#values" TargetMode="External"/><Relationship Id="rId9" Type="http://schemas.openxmlformats.org/officeDocument/2006/relationships/hyperlink" Target="http://fifthepochalrevelationfellowship.com/b-urantia-book-standardized/papers/text-standardization.htm#U0_4_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5.htm#Paradise" TargetMode="External"/><Relationship Id="rId7" Type="http://schemas.openxmlformats.org/officeDocument/2006/relationships/hyperlink" Target="http://fifthepochalrevelationfellowship.com/b-urantia-book-standardized/topical_index/84.htm#Isle_of_Paradise" TargetMode="External"/><Relationship Id="rId2" Type="http://schemas.openxmlformats.org/officeDocument/2006/relationships/hyperlink" Target="http://fifthepochalrevelationfellowship.com/b-urantia-book-standardized/topical_index/50.htm#Eternal_Son"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14.htm#meanings" TargetMode="External"/><Relationship Id="rId5" Type="http://schemas.openxmlformats.org/officeDocument/2006/relationships/hyperlink" Target="http://fifthepochalrevelationfellowship.com/b-urantia-book-standardized/topical_index/52.htm#evolution" TargetMode="External"/><Relationship Id="rId4" Type="http://schemas.openxmlformats.org/officeDocument/2006/relationships/hyperlink" Target="http://fifthepochalrevelationfellowship.com/b-urantia-book-standardized/topical_index/201.htm#Ultimat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43.htm#divinity" TargetMode="External"/><Relationship Id="rId2" Type="http://schemas.openxmlformats.org/officeDocument/2006/relationships/hyperlink" Target="http://fifthepochalrevelationfellowship.com/b-urantia-book-standardized/topical_index/2.htm#Absolute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5.htm#universe_of_universes" TargetMode="External"/><Relationship Id="rId2" Type="http://schemas.openxmlformats.org/officeDocument/2006/relationships/hyperlink" Target="http://fifthepochalrevelationfellowship.com/b-urantia-book-standardized/topical_index/58.htm#First_Source_and_Cente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0.htm#personality" TargetMode="External"/><Relationship Id="rId2" Type="http://schemas.openxmlformats.org/officeDocument/2006/relationships/hyperlink" Target="http://fifthepochalrevelationfellowship.com/audio/paper000/p000_05.mp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7.htm#Uversa" TargetMode="External"/><Relationship Id="rId2" Type="http://schemas.openxmlformats.org/officeDocument/2006/relationships/hyperlink" Target="http://fifthepochalrevelationfellowship.com/b-urantia-book-standardized/topical_index/130.htm#Nebadon"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84.htm#Isle_of_Paradise" TargetMode="External"/><Relationship Id="rId4" Type="http://schemas.openxmlformats.org/officeDocument/2006/relationships/hyperlink" Target="http://fifthepochalrevelationfellowship.com/b-urantia-book-standardized/topical_index/73.htm#Havona"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52.htm#evolution" TargetMode="External"/><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5.htm#Christ" TargetMode="External"/><Relationship Id="rId2" Type="http://schemas.openxmlformats.org/officeDocument/2006/relationships/hyperlink" Target="http://fifthepochalrevelationfellowship.com/b-urantia-book-standardized/topical_index/207.htm#values"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76.htm#Son_of_Man"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35.htm#Paradis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50.htm#Eternal_Son" TargetMode="External"/><Relationship Id="rId2" Type="http://schemas.openxmlformats.org/officeDocument/2006/relationships/hyperlink" Target="http://fifthepochalrevelationfellowship.com/b-urantia-book-standardized/topical_index/203.htm#Universal_Father"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42.htm#physical_matter" TargetMode="External"/><Relationship Id="rId5" Type="http://schemas.openxmlformats.org/officeDocument/2006/relationships/hyperlink" Target="http://fifthepochalrevelationfellowship.com/b-urantia-book-standardized/topical_index/84.htm#Isle_of_Paradise" TargetMode="External"/><Relationship Id="rId4" Type="http://schemas.openxmlformats.org/officeDocument/2006/relationships/hyperlink" Target="http://fifthepochalrevelationfellowship.com/b-urantia-book-standardized/topical_index/31.htm#Conjoint_Actor"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77.htm#sou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41.htm#personality_circuit" TargetMode="External"/><Relationship Id="rId2" Type="http://schemas.openxmlformats.org/officeDocument/2006/relationships/hyperlink" Target="http://fifthepochalrevelationfellowship.com/audio/paper000/p000_06.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135.htm#Paradise" TargetMode="External"/><Relationship Id="rId5" Type="http://schemas.openxmlformats.org/officeDocument/2006/relationships/hyperlink" Target="http://fifthepochalrevelationfellowship.com/b-urantia-book-standardized/topical_index/81.htm#Infinite_Spirit" TargetMode="External"/><Relationship Id="rId4" Type="http://schemas.openxmlformats.org/officeDocument/2006/relationships/hyperlink" Target="http://fifthepochalrevelationfellowship.com/b-urantia-book-standardized/topical_index/31.htm#Conjoint_Actor"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77.htm#sovereignty" TargetMode="External"/><Relationship Id="rId2" Type="http://schemas.openxmlformats.org/officeDocument/2006/relationships/hyperlink" Target="http://fifthepochalrevelationfellowship.com/b-urantia-book-standardized/topical_index/69.htm#grand_universe"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14.htm#meaning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5.htm#Unqualified_Absolute" TargetMode="External"/><Relationship Id="rId2" Type="http://schemas.openxmlformats.org/officeDocument/2006/relationships/hyperlink" Target="http://fifthepochalrevelationfellowship.com/b-urantia-book-standardized/topical_index/205.htm#universe_power" TargetMode="External"/><Relationship Id="rId1" Type="http://schemas.openxmlformats.org/officeDocument/2006/relationships/slideLayout" Target="../slideLayouts/slideLayout2.xml"/><Relationship Id="rId5" Type="http://schemas.openxmlformats.org/officeDocument/2006/relationships/hyperlink" Target="http://fifthepochalrevelationfellowship.com/b-urantia-book-standardized/topical_index/69.htm#gravity" TargetMode="External"/><Relationship Id="rId4" Type="http://schemas.openxmlformats.org/officeDocument/2006/relationships/hyperlink" Target="http://fifthepochalrevelationfellowship.com/b-urantia-book-standardized/topical_index/136.htm#Paradise_gravity"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140.htm#personality"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fifthepochalrevelationfellowship.com/b-urantia-book-standardized/topical_index/39.htm#Deity"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203.htm#Universal_Father" TargetMode="External"/><Relationship Id="rId2" Type="http://schemas.openxmlformats.org/officeDocument/2006/relationships/hyperlink" Target="http://fifthepochalrevelationfellowship.com/b-urantia-book-standardized/topical_index/50.htm#Eternal_Son"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http://fifthepochalrevelationfellowship.com/b-urantia-book-standardized/topical_index/66.htm#God_the_Supreme" TargetMode="External"/><Relationship Id="rId13" Type="http://schemas.openxmlformats.org/officeDocument/2006/relationships/hyperlink" Target="http://fifthepochalrevelationfellowship.com/b-urantia-book-standardized/topical_index/136.htm#Paradise_Deities" TargetMode="External"/><Relationship Id="rId3" Type="http://schemas.openxmlformats.org/officeDocument/2006/relationships/hyperlink" Target="http://fifthepochalrevelationfellowship.com/b-urantia-book-standardized/topical_index/39.htm#Deity" TargetMode="External"/><Relationship Id="rId7" Type="http://schemas.openxmlformats.org/officeDocument/2006/relationships/hyperlink" Target="http://fifthepochalrevelationfellowship.com/b-urantia-book-standardized/topical_index/66.htm#God_the_Spirit" TargetMode="External"/><Relationship Id="rId12" Type="http://schemas.openxmlformats.org/officeDocument/2006/relationships/hyperlink" Target="http://fifthepochalrevelationfellowship.com/b-urantia-book-standardized/topical_index/145.htm#potentials" TargetMode="External"/><Relationship Id="rId2" Type="http://schemas.openxmlformats.org/officeDocument/2006/relationships/hyperlink" Target="http://fifthepochalrevelationfellowship.com/audio/paper000/p000_07.mp3"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66.htm#God_the_Son" TargetMode="External"/><Relationship Id="rId11" Type="http://schemas.openxmlformats.org/officeDocument/2006/relationships/hyperlink" Target="http://fifthepochalrevelationfellowship.com/b-urantia-book-standardized/topical_index/49.htm#epochs" TargetMode="External"/><Relationship Id="rId5" Type="http://schemas.openxmlformats.org/officeDocument/2006/relationships/hyperlink" Target="http://fifthepochalrevelationfellowship.com/b-urantia-book-standardized/topical_index/66.htm#God_the_Father" TargetMode="External"/><Relationship Id="rId10" Type="http://schemas.openxmlformats.org/officeDocument/2006/relationships/hyperlink" Target="http://fifthepochalrevelationfellowship.com/b-urantia-book-standardized/topical_index/65.htm#God_the_Absolute" TargetMode="External"/><Relationship Id="rId4" Type="http://schemas.openxmlformats.org/officeDocument/2006/relationships/hyperlink" Target="http://fifthepochalrevelationfellowship.com/b-urantia-book-standardized/topical_index/113.htm#master_universe" TargetMode="External"/><Relationship Id="rId9" Type="http://schemas.openxmlformats.org/officeDocument/2006/relationships/hyperlink" Target="http://fifthepochalrevelationfellowship.com/b-urantia-book-standardized/topical_index/66.htm#God_the_Ultimat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39.htm#Deity_Absolute" TargetMode="External"/><Relationship Id="rId2" Type="http://schemas.openxmlformats.org/officeDocument/2006/relationships/hyperlink" Target="http://fifthepochalrevelationfellowship.com/b-urantia-book-standardized/topical_index/201.htm#Ultimate"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35.htm#Paradise" TargetMode="External"/><Relationship Id="rId7" Type="http://schemas.openxmlformats.org/officeDocument/2006/relationships/hyperlink" Target="http://fifthepochalrevelationfellowship.com/b-urantia-book-standardized/topical_index/186.htm#Supremacy" TargetMode="External"/><Relationship Id="rId2" Type="http://schemas.openxmlformats.org/officeDocument/2006/relationships/hyperlink" Target="http://fifthepochalrevelationfellowship.com/b-urantia-book-standardized/topical_index/73.htm#Havona" TargetMode="External"/><Relationship Id="rId1" Type="http://schemas.openxmlformats.org/officeDocument/2006/relationships/slideLayout" Target="../slideLayouts/slideLayout2.xml"/><Relationship Id="rId6" Type="http://schemas.openxmlformats.org/officeDocument/2006/relationships/hyperlink" Target="http://fifthepochalrevelationfellowship.com/b-urantia-book-standardized/topical_index/69.htm#grand_universe" TargetMode="External"/><Relationship Id="rId5" Type="http://schemas.openxmlformats.org/officeDocument/2006/relationships/hyperlink" Target="http://fifthepochalrevelationfellowship.com/b-urantia-book-standardized/topical_index/5.htm#Almighty_Supreme" TargetMode="External"/><Relationship Id="rId4" Type="http://schemas.openxmlformats.org/officeDocument/2006/relationships/hyperlink" Target="http://fifthepochalrevelationfellowship.com/b-urantia-book-standardized/topical_index/66.htm#God_the_Sevenfol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198.htm#trinitization" TargetMode="External"/><Relationship Id="rId2" Type="http://schemas.openxmlformats.org/officeDocument/2006/relationships/hyperlink" Target="http://fifthepochalrevelationfellowship.com/b-urantia-book-standardized/topical_index/203.htm#Universal_Father"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140.htm#personality"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fifthepochalrevelationfellowship.com/b-urantia-book-standardized/topical_index/43.htm#divinity" TargetMode="External"/><Relationship Id="rId2" Type="http://schemas.openxmlformats.org/officeDocument/2006/relationships/hyperlink" Target="http://fifthepochalrevelationfellowship.com/b-urantia-book-standardized/topical_index/108.htm#Majeston" TargetMode="External"/><Relationship Id="rId1" Type="http://schemas.openxmlformats.org/officeDocument/2006/relationships/slideLayout" Target="../slideLayouts/slideLayout2.xml"/><Relationship Id="rId4" Type="http://schemas.openxmlformats.org/officeDocument/2006/relationships/hyperlink" Target="http://fifthepochalrevelationfellowship.com/b-urantia-book-standardized/topical_index/61.htm#fusion"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5013" y="142637"/>
            <a:ext cx="7772400" cy="993775"/>
          </a:xfrm>
        </p:spPr>
        <p:txBody>
          <a:bodyPr/>
          <a:lstStyle/>
          <a:p>
            <a:r>
              <a:rPr lang="en-US" b="1" dirty="0"/>
              <a:t>The Urantia Book</a:t>
            </a:r>
            <a:endParaRPr lang="en-US" dirty="0"/>
          </a:p>
        </p:txBody>
      </p:sp>
      <p:sp>
        <p:nvSpPr>
          <p:cNvPr id="3" name="Subtitle 2"/>
          <p:cNvSpPr>
            <a:spLocks noGrp="1"/>
          </p:cNvSpPr>
          <p:nvPr>
            <p:ph type="subTitle" idx="1"/>
          </p:nvPr>
        </p:nvSpPr>
        <p:spPr>
          <a:xfrm>
            <a:off x="1219200" y="860450"/>
            <a:ext cx="6400800" cy="990600"/>
          </a:xfrm>
        </p:spPr>
        <p:txBody>
          <a:bodyPr/>
          <a:lstStyle/>
          <a:p>
            <a:r>
              <a:rPr lang="en-US" dirty="0"/>
              <a:t>Foreword</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680" y="1233924"/>
            <a:ext cx="609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72933" y="3195809"/>
            <a:ext cx="5486400" cy="369332"/>
          </a:xfrm>
          <a:prstGeom prst="rect">
            <a:avLst/>
          </a:prstGeom>
          <a:noFill/>
        </p:spPr>
        <p:txBody>
          <a:bodyPr wrap="square" rtlCol="0">
            <a:spAutoFit/>
          </a:bodyPr>
          <a:lstStyle/>
          <a:p>
            <a:r>
              <a:rPr lang="en-US" dirty="0">
                <a:hlinkClick r:id="rId3"/>
              </a:rPr>
              <a:t>Paper Foreword - Video study group link part 1</a:t>
            </a:r>
            <a:endParaRPr lang="en-US" dirty="0"/>
          </a:p>
        </p:txBody>
      </p:sp>
      <p:sp>
        <p:nvSpPr>
          <p:cNvPr id="6" name="TextBox 5"/>
          <p:cNvSpPr txBox="1"/>
          <p:nvPr/>
        </p:nvSpPr>
        <p:spPr>
          <a:xfrm>
            <a:off x="1889760" y="3598269"/>
            <a:ext cx="5486400" cy="369332"/>
          </a:xfrm>
          <a:prstGeom prst="rect">
            <a:avLst/>
          </a:prstGeom>
          <a:noFill/>
        </p:spPr>
        <p:txBody>
          <a:bodyPr wrap="square" rtlCol="0">
            <a:spAutoFit/>
          </a:bodyPr>
          <a:lstStyle/>
          <a:p>
            <a:r>
              <a:rPr lang="en-US" dirty="0">
                <a:hlinkClick r:id="rId4"/>
              </a:rPr>
              <a:t>Paper Foreword - Video study group link part 2</a:t>
            </a:r>
            <a:endParaRPr lang="en-US" dirty="0"/>
          </a:p>
        </p:txBody>
      </p:sp>
      <p:sp>
        <p:nvSpPr>
          <p:cNvPr id="9" name="TextBox 8"/>
          <p:cNvSpPr txBox="1"/>
          <p:nvPr/>
        </p:nvSpPr>
        <p:spPr>
          <a:xfrm>
            <a:off x="1878013" y="3990755"/>
            <a:ext cx="5486400" cy="369332"/>
          </a:xfrm>
          <a:prstGeom prst="rect">
            <a:avLst/>
          </a:prstGeom>
          <a:noFill/>
        </p:spPr>
        <p:txBody>
          <a:bodyPr wrap="square" rtlCol="0">
            <a:spAutoFit/>
          </a:bodyPr>
          <a:lstStyle/>
          <a:p>
            <a:r>
              <a:rPr lang="en-US" dirty="0">
                <a:hlinkClick r:id="rId5"/>
              </a:rPr>
              <a:t>Paper Foreword - Video study group link part 3</a:t>
            </a:r>
            <a:endParaRPr lang="en-US" dirty="0"/>
          </a:p>
        </p:txBody>
      </p:sp>
      <p:sp>
        <p:nvSpPr>
          <p:cNvPr id="10" name="TextBox 9"/>
          <p:cNvSpPr txBox="1"/>
          <p:nvPr/>
        </p:nvSpPr>
        <p:spPr>
          <a:xfrm>
            <a:off x="1852613" y="4370061"/>
            <a:ext cx="5486400" cy="369332"/>
          </a:xfrm>
          <a:prstGeom prst="rect">
            <a:avLst/>
          </a:prstGeom>
          <a:noFill/>
        </p:spPr>
        <p:txBody>
          <a:bodyPr wrap="square" rtlCol="0">
            <a:spAutoFit/>
          </a:bodyPr>
          <a:lstStyle/>
          <a:p>
            <a:r>
              <a:rPr lang="en-US" dirty="0">
                <a:hlinkClick r:id="rId6"/>
              </a:rPr>
              <a:t>Paper Foreword - Video study group link part 4</a:t>
            </a:r>
            <a:endParaRPr lang="en-US" dirty="0"/>
          </a:p>
        </p:txBody>
      </p:sp>
      <p:sp>
        <p:nvSpPr>
          <p:cNvPr id="11" name="TextBox 10"/>
          <p:cNvSpPr txBox="1"/>
          <p:nvPr/>
        </p:nvSpPr>
        <p:spPr>
          <a:xfrm>
            <a:off x="1889760" y="4724573"/>
            <a:ext cx="5486400" cy="369332"/>
          </a:xfrm>
          <a:prstGeom prst="rect">
            <a:avLst/>
          </a:prstGeom>
          <a:noFill/>
        </p:spPr>
        <p:txBody>
          <a:bodyPr wrap="square" rtlCol="0">
            <a:spAutoFit/>
          </a:bodyPr>
          <a:lstStyle/>
          <a:p>
            <a:r>
              <a:rPr lang="en-US" dirty="0">
                <a:hlinkClick r:id="rId7"/>
              </a:rPr>
              <a:t>Paper Foreword - Video study group link part 5</a:t>
            </a:r>
            <a:endParaRPr lang="en-US" dirty="0"/>
          </a:p>
        </p:txBody>
      </p:sp>
      <p:sp>
        <p:nvSpPr>
          <p:cNvPr id="12" name="TextBox 11"/>
          <p:cNvSpPr txBox="1"/>
          <p:nvPr/>
        </p:nvSpPr>
        <p:spPr>
          <a:xfrm>
            <a:off x="1852613" y="5080830"/>
            <a:ext cx="5486400" cy="369332"/>
          </a:xfrm>
          <a:prstGeom prst="rect">
            <a:avLst/>
          </a:prstGeom>
          <a:noFill/>
        </p:spPr>
        <p:txBody>
          <a:bodyPr wrap="square" rtlCol="0">
            <a:spAutoFit/>
          </a:bodyPr>
          <a:lstStyle/>
          <a:p>
            <a:r>
              <a:rPr lang="en-US" dirty="0">
                <a:hlinkClick r:id="rId8"/>
              </a:rPr>
              <a:t>Paper Foreword - Video study group link part 6</a:t>
            </a:r>
            <a:endParaRPr lang="en-US" dirty="0"/>
          </a:p>
        </p:txBody>
      </p:sp>
      <p:sp>
        <p:nvSpPr>
          <p:cNvPr id="13" name="TextBox 12"/>
          <p:cNvSpPr txBox="1"/>
          <p:nvPr/>
        </p:nvSpPr>
        <p:spPr>
          <a:xfrm>
            <a:off x="1883093" y="5433598"/>
            <a:ext cx="5486400" cy="369332"/>
          </a:xfrm>
          <a:prstGeom prst="rect">
            <a:avLst/>
          </a:prstGeom>
          <a:noFill/>
        </p:spPr>
        <p:txBody>
          <a:bodyPr wrap="square" rtlCol="0">
            <a:spAutoFit/>
          </a:bodyPr>
          <a:lstStyle/>
          <a:p>
            <a:r>
              <a:rPr lang="en-US" dirty="0">
                <a:hlinkClick r:id="rId9"/>
              </a:rPr>
              <a:t>Paper Foreword - Video study group link part 7</a:t>
            </a:r>
            <a:endParaRPr lang="en-US" dirty="0"/>
          </a:p>
        </p:txBody>
      </p:sp>
      <p:sp>
        <p:nvSpPr>
          <p:cNvPr id="14" name="TextBox 13"/>
          <p:cNvSpPr txBox="1"/>
          <p:nvPr/>
        </p:nvSpPr>
        <p:spPr>
          <a:xfrm>
            <a:off x="1879600" y="5836058"/>
            <a:ext cx="5486400" cy="369332"/>
          </a:xfrm>
          <a:prstGeom prst="rect">
            <a:avLst/>
          </a:prstGeom>
          <a:noFill/>
        </p:spPr>
        <p:txBody>
          <a:bodyPr wrap="square" rtlCol="0">
            <a:spAutoFit/>
          </a:bodyPr>
          <a:lstStyle/>
          <a:p>
            <a:r>
              <a:rPr lang="en-US" dirty="0">
                <a:hlinkClick r:id="rId10"/>
              </a:rPr>
              <a:t>Paper Foreword - Video study group link part 8</a:t>
            </a:r>
            <a:endParaRPr lang="en-US" dirty="0"/>
          </a:p>
        </p:txBody>
      </p:sp>
      <p:sp>
        <p:nvSpPr>
          <p:cNvPr id="15" name="TextBox 14"/>
          <p:cNvSpPr txBox="1"/>
          <p:nvPr/>
        </p:nvSpPr>
        <p:spPr>
          <a:xfrm>
            <a:off x="1878013" y="6205390"/>
            <a:ext cx="5486400" cy="369332"/>
          </a:xfrm>
          <a:prstGeom prst="rect">
            <a:avLst/>
          </a:prstGeom>
          <a:noFill/>
        </p:spPr>
        <p:txBody>
          <a:bodyPr wrap="square" rtlCol="0">
            <a:spAutoFit/>
          </a:bodyPr>
          <a:lstStyle/>
          <a:p>
            <a:r>
              <a:rPr lang="en-US" dirty="0">
                <a:hlinkClick r:id="rId11"/>
              </a:rPr>
              <a:t>Paper Foreword - Video study group link part 9</a:t>
            </a:r>
            <a:endParaRPr lang="en-US" dirty="0"/>
          </a:p>
        </p:txBody>
      </p:sp>
      <p:sp>
        <p:nvSpPr>
          <p:cNvPr id="7" name="TextBox 6">
            <a:extLst>
              <a:ext uri="{FF2B5EF4-FFF2-40B4-BE49-F238E27FC236}">
                <a16:creationId xmlns:a16="http://schemas.microsoft.com/office/drawing/2014/main" id="{25823773-62CD-DE3F-EF6C-09C495F237D3}"/>
              </a:ext>
            </a:extLst>
          </p:cNvPr>
          <p:cNvSpPr txBox="1"/>
          <p:nvPr/>
        </p:nvSpPr>
        <p:spPr>
          <a:xfrm>
            <a:off x="1889760" y="2841297"/>
            <a:ext cx="5044440" cy="369332"/>
          </a:xfrm>
          <a:prstGeom prst="rect">
            <a:avLst/>
          </a:prstGeom>
          <a:noFill/>
        </p:spPr>
        <p:txBody>
          <a:bodyPr wrap="square" rtlCol="0">
            <a:spAutoFit/>
          </a:bodyPr>
          <a:lstStyle/>
          <a:p>
            <a:r>
              <a:rPr lang="en-US" dirty="0">
                <a:hlinkClick r:id="rId12"/>
              </a:rPr>
              <a:t>Reading </a:t>
            </a:r>
            <a:r>
              <a:rPr lang="en-US">
                <a:hlinkClick r:id="rId12"/>
              </a:rPr>
              <a:t>– Foreword </a:t>
            </a:r>
            <a:r>
              <a:rPr lang="en-US" dirty="0">
                <a:hlinkClick r:id="rId12"/>
              </a:rPr>
              <a:t>Without pictures</a:t>
            </a:r>
            <a:endParaRPr lang="en-US" dirty="0"/>
          </a:p>
        </p:txBody>
      </p:sp>
      <p:sp>
        <p:nvSpPr>
          <p:cNvPr id="8" name="TextBox 7">
            <a:extLst>
              <a:ext uri="{FF2B5EF4-FFF2-40B4-BE49-F238E27FC236}">
                <a16:creationId xmlns:a16="http://schemas.microsoft.com/office/drawing/2014/main" id="{C5108EB2-E239-84D7-FC22-1EEFC6E90AF7}"/>
              </a:ext>
            </a:extLst>
          </p:cNvPr>
          <p:cNvSpPr txBox="1"/>
          <p:nvPr/>
        </p:nvSpPr>
        <p:spPr>
          <a:xfrm>
            <a:off x="1913573" y="2545199"/>
            <a:ext cx="4953000" cy="369332"/>
          </a:xfrm>
          <a:prstGeom prst="rect">
            <a:avLst/>
          </a:prstGeom>
          <a:noFill/>
        </p:spPr>
        <p:txBody>
          <a:bodyPr wrap="square" rtlCol="0">
            <a:spAutoFit/>
          </a:bodyPr>
          <a:lstStyle/>
          <a:p>
            <a:r>
              <a:rPr lang="en-US" dirty="0">
                <a:hlinkClick r:id="rId13"/>
              </a:rPr>
              <a:t>Reading – Foreword With Pictures</a:t>
            </a:r>
            <a:endParaRPr lang="en-US" dirty="0"/>
          </a:p>
        </p:txBody>
      </p:sp>
    </p:spTree>
    <p:extLst>
      <p:ext uri="{BB962C8B-B14F-4D97-AF65-F5344CB8AC3E}">
        <p14:creationId xmlns:p14="http://schemas.microsoft.com/office/powerpoint/2010/main" val="245314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39AA5E71-DFF5-4407-93C2-22413CBAC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61" y="0"/>
            <a:ext cx="2514077" cy="6858000"/>
          </a:xfrm>
          <a:prstGeom prst="rect">
            <a:avLst/>
          </a:prstGeom>
        </p:spPr>
      </p:pic>
    </p:spTree>
    <p:extLst>
      <p:ext uri="{BB962C8B-B14F-4D97-AF65-F5344CB8AC3E}">
        <p14:creationId xmlns:p14="http://schemas.microsoft.com/office/powerpoint/2010/main" val="42666034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(11.4)</a:t>
            </a:r>
            <a:r>
              <a:rPr lang="en-US"/>
              <a:t> </a:t>
            </a:r>
            <a:r>
              <a:rPr lang="en-US" baseline="30000"/>
              <a:t>0:7.10</a:t>
            </a:r>
            <a:r>
              <a:rPr lang="en-US"/>
              <a:t> All time-space finite reality, under the directive urge of the evolving Supreme Being, is engaged in an ever-ascending mobilization and perfecting unification (power-personality synthesis) of all phases and </a:t>
            </a:r>
            <a:r>
              <a:rPr lang="en-US">
                <a:hlinkClick r:id="rId2"/>
              </a:rPr>
              <a:t>values</a:t>
            </a:r>
            <a:r>
              <a:rPr lang="en-US"/>
              <a:t> of finite reality, in association with varied phases of Paradise reality, to the end and for the purpose of subsequently embarking upon the attempt to reach absonite levels of supercreature attainment.</a:t>
            </a:r>
          </a:p>
        </p:txBody>
      </p:sp>
    </p:spTree>
    <p:extLst>
      <p:ext uri="{BB962C8B-B14F-4D97-AF65-F5344CB8AC3E}">
        <p14:creationId xmlns:p14="http://schemas.microsoft.com/office/powerpoint/2010/main" val="3115430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VIII. God the Sevenfold </a:t>
            </a:r>
            <a:br>
              <a:rPr lang="en-US"/>
            </a:br>
            <a:r>
              <a:rPr lang="en-US" sz="1600">
                <a:hlinkClick r:id="rId2"/>
              </a:rPr>
              <a:t>Audio Version</a:t>
            </a:r>
            <a:endParaRPr lang="en-US" sz="1600"/>
          </a:p>
        </p:txBody>
      </p:sp>
      <p:sp>
        <p:nvSpPr>
          <p:cNvPr id="3" name="Content Placeholder 2"/>
          <p:cNvSpPr>
            <a:spLocks noGrp="1"/>
          </p:cNvSpPr>
          <p:nvPr>
            <p:ph idx="1"/>
          </p:nvPr>
        </p:nvSpPr>
        <p:spPr/>
        <p:txBody>
          <a:bodyPr>
            <a:normAutofit fontScale="85000" lnSpcReduction="20000"/>
          </a:bodyPr>
          <a:lstStyle/>
          <a:p>
            <a:pPr marL="0" indent="0">
              <a:buNone/>
            </a:pPr>
            <a:r>
              <a:rPr lang="en-US" baseline="30000"/>
              <a:t>(11.5)</a:t>
            </a:r>
            <a:r>
              <a:rPr lang="en-US"/>
              <a:t> </a:t>
            </a:r>
            <a:r>
              <a:rPr lang="en-US" baseline="30000"/>
              <a:t>0:8.1</a:t>
            </a:r>
            <a:r>
              <a:rPr lang="en-US"/>
              <a:t> To atone for finity of status and to compensate for creature limitations of concept, the </a:t>
            </a:r>
            <a:r>
              <a:rPr lang="en-US">
                <a:hlinkClick r:id="rId3"/>
              </a:rPr>
              <a:t>Universal Father</a:t>
            </a:r>
            <a:r>
              <a:rPr lang="en-US"/>
              <a:t> has established the evolutionary creature's sevenfold approach to Deity:</a:t>
            </a:r>
          </a:p>
          <a:p>
            <a:pPr marL="0" indent="0">
              <a:buNone/>
            </a:pPr>
            <a:r>
              <a:rPr lang="en-US" baseline="30000"/>
              <a:t>(11.6)</a:t>
            </a:r>
            <a:r>
              <a:rPr lang="en-US"/>
              <a:t> </a:t>
            </a:r>
            <a:r>
              <a:rPr lang="en-US" baseline="30000"/>
              <a:t>0:8.2</a:t>
            </a:r>
            <a:r>
              <a:rPr lang="en-US"/>
              <a:t> 1. The </a:t>
            </a:r>
            <a:r>
              <a:rPr lang="en-US">
                <a:hlinkClick r:id="rId4"/>
              </a:rPr>
              <a:t>Paradise Creator Sons.</a:t>
            </a:r>
            <a:r>
              <a:rPr lang="en-US"/>
              <a:t> </a:t>
            </a:r>
          </a:p>
          <a:p>
            <a:pPr marL="0" indent="0">
              <a:buNone/>
            </a:pPr>
            <a:r>
              <a:rPr lang="en-US" baseline="30000"/>
              <a:t>(11.7)</a:t>
            </a:r>
            <a:r>
              <a:rPr lang="en-US"/>
              <a:t> </a:t>
            </a:r>
            <a:r>
              <a:rPr lang="en-US" baseline="30000"/>
              <a:t>0:8.3</a:t>
            </a:r>
            <a:r>
              <a:rPr lang="en-US"/>
              <a:t> 2. The </a:t>
            </a:r>
            <a:r>
              <a:rPr lang="en-US">
                <a:hlinkClick r:id="rId5"/>
              </a:rPr>
              <a:t>Ancients of Days.</a:t>
            </a:r>
            <a:r>
              <a:rPr lang="en-US"/>
              <a:t> </a:t>
            </a:r>
          </a:p>
          <a:p>
            <a:pPr marL="0" indent="0">
              <a:buNone/>
            </a:pPr>
            <a:r>
              <a:rPr lang="en-US" baseline="30000"/>
              <a:t>(11.8)</a:t>
            </a:r>
            <a:r>
              <a:rPr lang="en-US"/>
              <a:t> </a:t>
            </a:r>
            <a:r>
              <a:rPr lang="en-US" baseline="30000"/>
              <a:t>0:8.4</a:t>
            </a:r>
            <a:r>
              <a:rPr lang="en-US"/>
              <a:t> 3. The </a:t>
            </a:r>
            <a:r>
              <a:rPr lang="en-US">
                <a:hlinkClick r:id="rId6"/>
              </a:rPr>
              <a:t>Seven Master Spirits.</a:t>
            </a:r>
            <a:r>
              <a:rPr lang="en-US"/>
              <a:t> </a:t>
            </a:r>
          </a:p>
          <a:p>
            <a:pPr marL="0" indent="0">
              <a:buNone/>
            </a:pPr>
            <a:r>
              <a:rPr lang="en-US" baseline="30000"/>
              <a:t>(11.9)</a:t>
            </a:r>
            <a:r>
              <a:rPr lang="en-US"/>
              <a:t> </a:t>
            </a:r>
            <a:r>
              <a:rPr lang="en-US" baseline="30000"/>
              <a:t>0:8.5</a:t>
            </a:r>
            <a:r>
              <a:rPr lang="en-US"/>
              <a:t> 4. The Supreme Being. </a:t>
            </a:r>
          </a:p>
          <a:p>
            <a:pPr marL="0" indent="0">
              <a:buNone/>
            </a:pPr>
            <a:r>
              <a:rPr lang="en-US" baseline="30000"/>
              <a:t>(11.10)</a:t>
            </a:r>
            <a:r>
              <a:rPr lang="en-US"/>
              <a:t> </a:t>
            </a:r>
            <a:r>
              <a:rPr lang="en-US" baseline="30000"/>
              <a:t>0:8.6</a:t>
            </a:r>
            <a:r>
              <a:rPr lang="en-US"/>
              <a:t> 5. </a:t>
            </a:r>
            <a:r>
              <a:rPr lang="en-US">
                <a:hlinkClick r:id="rId7"/>
              </a:rPr>
              <a:t>God the Spirit.</a:t>
            </a:r>
            <a:r>
              <a:rPr lang="en-US"/>
              <a:t> </a:t>
            </a:r>
          </a:p>
          <a:p>
            <a:pPr marL="0" indent="0">
              <a:buNone/>
            </a:pPr>
            <a:r>
              <a:rPr lang="en-US" baseline="30000"/>
              <a:t>(11.11)</a:t>
            </a:r>
            <a:r>
              <a:rPr lang="en-US"/>
              <a:t> </a:t>
            </a:r>
            <a:r>
              <a:rPr lang="en-US" baseline="30000"/>
              <a:t>0:8.7</a:t>
            </a:r>
            <a:r>
              <a:rPr lang="en-US"/>
              <a:t> 6. </a:t>
            </a:r>
            <a:r>
              <a:rPr lang="en-US">
                <a:hlinkClick r:id="rId8"/>
              </a:rPr>
              <a:t>God the Son.</a:t>
            </a:r>
            <a:r>
              <a:rPr lang="en-US"/>
              <a:t> </a:t>
            </a:r>
          </a:p>
          <a:p>
            <a:pPr marL="0" indent="0">
              <a:buNone/>
            </a:pPr>
            <a:r>
              <a:rPr lang="en-US" baseline="30000"/>
              <a:t>(11.12)</a:t>
            </a:r>
            <a:r>
              <a:rPr lang="en-US"/>
              <a:t> </a:t>
            </a:r>
            <a:r>
              <a:rPr lang="en-US" baseline="30000"/>
              <a:t>0:8.8</a:t>
            </a:r>
            <a:r>
              <a:rPr lang="en-US"/>
              <a:t> 7. </a:t>
            </a:r>
            <a:r>
              <a:rPr lang="en-US">
                <a:hlinkClick r:id="rId9"/>
              </a:rPr>
              <a:t>God the Father.</a:t>
            </a:r>
            <a:endParaRPr lang="en-US"/>
          </a:p>
          <a:p>
            <a:pPr marL="0" indent="0">
              <a:buNone/>
            </a:pPr>
            <a:endParaRPr lang="en-US"/>
          </a:p>
        </p:txBody>
      </p:sp>
      <p:pic>
        <p:nvPicPr>
          <p:cNvPr id="4" name="Content Placeholder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9990" y="4343400"/>
            <a:ext cx="4038600" cy="2220685"/>
          </a:xfrm>
          <a:prstGeom prst="rect">
            <a:avLst/>
          </a:prstGeom>
        </p:spPr>
      </p:pic>
    </p:spTree>
    <p:extLst>
      <p:ext uri="{BB962C8B-B14F-4D97-AF65-F5344CB8AC3E}">
        <p14:creationId xmlns:p14="http://schemas.microsoft.com/office/powerpoint/2010/main" val="2357996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pPr marL="0" indent="0">
              <a:buNone/>
            </a:pPr>
            <a:r>
              <a:rPr lang="en-US" baseline="30000"/>
              <a:t>(11.13)</a:t>
            </a:r>
            <a:r>
              <a:rPr lang="en-US"/>
              <a:t> </a:t>
            </a:r>
            <a:r>
              <a:rPr lang="en-US" baseline="30000"/>
              <a:t>0:8.9</a:t>
            </a:r>
            <a:r>
              <a:rPr lang="en-US"/>
              <a:t>This sevenfold </a:t>
            </a:r>
            <a:r>
              <a:rPr lang="en-US">
                <a:hlinkClick r:id="rId2"/>
              </a:rPr>
              <a:t>Deity</a:t>
            </a:r>
            <a:r>
              <a:rPr lang="en-US"/>
              <a:t> personalization in time and space and to the </a:t>
            </a:r>
            <a:r>
              <a:rPr lang="en-US">
                <a:hlinkClick r:id="rId3"/>
              </a:rPr>
              <a:t>seven superuniverses</a:t>
            </a:r>
            <a:r>
              <a:rPr lang="en-US"/>
              <a:t> enables mortal man to attain the </a:t>
            </a:r>
            <a:r>
              <a:rPr lang="en-US">
                <a:hlinkClick r:id="rId4"/>
              </a:rPr>
              <a:t>presence of God,</a:t>
            </a:r>
            <a:r>
              <a:rPr lang="en-US"/>
              <a:t> who is spirit. This sevenfold Deity, to finite time-space creatures sometime power-personalizing in the Supreme Being, is the functional Deity of the mortal evolutionary creatures of the Paradise-ascension career. Such an experiential discovery-career of the realization of God begins with the recognition of the </a:t>
            </a:r>
            <a:r>
              <a:rPr lang="en-US">
                <a:hlinkClick r:id="rId5"/>
              </a:rPr>
              <a:t>divinity</a:t>
            </a:r>
            <a:r>
              <a:rPr lang="en-US"/>
              <a:t> of the Creator Son of the local universe and ascends through the superuniverse Ancients of Days and by way of the person of one of the Seven Master Spirits to the attainment of the discovery and recognition of the divine </a:t>
            </a:r>
            <a:r>
              <a:rPr lang="en-US">
                <a:hlinkClick r:id="rId6"/>
              </a:rPr>
              <a:t>personality</a:t>
            </a:r>
            <a:r>
              <a:rPr lang="en-US"/>
              <a:t> of the Universal Father on </a:t>
            </a:r>
            <a:r>
              <a:rPr lang="en-US">
                <a:hlinkClick r:id="rId7"/>
              </a:rPr>
              <a:t>Paradise.</a:t>
            </a:r>
            <a:endParaRPr lang="en-US"/>
          </a:p>
          <a:p>
            <a:pPr marL="0" indent="0">
              <a:buNone/>
            </a:pPr>
            <a:endParaRPr lang="en-US"/>
          </a:p>
        </p:txBody>
      </p:sp>
    </p:spTree>
    <p:extLst>
      <p:ext uri="{BB962C8B-B14F-4D97-AF65-F5344CB8AC3E}">
        <p14:creationId xmlns:p14="http://schemas.microsoft.com/office/powerpoint/2010/main" val="4078884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9740"/>
            <a:ext cx="9144000" cy="5938520"/>
          </a:xfrm>
          <a:prstGeom prst="rect">
            <a:avLst/>
          </a:prstGeom>
        </p:spPr>
      </p:pic>
    </p:spTree>
    <p:extLst>
      <p:ext uri="{BB962C8B-B14F-4D97-AF65-F5344CB8AC3E}">
        <p14:creationId xmlns:p14="http://schemas.microsoft.com/office/powerpoint/2010/main" val="3050924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pPr marL="0" indent="0">
              <a:buNone/>
            </a:pPr>
            <a:r>
              <a:rPr lang="en-US" baseline="30000"/>
              <a:t>(12.1)</a:t>
            </a:r>
            <a:r>
              <a:rPr lang="en-US"/>
              <a:t> </a:t>
            </a:r>
            <a:r>
              <a:rPr lang="en-US" baseline="30000"/>
              <a:t>0:8.10</a:t>
            </a:r>
            <a:r>
              <a:rPr lang="en-US"/>
              <a:t> The </a:t>
            </a:r>
            <a:r>
              <a:rPr lang="en-US">
                <a:hlinkClick r:id="rId2"/>
              </a:rPr>
              <a:t>grand universe</a:t>
            </a:r>
            <a:r>
              <a:rPr lang="en-US"/>
              <a:t> is the threefold Deity domain of the </a:t>
            </a:r>
            <a:r>
              <a:rPr lang="en-US">
                <a:hlinkClick r:id="rId3"/>
              </a:rPr>
              <a:t>Trinity of Supremacy,</a:t>
            </a:r>
            <a:r>
              <a:rPr lang="en-US"/>
              <a:t> </a:t>
            </a:r>
            <a:r>
              <a:rPr lang="en-US">
                <a:hlinkClick r:id="rId4"/>
              </a:rPr>
              <a:t>God the Sevenfold,</a:t>
            </a:r>
            <a:r>
              <a:rPr lang="en-US"/>
              <a:t> and the Supreme Being. </a:t>
            </a:r>
            <a:r>
              <a:rPr lang="en-US">
                <a:hlinkClick r:id="rId5"/>
              </a:rPr>
              <a:t>God the Supreme</a:t>
            </a:r>
            <a:r>
              <a:rPr lang="en-US"/>
              <a:t> is potential in the </a:t>
            </a:r>
            <a:r>
              <a:rPr lang="en-US">
                <a:hlinkClick r:id="rId6"/>
              </a:rPr>
              <a:t>Paradise Trinity,</a:t>
            </a:r>
            <a:r>
              <a:rPr lang="en-US"/>
              <a:t> from whom he derives his personality and spirit attributes; but he is now actualizing in the </a:t>
            </a:r>
            <a:r>
              <a:rPr lang="en-US">
                <a:hlinkClick r:id="rId7"/>
              </a:rPr>
              <a:t>Creator Sons,</a:t>
            </a:r>
            <a:r>
              <a:rPr lang="en-US"/>
              <a:t> Ancients of Days, and the Master Spirits, from whom he derives his power as </a:t>
            </a:r>
            <a:r>
              <a:rPr lang="en-US">
                <a:hlinkClick r:id="rId8"/>
              </a:rPr>
              <a:t>Almighty</a:t>
            </a:r>
            <a:r>
              <a:rPr lang="en-US"/>
              <a:t> to the superuniverses of time and space. This power manifestation of the immediate God of evolutionary creatures actually time-space evolves concomitantly with them. The </a:t>
            </a:r>
            <a:r>
              <a:rPr lang="en-US">
                <a:hlinkClick r:id="rId9"/>
              </a:rPr>
              <a:t>Almighty Supreme,</a:t>
            </a:r>
            <a:r>
              <a:rPr lang="en-US"/>
              <a:t> evolving on the value-level of nonpersonal activities, and the spirit person of God the Supreme are </a:t>
            </a:r>
            <a:r>
              <a:rPr lang="en-US" i="1"/>
              <a:t>one reality</a:t>
            </a:r>
            <a:r>
              <a:rPr lang="en-US"/>
              <a:t> —the Supreme Being.</a:t>
            </a:r>
          </a:p>
        </p:txBody>
      </p:sp>
    </p:spTree>
    <p:extLst>
      <p:ext uri="{BB962C8B-B14F-4D97-AF65-F5344CB8AC3E}">
        <p14:creationId xmlns:p14="http://schemas.microsoft.com/office/powerpoint/2010/main" val="450063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pPr marL="0" indent="0">
              <a:buNone/>
            </a:pPr>
            <a:r>
              <a:rPr lang="en-US" baseline="30000"/>
              <a:t>(12.2)</a:t>
            </a:r>
            <a:r>
              <a:rPr lang="en-US"/>
              <a:t> </a:t>
            </a:r>
            <a:r>
              <a:rPr lang="en-US" baseline="30000"/>
              <a:t>0:8.11</a:t>
            </a:r>
            <a:r>
              <a:rPr lang="en-US"/>
              <a:t> The Creator Sons in the Deity association of God the Sevenfold provide the mechanism whereby the mortal becomes immortal and the finite attains the embrace of the infinite. The Supreme Being provides the technique for the power-personality mobilization, the divine synthesis, of </a:t>
            </a:r>
            <a:r>
              <a:rPr lang="en-US" i="1"/>
              <a:t>all</a:t>
            </a:r>
            <a:r>
              <a:rPr lang="en-US"/>
              <a:t> these manifold transactions, thus enabling the finite to attain the absonite and, through other possible future actualizations, to attempt the attainment of the </a:t>
            </a:r>
            <a:r>
              <a:rPr lang="en-US">
                <a:hlinkClick r:id="rId2"/>
              </a:rPr>
              <a:t>Ultimate.</a:t>
            </a:r>
            <a:r>
              <a:rPr lang="en-US"/>
              <a:t> The Creator Sons and their associated </a:t>
            </a:r>
            <a:r>
              <a:rPr lang="en-US">
                <a:hlinkClick r:id="rId3"/>
              </a:rPr>
              <a:t>Divine Ministers</a:t>
            </a:r>
            <a:r>
              <a:rPr lang="en-US"/>
              <a:t> are participants in this supreme mobilization, but the Ancients of Days and the Seven Master Spirits are probably eternally fixed as permanent administrators in the grand universe.</a:t>
            </a:r>
          </a:p>
        </p:txBody>
      </p:sp>
    </p:spTree>
    <p:extLst>
      <p:ext uri="{BB962C8B-B14F-4D97-AF65-F5344CB8AC3E}">
        <p14:creationId xmlns:p14="http://schemas.microsoft.com/office/powerpoint/2010/main" val="41322503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(12.3)</a:t>
            </a:r>
            <a:r>
              <a:rPr lang="en-US"/>
              <a:t> </a:t>
            </a:r>
            <a:r>
              <a:rPr lang="en-US" baseline="30000"/>
              <a:t>0:8.12</a:t>
            </a:r>
            <a:r>
              <a:rPr lang="en-US"/>
              <a:t> The function of God the Sevenfold dates from the organization of the seven superuniverses, and it will probably expand in connection with the future </a:t>
            </a:r>
            <a:r>
              <a:rPr lang="en-US">
                <a:hlinkClick r:id="rId2"/>
              </a:rPr>
              <a:t>evolution</a:t>
            </a:r>
            <a:r>
              <a:rPr lang="en-US"/>
              <a:t> of the creations of </a:t>
            </a:r>
            <a:r>
              <a:rPr lang="en-US">
                <a:hlinkClick r:id="rId3"/>
              </a:rPr>
              <a:t>outer space.</a:t>
            </a:r>
            <a:r>
              <a:rPr lang="en-US"/>
              <a:t> The organization of these future universes of the primary, secondary, tertiary, and quartan </a:t>
            </a:r>
            <a:r>
              <a:rPr lang="en-US">
                <a:hlinkClick r:id="rId4"/>
              </a:rPr>
              <a:t>space levels</a:t>
            </a:r>
            <a:r>
              <a:rPr lang="en-US"/>
              <a:t> of progressive evolution will undoubtedly witness the inauguration of the transcendent and absonite approach to Deity.</a:t>
            </a:r>
          </a:p>
        </p:txBody>
      </p:sp>
    </p:spTree>
    <p:extLst>
      <p:ext uri="{BB962C8B-B14F-4D97-AF65-F5344CB8AC3E}">
        <p14:creationId xmlns:p14="http://schemas.microsoft.com/office/powerpoint/2010/main" val="24251512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IX. God the Ultimate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70000" lnSpcReduction="20000"/>
          </a:bodyPr>
          <a:lstStyle/>
          <a:p>
            <a:pPr marL="0" indent="0">
              <a:buNone/>
            </a:pPr>
            <a:r>
              <a:rPr lang="en-US" baseline="30000"/>
              <a:t>(12.4)</a:t>
            </a:r>
            <a:r>
              <a:rPr lang="en-US"/>
              <a:t> </a:t>
            </a:r>
            <a:r>
              <a:rPr lang="en-US" baseline="30000"/>
              <a:t>0:9.1</a:t>
            </a:r>
            <a:r>
              <a:rPr lang="en-US"/>
              <a:t> Just as the Supreme Being progressively evolves from the antecedent </a:t>
            </a:r>
            <a:r>
              <a:rPr lang="en-US">
                <a:hlinkClick r:id="rId3"/>
              </a:rPr>
              <a:t>divinity</a:t>
            </a:r>
            <a:r>
              <a:rPr lang="en-US"/>
              <a:t> endowment of the encompassed </a:t>
            </a:r>
            <a:r>
              <a:rPr lang="en-US">
                <a:hlinkClick r:id="rId4"/>
              </a:rPr>
              <a:t>grand universe</a:t>
            </a:r>
            <a:r>
              <a:rPr lang="en-US"/>
              <a:t> potential of energy and </a:t>
            </a:r>
            <a:r>
              <a:rPr lang="en-US">
                <a:hlinkClick r:id="rId5"/>
              </a:rPr>
              <a:t>personality,</a:t>
            </a:r>
            <a:r>
              <a:rPr lang="en-US"/>
              <a:t> so does </a:t>
            </a:r>
            <a:r>
              <a:rPr lang="en-US">
                <a:hlinkClick r:id="rId6"/>
              </a:rPr>
              <a:t>God the Ultimate</a:t>
            </a:r>
            <a:r>
              <a:rPr lang="en-US"/>
              <a:t> eventuate from the </a:t>
            </a:r>
            <a:r>
              <a:rPr lang="en-US">
                <a:hlinkClick r:id="rId7"/>
              </a:rPr>
              <a:t>potentials</a:t>
            </a:r>
            <a:r>
              <a:rPr lang="en-US"/>
              <a:t> of divinity residing in the transcended time-space domains of the </a:t>
            </a:r>
            <a:r>
              <a:rPr lang="en-US">
                <a:hlinkClick r:id="rId8"/>
              </a:rPr>
              <a:t>master universe.</a:t>
            </a:r>
            <a:r>
              <a:rPr lang="en-US"/>
              <a:t> The actualization of </a:t>
            </a:r>
            <a:r>
              <a:rPr lang="en-US">
                <a:hlinkClick r:id="rId9"/>
              </a:rPr>
              <a:t>Ultimate Deity</a:t>
            </a:r>
            <a:r>
              <a:rPr lang="en-US"/>
              <a:t> signalizes absonite unification of the first experiential </a:t>
            </a:r>
            <a:r>
              <a:rPr lang="en-US">
                <a:hlinkClick r:id="rId10"/>
              </a:rPr>
              <a:t>Trinity</a:t>
            </a:r>
            <a:r>
              <a:rPr lang="en-US"/>
              <a:t> and signifies unifying </a:t>
            </a:r>
            <a:r>
              <a:rPr lang="en-US">
                <a:hlinkClick r:id="rId11"/>
              </a:rPr>
              <a:t>Deity</a:t>
            </a:r>
            <a:r>
              <a:rPr lang="en-US"/>
              <a:t> expansion on the second level of creative self-realization. This constitutes the personality-power equivalent of the universe experiential-Deity actualization of </a:t>
            </a:r>
            <a:r>
              <a:rPr lang="en-US">
                <a:hlinkClick r:id="rId12"/>
              </a:rPr>
              <a:t>Paradise</a:t>
            </a:r>
            <a:r>
              <a:rPr lang="en-US"/>
              <a:t> absonite realities on the eventuating levels of transcended time-space </a:t>
            </a:r>
            <a:r>
              <a:rPr lang="en-US">
                <a:hlinkClick r:id="rId13"/>
              </a:rPr>
              <a:t>values.</a:t>
            </a:r>
            <a:r>
              <a:rPr lang="en-US"/>
              <a:t> The completion of such an experiential unfold ment is designed to afford ultimate service-destiny for all time-space creatures who have attained absonite levels through the completed realization of the Supreme Being and by the ministry of </a:t>
            </a:r>
            <a:r>
              <a:rPr lang="en-US">
                <a:hlinkClick r:id="rId14"/>
              </a:rPr>
              <a:t>God the Sevenfold.</a:t>
            </a:r>
            <a:endParaRPr lang="en-US"/>
          </a:p>
          <a:p>
            <a:pPr marL="0" indent="0">
              <a:buNone/>
            </a:pPr>
            <a:endParaRPr lang="en-US"/>
          </a:p>
        </p:txBody>
      </p:sp>
    </p:spTree>
    <p:extLst>
      <p:ext uri="{BB962C8B-B14F-4D97-AF65-F5344CB8AC3E}">
        <p14:creationId xmlns:p14="http://schemas.microsoft.com/office/powerpoint/2010/main" val="2096906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392"/>
            <a:ext cx="9144000" cy="5227215"/>
          </a:xfrm>
          <a:prstGeom prst="rect">
            <a:avLst/>
          </a:prstGeom>
        </p:spPr>
      </p:pic>
    </p:spTree>
    <p:extLst>
      <p:ext uri="{BB962C8B-B14F-4D97-AF65-F5344CB8AC3E}">
        <p14:creationId xmlns:p14="http://schemas.microsoft.com/office/powerpoint/2010/main" val="9916516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(12.5)</a:t>
            </a:r>
            <a:r>
              <a:rPr lang="en-US"/>
              <a:t> </a:t>
            </a:r>
            <a:r>
              <a:rPr lang="en-US" baseline="30000"/>
              <a:t>0:9.2</a:t>
            </a:r>
            <a:r>
              <a:rPr lang="en-US"/>
              <a:t> </a:t>
            </a:r>
            <a:r>
              <a:rPr lang="en-US" i="1"/>
              <a:t>God the </a:t>
            </a:r>
            <a:r>
              <a:rPr lang="en-US" i="1">
                <a:hlinkClick r:id="rId2"/>
              </a:rPr>
              <a:t>Ultimate</a:t>
            </a:r>
            <a:r>
              <a:rPr lang="en-US" i="1"/>
              <a:t> </a:t>
            </a:r>
            <a:r>
              <a:rPr lang="en-US"/>
              <a:t>is designative of personal Deity functioning on the divinity levels of the absonite and on the universe spheres of supertime and transcended space. The Ultimate is a supersupreme </a:t>
            </a:r>
            <a:r>
              <a:rPr lang="en-US">
                <a:hlinkClick r:id="rId3"/>
              </a:rPr>
              <a:t>eventuation</a:t>
            </a:r>
            <a:r>
              <a:rPr lang="en-US"/>
              <a:t> of Deity. The Supreme is the Trinity unification comprehended by finite beings; the Ultimate is the unification of the </a:t>
            </a:r>
            <a:r>
              <a:rPr lang="en-US">
                <a:hlinkClick r:id="rId4"/>
              </a:rPr>
              <a:t>Paradise Trinity</a:t>
            </a:r>
            <a:r>
              <a:rPr lang="en-US"/>
              <a:t> comprehended by absonite beings.</a:t>
            </a:r>
          </a:p>
        </p:txBody>
      </p:sp>
    </p:spTree>
    <p:extLst>
      <p:ext uri="{BB962C8B-B14F-4D97-AF65-F5344CB8AC3E}">
        <p14:creationId xmlns:p14="http://schemas.microsoft.com/office/powerpoint/2010/main" val="340636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(1.6)</a:t>
            </a:r>
            <a:r>
              <a:rPr lang="en-US"/>
              <a:t> </a:t>
            </a:r>
            <a:r>
              <a:rPr lang="en-US" baseline="30000"/>
              <a:t>0:0.6</a:t>
            </a:r>
            <a:r>
              <a:rPr lang="en-US"/>
              <a:t> The seven evolving superuniverses in association with the central and divine universe, we commonly refer to as the </a:t>
            </a:r>
            <a:r>
              <a:rPr lang="en-US" i="1">
                <a:hlinkClick r:id="rId2"/>
              </a:rPr>
              <a:t>grand universe;</a:t>
            </a:r>
            <a:r>
              <a:rPr lang="en-US"/>
              <a:t> these are the now organized and inhabited creations. They are all a part of the </a:t>
            </a:r>
            <a:r>
              <a:rPr lang="en-US" i="1">
                <a:hlinkClick r:id="rId3"/>
              </a:rPr>
              <a:t>master universe,</a:t>
            </a:r>
            <a:r>
              <a:rPr lang="en-US"/>
              <a:t> which also embraces the uninhabited but mobilizing universes of </a:t>
            </a:r>
            <a:r>
              <a:rPr lang="en-US">
                <a:hlinkClick r:id="rId4"/>
              </a:rPr>
              <a:t>outer space.</a:t>
            </a:r>
            <a:endParaRPr lang="en-US"/>
          </a:p>
          <a:p>
            <a:pPr marL="0" indent="0">
              <a:buNone/>
            </a:pPr>
            <a:endParaRPr lang="en-US"/>
          </a:p>
        </p:txBody>
      </p:sp>
    </p:spTree>
    <p:extLst>
      <p:ext uri="{BB962C8B-B14F-4D97-AF65-F5344CB8AC3E}">
        <p14:creationId xmlns:p14="http://schemas.microsoft.com/office/powerpoint/2010/main" val="38476855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07" y="0"/>
            <a:ext cx="7751586" cy="6858000"/>
          </a:xfrm>
          <a:prstGeom prst="rect">
            <a:avLst/>
          </a:prstGeom>
        </p:spPr>
      </p:pic>
    </p:spTree>
    <p:extLst>
      <p:ext uri="{BB962C8B-B14F-4D97-AF65-F5344CB8AC3E}">
        <p14:creationId xmlns:p14="http://schemas.microsoft.com/office/powerpoint/2010/main" val="20477115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(13.1)</a:t>
            </a:r>
            <a:r>
              <a:rPr lang="en-US"/>
              <a:t> </a:t>
            </a:r>
            <a:r>
              <a:rPr lang="en-US" baseline="30000"/>
              <a:t>0:9.3</a:t>
            </a:r>
            <a:r>
              <a:rPr lang="en-US"/>
              <a:t> The </a:t>
            </a:r>
            <a:r>
              <a:rPr lang="en-US">
                <a:hlinkClick r:id="rId2"/>
              </a:rPr>
              <a:t>Universal Father,</a:t>
            </a:r>
            <a:r>
              <a:rPr lang="en-US"/>
              <a:t> through the mechanism of evolutionary Deity, is actually engaged in the stupendous and amazing </a:t>
            </a:r>
            <a:r>
              <a:rPr lang="en-US" i="1"/>
              <a:t>act</a:t>
            </a:r>
            <a:r>
              <a:rPr lang="en-US"/>
              <a:t> of personality focalization and power mobilization, on their respective universe meaning-levels, of the divine reality values of the finite, the absonite, and even of the absolute.</a:t>
            </a:r>
          </a:p>
        </p:txBody>
      </p:sp>
    </p:spTree>
    <p:extLst>
      <p:ext uri="{BB962C8B-B14F-4D97-AF65-F5344CB8AC3E}">
        <p14:creationId xmlns:p14="http://schemas.microsoft.com/office/powerpoint/2010/main" val="3847685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(13.2)</a:t>
            </a:r>
            <a:r>
              <a:rPr lang="en-US"/>
              <a:t> </a:t>
            </a:r>
            <a:r>
              <a:rPr lang="en-US" baseline="30000"/>
              <a:t>0:9.4</a:t>
            </a:r>
            <a:r>
              <a:rPr lang="en-US"/>
              <a:t> The first three and past-eternal Deities of Paradise—the Universal Father, the </a:t>
            </a:r>
            <a:r>
              <a:rPr lang="en-US">
                <a:hlinkClick r:id="rId2"/>
              </a:rPr>
              <a:t>Eternal Son,</a:t>
            </a:r>
            <a:r>
              <a:rPr lang="en-US"/>
              <a:t> and the </a:t>
            </a:r>
            <a:r>
              <a:rPr lang="en-US">
                <a:hlinkClick r:id="rId3"/>
              </a:rPr>
              <a:t>Infinite Spirit</a:t>
            </a:r>
            <a:r>
              <a:rPr lang="en-US"/>
              <a:t>—are, in the eternal future, to be personality-complemented by the experiential actualization of associate evolutionary Deities— </a:t>
            </a:r>
            <a:r>
              <a:rPr lang="en-US">
                <a:hlinkClick r:id="rId4"/>
              </a:rPr>
              <a:t>God the Supreme,</a:t>
            </a:r>
            <a:r>
              <a:rPr lang="en-US"/>
              <a:t> God the Ultimate, and possibly </a:t>
            </a:r>
            <a:r>
              <a:rPr lang="en-US">
                <a:hlinkClick r:id="rId5"/>
              </a:rPr>
              <a:t>God the Absolute.</a:t>
            </a:r>
            <a:endParaRPr lang="en-US"/>
          </a:p>
          <a:p>
            <a:pPr marL="0" indent="0">
              <a:buNone/>
            </a:pPr>
            <a:endParaRPr lang="en-US"/>
          </a:p>
        </p:txBody>
      </p:sp>
    </p:spTree>
    <p:extLst>
      <p:ext uri="{BB962C8B-B14F-4D97-AF65-F5344CB8AC3E}">
        <p14:creationId xmlns:p14="http://schemas.microsoft.com/office/powerpoint/2010/main" val="2037096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(13.3)</a:t>
            </a:r>
            <a:r>
              <a:rPr lang="en-US"/>
              <a:t> </a:t>
            </a:r>
            <a:r>
              <a:rPr lang="en-US" baseline="30000"/>
              <a:t>0:9.5</a:t>
            </a:r>
            <a:r>
              <a:rPr lang="en-US"/>
              <a:t> God the Supreme and God the Ultimate, now evolving in the experiential universes, are not existential—not past eternals, only future eternals, time-space-conditioned and transcendental-conditioned eternals. They are Deities of supreme, ultimate, and possibly supreme-ultimate endowments, but they have experienced historic universe origins. They will never have an end, but they do have personality beginnings. They are indeed actualizations of eternal and infinite Deity potentials, but they themselves are neither unqualifiedly eternal nor infinite.</a:t>
            </a:r>
          </a:p>
        </p:txBody>
      </p:sp>
    </p:spTree>
    <p:extLst>
      <p:ext uri="{BB962C8B-B14F-4D97-AF65-F5344CB8AC3E}">
        <p14:creationId xmlns:p14="http://schemas.microsoft.com/office/powerpoint/2010/main" val="21465651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X. God the Absolute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77500" lnSpcReduction="20000"/>
          </a:bodyPr>
          <a:lstStyle/>
          <a:p>
            <a:pPr marL="0" indent="0">
              <a:buNone/>
            </a:pPr>
            <a:r>
              <a:rPr lang="en-US" baseline="30000"/>
              <a:t>(13.4)</a:t>
            </a:r>
            <a:r>
              <a:rPr lang="en-US"/>
              <a:t> </a:t>
            </a:r>
            <a:r>
              <a:rPr lang="en-US" baseline="30000"/>
              <a:t>0:10.1</a:t>
            </a:r>
            <a:r>
              <a:rPr lang="en-US"/>
              <a:t> There are many features of the eternal reality of the </a:t>
            </a:r>
            <a:r>
              <a:rPr lang="en-US" i="1">
                <a:hlinkClick r:id="rId3"/>
              </a:rPr>
              <a:t>Deity Absolute</a:t>
            </a:r>
            <a:r>
              <a:rPr lang="en-US" i="1"/>
              <a:t> </a:t>
            </a:r>
            <a:r>
              <a:rPr lang="en-US"/>
              <a:t>which cannot be fully explained to the time-space finite mind, but the actualization of </a:t>
            </a:r>
            <a:r>
              <a:rPr lang="en-US" i="1">
                <a:hlinkClick r:id="rId4"/>
              </a:rPr>
              <a:t>God the Absolute</a:t>
            </a:r>
            <a:r>
              <a:rPr lang="en-US" i="1"/>
              <a:t> </a:t>
            </a:r>
            <a:r>
              <a:rPr lang="en-US"/>
              <a:t>would be in consequence of the unification of the </a:t>
            </a:r>
            <a:r>
              <a:rPr lang="en-US">
                <a:hlinkClick r:id="rId5"/>
              </a:rPr>
              <a:t>second experiential Trinity,</a:t>
            </a:r>
            <a:r>
              <a:rPr lang="en-US"/>
              <a:t> the </a:t>
            </a:r>
            <a:r>
              <a:rPr lang="en-US">
                <a:hlinkClick r:id="rId6"/>
              </a:rPr>
              <a:t>Absolute Trinity.</a:t>
            </a:r>
            <a:r>
              <a:rPr lang="en-US"/>
              <a:t> This would constitute the experiential realization of absolute </a:t>
            </a:r>
            <a:r>
              <a:rPr lang="en-US">
                <a:hlinkClick r:id="rId7"/>
              </a:rPr>
              <a:t>divinity,</a:t>
            </a:r>
            <a:r>
              <a:rPr lang="en-US"/>
              <a:t> the unification of absolute </a:t>
            </a:r>
            <a:r>
              <a:rPr lang="en-US">
                <a:hlinkClick r:id="rId8"/>
              </a:rPr>
              <a:t>meanings</a:t>
            </a:r>
            <a:r>
              <a:rPr lang="en-US"/>
              <a:t> on absolute levels; but we are not certain regarding the encompassment of all absolute </a:t>
            </a:r>
            <a:r>
              <a:rPr lang="en-US">
                <a:hlinkClick r:id="rId9"/>
              </a:rPr>
              <a:t>values</a:t>
            </a:r>
            <a:r>
              <a:rPr lang="en-US"/>
              <a:t> since we have at no time been informed that the </a:t>
            </a:r>
            <a:r>
              <a:rPr lang="en-US">
                <a:hlinkClick r:id="rId10"/>
              </a:rPr>
              <a:t>Qualified Absolute</a:t>
            </a:r>
            <a:r>
              <a:rPr lang="en-US"/>
              <a:t> is the equivalent of the Infinite. Superultimate destinies are involved in absolute meanings and infinite spirituality, and without both of these unachieved realities we cannot establish absolute values.</a:t>
            </a:r>
          </a:p>
        </p:txBody>
      </p:sp>
    </p:spTree>
    <p:extLst>
      <p:ext uri="{BB962C8B-B14F-4D97-AF65-F5344CB8AC3E}">
        <p14:creationId xmlns:p14="http://schemas.microsoft.com/office/powerpoint/2010/main" val="3373183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9460"/>
            <a:ext cx="9144000" cy="3459079"/>
          </a:xfrm>
          <a:prstGeom prst="rect">
            <a:avLst/>
          </a:prstGeom>
        </p:spPr>
      </p:pic>
    </p:spTree>
    <p:extLst>
      <p:ext uri="{BB962C8B-B14F-4D97-AF65-F5344CB8AC3E}">
        <p14:creationId xmlns:p14="http://schemas.microsoft.com/office/powerpoint/2010/main" val="21637419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6609"/>
            <a:ext cx="9144000" cy="4804781"/>
          </a:xfrm>
          <a:prstGeom prst="rect">
            <a:avLst/>
          </a:prstGeom>
        </p:spPr>
      </p:pic>
    </p:spTree>
    <p:extLst>
      <p:ext uri="{BB962C8B-B14F-4D97-AF65-F5344CB8AC3E}">
        <p14:creationId xmlns:p14="http://schemas.microsoft.com/office/powerpoint/2010/main" val="22340646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(13.5)</a:t>
            </a:r>
            <a:r>
              <a:rPr lang="en-US"/>
              <a:t> </a:t>
            </a:r>
            <a:r>
              <a:rPr lang="en-US" baseline="30000"/>
              <a:t>0:10.2</a:t>
            </a:r>
            <a:r>
              <a:rPr lang="en-US"/>
              <a:t> God the Absolute is the realization-attainment goal of all superabsonite beings, but the power and </a:t>
            </a:r>
            <a:r>
              <a:rPr lang="en-US">
                <a:hlinkClick r:id="rId2"/>
              </a:rPr>
              <a:t>personality</a:t>
            </a:r>
            <a:r>
              <a:rPr lang="en-US"/>
              <a:t> potential of the </a:t>
            </a:r>
            <a:r>
              <a:rPr lang="en-US">
                <a:hlinkClick r:id="rId3"/>
              </a:rPr>
              <a:t>Deity</a:t>
            </a:r>
            <a:r>
              <a:rPr lang="en-US"/>
              <a:t> Absolute transcends our concept, and we hesitate to discuss those realities which are so far removed from experiential actualization.</a:t>
            </a:r>
          </a:p>
        </p:txBody>
      </p:sp>
    </p:spTree>
    <p:extLst>
      <p:ext uri="{BB962C8B-B14F-4D97-AF65-F5344CB8AC3E}">
        <p14:creationId xmlns:p14="http://schemas.microsoft.com/office/powerpoint/2010/main" val="3380170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XI. The Three Absolutes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85000" lnSpcReduction="20000"/>
          </a:bodyPr>
          <a:lstStyle/>
          <a:p>
            <a:pPr marL="0" indent="0">
              <a:buNone/>
            </a:pPr>
            <a:r>
              <a:rPr lang="en-US" baseline="30000"/>
              <a:t>(13.6)</a:t>
            </a:r>
            <a:r>
              <a:rPr lang="en-US"/>
              <a:t> </a:t>
            </a:r>
            <a:r>
              <a:rPr lang="en-US" baseline="30000"/>
              <a:t>0:11.1</a:t>
            </a:r>
            <a:r>
              <a:rPr lang="en-US"/>
              <a:t> When the combined thought of the </a:t>
            </a:r>
            <a:r>
              <a:rPr lang="en-US">
                <a:hlinkClick r:id="rId3"/>
              </a:rPr>
              <a:t>Universal Father</a:t>
            </a:r>
            <a:r>
              <a:rPr lang="en-US"/>
              <a:t> and the </a:t>
            </a:r>
            <a:r>
              <a:rPr lang="en-US">
                <a:hlinkClick r:id="rId4"/>
              </a:rPr>
              <a:t>Eternal Son,</a:t>
            </a:r>
            <a:r>
              <a:rPr lang="en-US"/>
              <a:t> functioning in the </a:t>
            </a:r>
            <a:r>
              <a:rPr lang="en-US">
                <a:hlinkClick r:id="rId5"/>
              </a:rPr>
              <a:t>God of Action,</a:t>
            </a:r>
            <a:r>
              <a:rPr lang="en-US"/>
              <a:t> constituted the creation of the divine and central universe, the Father followed the expression of his thought into the word of his Son and the act of their Conjoint Executive by differentiating his </a:t>
            </a:r>
            <a:r>
              <a:rPr lang="en-US">
                <a:hlinkClick r:id="rId6"/>
              </a:rPr>
              <a:t>Havona</a:t>
            </a:r>
            <a:r>
              <a:rPr lang="en-US"/>
              <a:t> presence from the </a:t>
            </a:r>
            <a:r>
              <a:rPr lang="en-US">
                <a:hlinkClick r:id="rId7"/>
              </a:rPr>
              <a:t>potentials</a:t>
            </a:r>
            <a:r>
              <a:rPr lang="en-US"/>
              <a:t> of infinity. And these undisclosed infinity potentials remain space concealed in the </a:t>
            </a:r>
            <a:r>
              <a:rPr lang="en-US">
                <a:hlinkClick r:id="rId8"/>
              </a:rPr>
              <a:t>Unqualified Absolute</a:t>
            </a:r>
            <a:r>
              <a:rPr lang="en-US"/>
              <a:t> and divinely enshrouded in the </a:t>
            </a:r>
            <a:r>
              <a:rPr lang="en-US">
                <a:hlinkClick r:id="rId9"/>
              </a:rPr>
              <a:t>Deity Absolute,</a:t>
            </a:r>
            <a:r>
              <a:rPr lang="en-US"/>
              <a:t> while these two become one in the functioning of the </a:t>
            </a:r>
            <a:r>
              <a:rPr lang="en-US">
                <a:hlinkClick r:id="rId10"/>
              </a:rPr>
              <a:t>Universal Absolute,</a:t>
            </a:r>
            <a:r>
              <a:rPr lang="en-US"/>
              <a:t> the unrevealed infinity-unity of the </a:t>
            </a:r>
            <a:r>
              <a:rPr lang="en-US">
                <a:hlinkClick r:id="rId11"/>
              </a:rPr>
              <a:t>Paradise</a:t>
            </a:r>
            <a:r>
              <a:rPr lang="en-US"/>
              <a:t> Father.</a:t>
            </a:r>
          </a:p>
        </p:txBody>
      </p:sp>
    </p:spTree>
    <p:extLst>
      <p:ext uri="{BB962C8B-B14F-4D97-AF65-F5344CB8AC3E}">
        <p14:creationId xmlns:p14="http://schemas.microsoft.com/office/powerpoint/2010/main" val="18960877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052"/>
            <a:ext cx="9144000" cy="6215895"/>
          </a:xfrm>
          <a:prstGeom prst="rect">
            <a:avLst/>
          </a:prstGeom>
        </p:spPr>
      </p:pic>
    </p:spTree>
    <p:extLst>
      <p:ext uri="{BB962C8B-B14F-4D97-AF65-F5344CB8AC3E}">
        <p14:creationId xmlns:p14="http://schemas.microsoft.com/office/powerpoint/2010/main" val="271028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2" y="0"/>
            <a:ext cx="9063436" cy="6858000"/>
          </a:xfrm>
          <a:prstGeom prst="rect">
            <a:avLst/>
          </a:prstGeom>
        </p:spPr>
      </p:pic>
    </p:spTree>
    <p:extLst>
      <p:ext uri="{BB962C8B-B14F-4D97-AF65-F5344CB8AC3E}">
        <p14:creationId xmlns:p14="http://schemas.microsoft.com/office/powerpoint/2010/main" val="18026368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50" y="0"/>
            <a:ext cx="7319300" cy="6858000"/>
          </a:xfrm>
          <a:prstGeom prst="rect">
            <a:avLst/>
          </a:prstGeom>
        </p:spPr>
      </p:pic>
    </p:spTree>
    <p:extLst>
      <p:ext uri="{BB962C8B-B14F-4D97-AF65-F5344CB8AC3E}">
        <p14:creationId xmlns:p14="http://schemas.microsoft.com/office/powerpoint/2010/main" val="7347841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70560"/>
            <a:ext cx="9144000" cy="5516880"/>
          </a:xfrm>
          <a:prstGeom prst="rect">
            <a:avLst/>
          </a:prstGeom>
        </p:spPr>
      </p:pic>
    </p:spTree>
    <p:extLst>
      <p:ext uri="{BB962C8B-B14F-4D97-AF65-F5344CB8AC3E}">
        <p14:creationId xmlns:p14="http://schemas.microsoft.com/office/powerpoint/2010/main" val="38656481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(13.7)</a:t>
            </a:r>
            <a:r>
              <a:rPr lang="en-US"/>
              <a:t> </a:t>
            </a:r>
            <a:r>
              <a:rPr lang="en-US" baseline="30000"/>
              <a:t>0:11.2</a:t>
            </a:r>
            <a:r>
              <a:rPr lang="en-US"/>
              <a:t> Both potency of cosmic force and potency of spirit force are in process of progressive revelation-realization as the enrichment of all reality is effected by experiential growth and through the correlation of the experiential with the existential by the Universal Absolute. By virtue of the equipoising presence of the Universal Absolute, the </a:t>
            </a:r>
            <a:r>
              <a:rPr lang="en-US">
                <a:hlinkClick r:id="rId2"/>
              </a:rPr>
              <a:t>First Source and Center</a:t>
            </a:r>
            <a:r>
              <a:rPr lang="en-US"/>
              <a:t> realizes extension of experiential power, enjoys identification with his evolutionary creatures, and achieves expansion of experiential </a:t>
            </a:r>
            <a:r>
              <a:rPr lang="en-US">
                <a:hlinkClick r:id="rId3"/>
              </a:rPr>
              <a:t>Deity</a:t>
            </a:r>
            <a:r>
              <a:rPr lang="en-US"/>
              <a:t> on the levels of </a:t>
            </a:r>
            <a:r>
              <a:rPr lang="en-US">
                <a:hlinkClick r:id="rId4"/>
              </a:rPr>
              <a:t>Supremacy,</a:t>
            </a:r>
            <a:r>
              <a:rPr lang="en-US"/>
              <a:t> Ultimacy, and Absoluteness.</a:t>
            </a:r>
          </a:p>
        </p:txBody>
      </p:sp>
    </p:spTree>
    <p:extLst>
      <p:ext uri="{BB962C8B-B14F-4D97-AF65-F5344CB8AC3E}">
        <p14:creationId xmlns:p14="http://schemas.microsoft.com/office/powerpoint/2010/main" val="10714358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(14.1)</a:t>
            </a:r>
            <a:r>
              <a:rPr lang="en-US"/>
              <a:t> </a:t>
            </a:r>
            <a:r>
              <a:rPr lang="en-US" baseline="30000"/>
              <a:t>0:11.3</a:t>
            </a:r>
            <a:r>
              <a:rPr lang="en-US"/>
              <a:t> When it is not possible fully to distinguish the Deity Absolute from the Unqualified Absolute, their supposedly combined function or co-ordinated presence is designated the action of the Universal Absolute.</a:t>
            </a:r>
          </a:p>
        </p:txBody>
      </p:sp>
    </p:spTree>
    <p:extLst>
      <p:ext uri="{BB962C8B-B14F-4D97-AF65-F5344CB8AC3E}">
        <p14:creationId xmlns:p14="http://schemas.microsoft.com/office/powerpoint/2010/main" val="311543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 y="954186"/>
            <a:ext cx="9143999" cy="4949628"/>
          </a:xfrm>
          <a:prstGeom prst="rect">
            <a:avLst/>
          </a:prstGeom>
        </p:spPr>
      </p:pic>
    </p:spTree>
    <p:extLst>
      <p:ext uri="{BB962C8B-B14F-4D97-AF65-F5344CB8AC3E}">
        <p14:creationId xmlns:p14="http://schemas.microsoft.com/office/powerpoint/2010/main" val="17143424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(14.2)</a:t>
            </a:r>
            <a:r>
              <a:rPr lang="en-US"/>
              <a:t> </a:t>
            </a:r>
            <a:r>
              <a:rPr lang="en-US" baseline="30000"/>
              <a:t>0:11.4</a:t>
            </a:r>
            <a:r>
              <a:rPr lang="en-US"/>
              <a:t> 1. </a:t>
            </a:r>
            <a:r>
              <a:rPr lang="en-US" i="1"/>
              <a:t>The Deity Absolute</a:t>
            </a:r>
            <a:r>
              <a:rPr lang="en-US"/>
              <a:t> seems to be the all-powerful activator, while the Unqualified Absolute appears to be the all-efficient mechanizer of the supremely unified and ultimately co-ordinated </a:t>
            </a:r>
            <a:r>
              <a:rPr lang="en-US">
                <a:hlinkClick r:id="rId2"/>
              </a:rPr>
              <a:t>universe of universes,</a:t>
            </a:r>
            <a:r>
              <a:rPr lang="en-US"/>
              <a:t> even universes upon universes, made, making, and yet to be made.</a:t>
            </a:r>
          </a:p>
        </p:txBody>
      </p:sp>
    </p:spTree>
    <p:extLst>
      <p:ext uri="{BB962C8B-B14F-4D97-AF65-F5344CB8AC3E}">
        <p14:creationId xmlns:p14="http://schemas.microsoft.com/office/powerpoint/2010/main" val="40788842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(14.3)</a:t>
            </a:r>
            <a:r>
              <a:rPr lang="en-US"/>
              <a:t> </a:t>
            </a:r>
            <a:r>
              <a:rPr lang="en-US" baseline="30000"/>
              <a:t>0:11.5</a:t>
            </a:r>
            <a:r>
              <a:rPr lang="en-US"/>
              <a:t> The Deity Absolute cannot, or at least does not, react to any universe situation in a subabsolute manner. Every response of this Absolute to any given situation appears to be made in terms of the welfare of the whole creation of things and beings, not only in its present state of existence, but also in view of the infinite possibilities of all future eternity.</a:t>
            </a:r>
          </a:p>
        </p:txBody>
      </p:sp>
    </p:spTree>
    <p:extLst>
      <p:ext uri="{BB962C8B-B14F-4D97-AF65-F5344CB8AC3E}">
        <p14:creationId xmlns:p14="http://schemas.microsoft.com/office/powerpoint/2010/main" val="4500638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(14.4)</a:t>
            </a:r>
            <a:r>
              <a:rPr lang="en-US"/>
              <a:t> </a:t>
            </a:r>
            <a:r>
              <a:rPr lang="en-US" baseline="30000"/>
              <a:t>0:11.6</a:t>
            </a:r>
            <a:r>
              <a:rPr lang="en-US"/>
              <a:t> The Deity Absolute is that potential which was segregated from total, infinite reality by the freewill choice of the Universal Father, and within which all </a:t>
            </a:r>
            <a:r>
              <a:rPr lang="en-US">
                <a:hlinkClick r:id="rId2"/>
              </a:rPr>
              <a:t>divinity</a:t>
            </a:r>
            <a:r>
              <a:rPr lang="en-US"/>
              <a:t> activities—existential and experiential—take place. This is the </a:t>
            </a:r>
            <a:r>
              <a:rPr lang="en-US" i="1"/>
              <a:t>Qualified</a:t>
            </a:r>
            <a:r>
              <a:rPr lang="en-US"/>
              <a:t> Absolute in contradistinction to the </a:t>
            </a:r>
            <a:r>
              <a:rPr lang="en-US" i="1"/>
              <a:t>Unqualified</a:t>
            </a:r>
            <a:r>
              <a:rPr lang="en-US"/>
              <a:t> Absolute; but the Universal Absolute is superadditive to both in the encompassment of all absolute potential.</a:t>
            </a:r>
          </a:p>
        </p:txBody>
      </p:sp>
    </p:spTree>
    <p:extLst>
      <p:ext uri="{BB962C8B-B14F-4D97-AF65-F5344CB8AC3E}">
        <p14:creationId xmlns:p14="http://schemas.microsoft.com/office/powerpoint/2010/main" val="41322503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(14.5)</a:t>
            </a:r>
            <a:r>
              <a:rPr lang="en-US"/>
              <a:t> </a:t>
            </a:r>
            <a:r>
              <a:rPr lang="en-US" baseline="30000"/>
              <a:t>0:11.7</a:t>
            </a:r>
            <a:r>
              <a:rPr lang="en-US"/>
              <a:t> 2. </a:t>
            </a:r>
            <a:r>
              <a:rPr lang="en-US" i="1"/>
              <a:t>The Unqualified Absolute</a:t>
            </a:r>
            <a:r>
              <a:rPr lang="en-US"/>
              <a:t> is nonpersonal, extradivine, and undeified. The Unqualified Absolute is therefore devoid of </a:t>
            </a:r>
            <a:r>
              <a:rPr lang="en-US">
                <a:hlinkClick r:id="rId2"/>
              </a:rPr>
              <a:t>personality,</a:t>
            </a:r>
            <a:r>
              <a:rPr lang="en-US"/>
              <a:t> divinity, and all creator prerogatives. Neither fact nor truth, experience nor revelation, </a:t>
            </a:r>
            <a:r>
              <a:rPr lang="en-US">
                <a:hlinkClick r:id="rId3"/>
              </a:rPr>
              <a:t>philosophy</a:t>
            </a:r>
            <a:r>
              <a:rPr lang="en-US"/>
              <a:t> nor </a:t>
            </a:r>
            <a:r>
              <a:rPr lang="en-US">
                <a:hlinkClick r:id="rId4"/>
              </a:rPr>
              <a:t>absonity</a:t>
            </a:r>
            <a:r>
              <a:rPr lang="en-US"/>
              <a:t> are able to penetrate the nature and character of this Absolute without universe qualification.</a:t>
            </a:r>
          </a:p>
        </p:txBody>
      </p:sp>
    </p:spTree>
    <p:extLst>
      <p:ext uri="{BB962C8B-B14F-4D97-AF65-F5344CB8AC3E}">
        <p14:creationId xmlns:p14="http://schemas.microsoft.com/office/powerpoint/2010/main" val="24251512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marL="0" indent="0">
              <a:buNone/>
            </a:pPr>
            <a:r>
              <a:rPr lang="en-US" baseline="30000"/>
              <a:t>(14.6)</a:t>
            </a:r>
            <a:r>
              <a:rPr lang="en-US"/>
              <a:t> </a:t>
            </a:r>
            <a:r>
              <a:rPr lang="en-US" baseline="30000"/>
              <a:t>0:11.8</a:t>
            </a:r>
            <a:r>
              <a:rPr lang="en-US"/>
              <a:t> Let it be made clear that the Unqualified Absolute is a </a:t>
            </a:r>
            <a:r>
              <a:rPr lang="en-US" i="1"/>
              <a:t>positive reality</a:t>
            </a:r>
            <a:r>
              <a:rPr lang="en-US"/>
              <a:t> pervading the </a:t>
            </a:r>
            <a:r>
              <a:rPr lang="en-US">
                <a:hlinkClick r:id="rId2"/>
              </a:rPr>
              <a:t>grand universe</a:t>
            </a:r>
            <a:r>
              <a:rPr lang="en-US"/>
              <a:t> and, apparently, extending with equal space presence on out into the force activities and prematerial evolutions of the staggering stretches of the space regions beyond the </a:t>
            </a:r>
            <a:r>
              <a:rPr lang="en-US">
                <a:hlinkClick r:id="rId3"/>
              </a:rPr>
              <a:t>seven superuniverses.</a:t>
            </a:r>
            <a:r>
              <a:rPr lang="en-US"/>
              <a:t> The Unqualified Absolute is not a mere negativism of philosophic concept predicated on the assumptions of metaphysical sophistries concerning the universality, dominance, and primacy of the unconditioned and the unqualified. The Unqualified Absolute is a positive universe overcontrol in infinity; this overcontrol is space-force unlimited but is definitely conditioned by the presence of life, mind, spirit, and personality, and is further conditioned by the will-reactions and purposeful mandates of the </a:t>
            </a:r>
            <a:r>
              <a:rPr lang="en-US">
                <a:hlinkClick r:id="rId4"/>
              </a:rPr>
              <a:t>Paradise Trinity.</a:t>
            </a:r>
            <a:endParaRPr lang="en-US"/>
          </a:p>
          <a:p>
            <a:pPr marL="0" indent="0">
              <a:buNone/>
            </a:pPr>
            <a:endParaRPr lang="en-US"/>
          </a:p>
        </p:txBody>
      </p:sp>
    </p:spTree>
    <p:extLst>
      <p:ext uri="{BB962C8B-B14F-4D97-AF65-F5344CB8AC3E}">
        <p14:creationId xmlns:p14="http://schemas.microsoft.com/office/powerpoint/2010/main" val="3406367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 y="0"/>
            <a:ext cx="8667750" cy="6858000"/>
          </a:xfrm>
          <a:prstGeom prst="rect">
            <a:avLst/>
          </a:prstGeom>
        </p:spPr>
      </p:pic>
    </p:spTree>
    <p:extLst>
      <p:ext uri="{BB962C8B-B14F-4D97-AF65-F5344CB8AC3E}">
        <p14:creationId xmlns:p14="http://schemas.microsoft.com/office/powerpoint/2010/main" val="1946050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(14.7)</a:t>
            </a:r>
            <a:r>
              <a:rPr lang="en-US"/>
              <a:t> </a:t>
            </a:r>
            <a:r>
              <a:rPr lang="en-US" baseline="30000"/>
              <a:t>0:11.9</a:t>
            </a:r>
            <a:r>
              <a:rPr lang="en-US"/>
              <a:t> We are convinced that the Unqualified Absolute is not an undifferentiated and all-pervading influence comparable either to the pantheistic concepts of metaphysics or to the sometime ether hypothesis of science. The Unqualified Absolute is force unlimited and Deity conditioned, but we do not fully perceive the relation of this Absolute to the spirit realities of the universes.</a:t>
            </a:r>
          </a:p>
        </p:txBody>
      </p:sp>
    </p:spTree>
    <p:extLst>
      <p:ext uri="{BB962C8B-B14F-4D97-AF65-F5344CB8AC3E}">
        <p14:creationId xmlns:p14="http://schemas.microsoft.com/office/powerpoint/2010/main" val="3847685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(14.8)</a:t>
            </a:r>
            <a:r>
              <a:rPr lang="en-US"/>
              <a:t> </a:t>
            </a:r>
            <a:r>
              <a:rPr lang="en-US" baseline="30000"/>
              <a:t>0:11.10</a:t>
            </a:r>
            <a:r>
              <a:rPr lang="en-US"/>
              <a:t> 3. </a:t>
            </a:r>
            <a:r>
              <a:rPr lang="en-US" i="1"/>
              <a:t>The Universal Absolute,</a:t>
            </a:r>
            <a:r>
              <a:rPr lang="en-US"/>
              <a:t> we logically deduce, was inevitable in the Universal Father's absolute freewill act of differentiating universe realities into deified and undeified—personalizable and nonpersonalizable— </a:t>
            </a:r>
            <a:r>
              <a:rPr lang="en-US">
                <a:hlinkClick r:id="rId2"/>
              </a:rPr>
              <a:t>values.</a:t>
            </a:r>
            <a:r>
              <a:rPr lang="en-US"/>
              <a:t> The Universal Absolute is the Deity phenomenon indicative of the resolution of the tension created by the freewill act of thus differentiating universe reality, and functions as the associative co-ordinator of these sum totals of existential potentialities.</a:t>
            </a:r>
          </a:p>
        </p:txBody>
      </p:sp>
    </p:spTree>
    <p:extLst>
      <p:ext uri="{BB962C8B-B14F-4D97-AF65-F5344CB8AC3E}">
        <p14:creationId xmlns:p14="http://schemas.microsoft.com/office/powerpoint/2010/main" val="20370960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(15.1)</a:t>
            </a:r>
            <a:r>
              <a:rPr lang="en-US"/>
              <a:t> </a:t>
            </a:r>
            <a:r>
              <a:rPr lang="en-US" baseline="30000"/>
              <a:t>0:11.11</a:t>
            </a:r>
            <a:r>
              <a:rPr lang="en-US"/>
              <a:t> The tension-presence of the Universal Absolute signifies the adjustment of differential between deity reality and undeified reality inherent in the separation of the dynamics of freewill divinity from the statics of unqualified infinity.</a:t>
            </a:r>
          </a:p>
        </p:txBody>
      </p:sp>
    </p:spTree>
    <p:extLst>
      <p:ext uri="{BB962C8B-B14F-4D97-AF65-F5344CB8AC3E}">
        <p14:creationId xmlns:p14="http://schemas.microsoft.com/office/powerpoint/2010/main" val="21465651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(15.2)</a:t>
            </a:r>
            <a:r>
              <a:rPr lang="en-US"/>
              <a:t> </a:t>
            </a:r>
            <a:r>
              <a:rPr lang="en-US" baseline="30000"/>
              <a:t>0:11.12</a:t>
            </a:r>
            <a:r>
              <a:rPr lang="en-US"/>
              <a:t> Always remember: Potential infinity is absolute and inseparable from eternity. Actual infinity in time can never be anything but partial and must therefore be nonabsolute; neither can infinity of actual personality be absolute except in unqualified Deity. And it is the differential of infinity potential in the Unqualified Absolute and the Deity Absolute that eternalizes the Universal Absolute, thereby making it cosmically possible to have material universes in space and spiritually possible to have finite personalities in time.</a:t>
            </a:r>
          </a:p>
        </p:txBody>
      </p:sp>
    </p:spTree>
    <p:extLst>
      <p:ext uri="{BB962C8B-B14F-4D97-AF65-F5344CB8AC3E}">
        <p14:creationId xmlns:p14="http://schemas.microsoft.com/office/powerpoint/2010/main" val="33801702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(15.3)</a:t>
            </a:r>
            <a:r>
              <a:rPr lang="en-US"/>
              <a:t> </a:t>
            </a:r>
            <a:r>
              <a:rPr lang="en-US" baseline="30000"/>
              <a:t>0:11.13</a:t>
            </a:r>
            <a:r>
              <a:rPr lang="en-US"/>
              <a:t> The finite can coexist in the cosmos along with the Infinite only because the associative presence of the Universal Absolute so perfectly equalizes the tensions between time and eternity, finity and infinity, reality potential and reality actuality, Paradise and space, man and God. Associatively the Universal Absolute constitutes the identification of the zone of progressing evolutional reality existent in the time-space, and in the transcended time-space, universes of subinfinite Deity manifestation.</a:t>
            </a:r>
          </a:p>
        </p:txBody>
      </p:sp>
    </p:spTree>
    <p:extLst>
      <p:ext uri="{BB962C8B-B14F-4D97-AF65-F5344CB8AC3E}">
        <p14:creationId xmlns:p14="http://schemas.microsoft.com/office/powerpoint/2010/main" val="10714358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(15.4)</a:t>
            </a:r>
            <a:r>
              <a:rPr lang="en-US"/>
              <a:t> </a:t>
            </a:r>
            <a:r>
              <a:rPr lang="en-US" baseline="30000"/>
              <a:t>0:11.14</a:t>
            </a:r>
            <a:r>
              <a:rPr lang="en-US"/>
              <a:t> The Universal Absolute is the potential of the static-dynamic Deity functionally realizable on time-eternity levels as finite-absolute values and as possible of experiential-existential approach. This incomprehensible aspect of Deity may be static, potential, and associative but is not experientially creative or evolutional as concerns the intelligent personalities now functioning in the </a:t>
            </a:r>
            <a:r>
              <a:rPr lang="en-US">
                <a:hlinkClick r:id="rId2"/>
              </a:rPr>
              <a:t>master universe.</a:t>
            </a:r>
            <a:endParaRPr lang="en-US"/>
          </a:p>
          <a:p>
            <a:pPr marL="0" indent="0">
              <a:buNone/>
            </a:pPr>
            <a:endParaRPr lang="en-US"/>
          </a:p>
        </p:txBody>
      </p:sp>
    </p:spTree>
    <p:extLst>
      <p:ext uri="{BB962C8B-B14F-4D97-AF65-F5344CB8AC3E}">
        <p14:creationId xmlns:p14="http://schemas.microsoft.com/office/powerpoint/2010/main" val="3115430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(15.5)</a:t>
            </a:r>
            <a:r>
              <a:rPr lang="en-US"/>
              <a:t> </a:t>
            </a:r>
            <a:r>
              <a:rPr lang="en-US" baseline="30000"/>
              <a:t>0:11.15</a:t>
            </a:r>
            <a:r>
              <a:rPr lang="en-US"/>
              <a:t> </a:t>
            </a:r>
            <a:r>
              <a:rPr lang="en-US" i="1"/>
              <a:t>The Absolute.</a:t>
            </a:r>
            <a:r>
              <a:rPr lang="en-US"/>
              <a:t> The two </a:t>
            </a:r>
            <a:r>
              <a:rPr lang="en-US">
                <a:hlinkClick r:id="rId2"/>
              </a:rPr>
              <a:t>Absolutes</a:t>
            </a:r>
            <a:r>
              <a:rPr lang="en-US"/>
              <a:t>—qualified and unqualified—while so apparently divergent in function as they may be observed by mind creatures, are perfectly and divinely unified in and by the Universal Absolute. In the last analysis and in the final comprehension all three are one Absolute. On subinfinite levels they are functionally differentiated, but in infinity they are ONE.</a:t>
            </a:r>
          </a:p>
        </p:txBody>
      </p:sp>
    </p:spTree>
    <p:extLst>
      <p:ext uri="{BB962C8B-B14F-4D97-AF65-F5344CB8AC3E}">
        <p14:creationId xmlns:p14="http://schemas.microsoft.com/office/powerpoint/2010/main" val="40788842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3475"/>
            <a:ext cx="9144000" cy="6151049"/>
          </a:xfrm>
          <a:prstGeom prst="rect">
            <a:avLst/>
          </a:prstGeom>
        </p:spPr>
      </p:pic>
    </p:spTree>
    <p:extLst>
      <p:ext uri="{BB962C8B-B14F-4D97-AF65-F5344CB8AC3E}">
        <p14:creationId xmlns:p14="http://schemas.microsoft.com/office/powerpoint/2010/main" val="136481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(15.6)</a:t>
            </a:r>
            <a:r>
              <a:rPr lang="en-US"/>
              <a:t> </a:t>
            </a:r>
            <a:r>
              <a:rPr lang="en-US" baseline="30000"/>
              <a:t>0:11.16</a:t>
            </a:r>
            <a:r>
              <a:rPr lang="en-US"/>
              <a:t> We never use the term the Absolute as a negation of aught or as a denial of anything. Neither do we regard the Universal Absolute as self-determinative, a sort of pantheistic and impersonal Deity. The Absolute, in all that pertains to universe personality, is strictly </a:t>
            </a:r>
            <a:r>
              <a:rPr lang="en-US">
                <a:hlinkClick r:id="rId2"/>
              </a:rPr>
              <a:t>Trinity</a:t>
            </a:r>
            <a:r>
              <a:rPr lang="en-US"/>
              <a:t> limited and Deity dominated.</a:t>
            </a:r>
          </a:p>
        </p:txBody>
      </p:sp>
    </p:spTree>
    <p:extLst>
      <p:ext uri="{BB962C8B-B14F-4D97-AF65-F5344CB8AC3E}">
        <p14:creationId xmlns:p14="http://schemas.microsoft.com/office/powerpoint/2010/main" val="4500638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XII. The Trinities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92500" lnSpcReduction="10000"/>
          </a:bodyPr>
          <a:lstStyle/>
          <a:p>
            <a:pPr marL="0" indent="0">
              <a:buNone/>
            </a:pPr>
            <a:r>
              <a:rPr lang="en-US" baseline="30000"/>
              <a:t>(15.7)</a:t>
            </a:r>
            <a:r>
              <a:rPr lang="en-US"/>
              <a:t> </a:t>
            </a:r>
            <a:r>
              <a:rPr lang="en-US" baseline="30000"/>
              <a:t>0:12.1</a:t>
            </a:r>
            <a:r>
              <a:rPr lang="en-US"/>
              <a:t> The original and eternal </a:t>
            </a:r>
            <a:r>
              <a:rPr lang="en-US">
                <a:hlinkClick r:id="rId3"/>
              </a:rPr>
              <a:t>Paradise Trinity</a:t>
            </a:r>
            <a:r>
              <a:rPr lang="en-US"/>
              <a:t> is existential and was inevitable. This never-beginning </a:t>
            </a:r>
            <a:r>
              <a:rPr lang="en-US">
                <a:hlinkClick r:id="rId4"/>
              </a:rPr>
              <a:t>Trinity</a:t>
            </a:r>
            <a:r>
              <a:rPr lang="en-US"/>
              <a:t> was inherent in the fact of the differentiation of the personal and the nonpersonal by the Father's unfettered will and factualized when his personal will co-ordinated these dual realities by mind. The post-Havona </a:t>
            </a:r>
            <a:r>
              <a:rPr lang="en-US">
                <a:hlinkClick r:id="rId5"/>
              </a:rPr>
              <a:t>Trinities</a:t>
            </a:r>
            <a:r>
              <a:rPr lang="en-US"/>
              <a:t> are experiential—are inherent in the creation of two subabsolute and evolutional levels of power-personality manifestation in the </a:t>
            </a:r>
            <a:r>
              <a:rPr lang="en-US">
                <a:hlinkClick r:id="rId6"/>
              </a:rPr>
              <a:t>master universe.</a:t>
            </a:r>
            <a:endParaRPr lang="en-US"/>
          </a:p>
          <a:p>
            <a:pPr marL="0" indent="0">
              <a:buNone/>
            </a:pPr>
            <a:endParaRPr lang="en-US"/>
          </a:p>
        </p:txBody>
      </p:sp>
    </p:spTree>
    <p:extLst>
      <p:ext uri="{BB962C8B-B14F-4D97-AF65-F5344CB8AC3E}">
        <p14:creationId xmlns:p14="http://schemas.microsoft.com/office/powerpoint/2010/main" val="3678312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817" y="0"/>
            <a:ext cx="7256365" cy="6858000"/>
          </a:xfrm>
          <a:prstGeom prst="rect">
            <a:avLst/>
          </a:prstGeom>
        </p:spPr>
      </p:pic>
    </p:spTree>
    <p:extLst>
      <p:ext uri="{BB962C8B-B14F-4D97-AF65-F5344CB8AC3E}">
        <p14:creationId xmlns:p14="http://schemas.microsoft.com/office/powerpoint/2010/main" val="21123423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2750"/>
            <a:ext cx="9144000" cy="6032500"/>
          </a:xfrm>
          <a:prstGeom prst="rect">
            <a:avLst/>
          </a:prstGeom>
        </p:spPr>
      </p:pic>
    </p:spTree>
    <p:extLst>
      <p:ext uri="{BB962C8B-B14F-4D97-AF65-F5344CB8AC3E}">
        <p14:creationId xmlns:p14="http://schemas.microsoft.com/office/powerpoint/2010/main" val="9396749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A2B51-27E3-4841-BED6-7FE016BFB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090"/>
            <a:ext cx="9144000" cy="5671820"/>
          </a:xfrm>
          <a:prstGeom prst="rect">
            <a:avLst/>
          </a:prstGeom>
        </p:spPr>
      </p:pic>
    </p:spTree>
    <p:extLst>
      <p:ext uri="{BB962C8B-B14F-4D97-AF65-F5344CB8AC3E}">
        <p14:creationId xmlns:p14="http://schemas.microsoft.com/office/powerpoint/2010/main" val="40271526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(15.8)</a:t>
            </a:r>
            <a:r>
              <a:rPr lang="en-US"/>
              <a:t> </a:t>
            </a:r>
            <a:r>
              <a:rPr lang="en-US" baseline="30000"/>
              <a:t>0:12.2</a:t>
            </a:r>
            <a:r>
              <a:rPr lang="en-US"/>
              <a:t> </a:t>
            </a:r>
            <a:r>
              <a:rPr lang="en-US" i="1"/>
              <a:t>The </a:t>
            </a:r>
            <a:r>
              <a:rPr lang="en-US" i="1">
                <a:hlinkClick r:id="rId2"/>
              </a:rPr>
              <a:t>Paradise</a:t>
            </a:r>
            <a:r>
              <a:rPr lang="en-US" i="1"/>
              <a:t> Trinity</a:t>
            </a:r>
            <a:r>
              <a:rPr lang="en-US"/>
              <a:t> —the eternal </a:t>
            </a:r>
            <a:r>
              <a:rPr lang="en-US">
                <a:hlinkClick r:id="rId3"/>
              </a:rPr>
              <a:t>Deity</a:t>
            </a:r>
            <a:r>
              <a:rPr lang="en-US"/>
              <a:t> union of the </a:t>
            </a:r>
            <a:r>
              <a:rPr lang="en-US">
                <a:hlinkClick r:id="rId4"/>
              </a:rPr>
              <a:t>Universal Father,</a:t>
            </a:r>
            <a:r>
              <a:rPr lang="en-US"/>
              <a:t> the </a:t>
            </a:r>
            <a:r>
              <a:rPr lang="en-US">
                <a:hlinkClick r:id="rId5"/>
              </a:rPr>
              <a:t>Eternal Son,</a:t>
            </a:r>
            <a:r>
              <a:rPr lang="en-US"/>
              <a:t> and the </a:t>
            </a:r>
            <a:r>
              <a:rPr lang="en-US">
                <a:hlinkClick r:id="rId6"/>
              </a:rPr>
              <a:t>Infinite Spirit</a:t>
            </a:r>
            <a:r>
              <a:rPr lang="en-US"/>
              <a:t>—is existential in actuality, but all </a:t>
            </a:r>
            <a:r>
              <a:rPr lang="en-US">
                <a:hlinkClick r:id="rId7"/>
              </a:rPr>
              <a:t>potentials</a:t>
            </a:r>
            <a:r>
              <a:rPr lang="en-US"/>
              <a:t> are experiential. Therefore does this Trinity constitute the only Deity reality embracing infinity, and therefore do there occur the universe phenomena of the actualization of </a:t>
            </a:r>
            <a:r>
              <a:rPr lang="en-US">
                <a:hlinkClick r:id="rId8"/>
              </a:rPr>
              <a:t>God the Supreme,</a:t>
            </a:r>
            <a:r>
              <a:rPr lang="en-US"/>
              <a:t> </a:t>
            </a:r>
            <a:r>
              <a:rPr lang="en-US">
                <a:hlinkClick r:id="rId9"/>
              </a:rPr>
              <a:t>God the Ultimate,</a:t>
            </a:r>
            <a:r>
              <a:rPr lang="en-US"/>
              <a:t> and </a:t>
            </a:r>
            <a:r>
              <a:rPr lang="en-US">
                <a:hlinkClick r:id="rId10"/>
              </a:rPr>
              <a:t>God the Absolute.</a:t>
            </a:r>
            <a:endParaRPr lang="en-US"/>
          </a:p>
          <a:p>
            <a:pPr marL="0" indent="0">
              <a:buNone/>
            </a:pPr>
            <a:endParaRPr lang="en-US"/>
          </a:p>
        </p:txBody>
      </p:sp>
    </p:spTree>
    <p:extLst>
      <p:ext uri="{BB962C8B-B14F-4D97-AF65-F5344CB8AC3E}">
        <p14:creationId xmlns:p14="http://schemas.microsoft.com/office/powerpoint/2010/main" val="2583731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417" y="0"/>
            <a:ext cx="6089166" cy="6858000"/>
          </a:xfrm>
          <a:prstGeom prst="rect">
            <a:avLst/>
          </a:prstGeom>
        </p:spPr>
      </p:pic>
    </p:spTree>
    <p:extLst>
      <p:ext uri="{BB962C8B-B14F-4D97-AF65-F5344CB8AC3E}">
        <p14:creationId xmlns:p14="http://schemas.microsoft.com/office/powerpoint/2010/main" val="38422469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5598"/>
            <a:ext cx="9144000" cy="6006803"/>
          </a:xfrm>
          <a:prstGeom prst="rect">
            <a:avLst/>
          </a:prstGeom>
        </p:spPr>
      </p:pic>
    </p:spTree>
    <p:extLst>
      <p:ext uri="{BB962C8B-B14F-4D97-AF65-F5344CB8AC3E}">
        <p14:creationId xmlns:p14="http://schemas.microsoft.com/office/powerpoint/2010/main" val="21415230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(15.9)</a:t>
            </a:r>
            <a:r>
              <a:rPr lang="en-US"/>
              <a:t> </a:t>
            </a:r>
            <a:r>
              <a:rPr lang="en-US" baseline="30000"/>
              <a:t>0:12.3</a:t>
            </a:r>
            <a:r>
              <a:rPr lang="en-US"/>
              <a:t> The first and second experiential Trinities, the post-Havona Trinities, cannot be infinite because they embrace </a:t>
            </a:r>
            <a:r>
              <a:rPr lang="en-US" i="1"/>
              <a:t>derived Deities,</a:t>
            </a:r>
            <a:r>
              <a:rPr lang="en-US"/>
              <a:t> Deities evolved by the experiential actualization of realities created or eventuated by the existential Paradise Trinity. Infinity of </a:t>
            </a:r>
            <a:r>
              <a:rPr lang="en-US">
                <a:hlinkClick r:id="rId2"/>
              </a:rPr>
              <a:t>divinity</a:t>
            </a:r>
            <a:r>
              <a:rPr lang="en-US"/>
              <a:t> is being ever enriched, if not enlarged, by finity and </a:t>
            </a:r>
            <a:r>
              <a:rPr lang="en-US">
                <a:hlinkClick r:id="rId3"/>
              </a:rPr>
              <a:t>absonity</a:t>
            </a:r>
            <a:r>
              <a:rPr lang="en-US"/>
              <a:t> of creature and Creator experience.</a:t>
            </a:r>
          </a:p>
        </p:txBody>
      </p:sp>
    </p:spTree>
    <p:extLst>
      <p:ext uri="{BB962C8B-B14F-4D97-AF65-F5344CB8AC3E}">
        <p14:creationId xmlns:p14="http://schemas.microsoft.com/office/powerpoint/2010/main" val="8994863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392"/>
            <a:ext cx="9144000" cy="5227215"/>
          </a:xfrm>
          <a:prstGeom prst="rect">
            <a:avLst/>
          </a:prstGeom>
        </p:spPr>
      </p:pic>
    </p:spTree>
    <p:extLst>
      <p:ext uri="{BB962C8B-B14F-4D97-AF65-F5344CB8AC3E}">
        <p14:creationId xmlns:p14="http://schemas.microsoft.com/office/powerpoint/2010/main" val="35783033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pPr marL="0" indent="0">
              <a:buNone/>
            </a:pPr>
            <a:r>
              <a:rPr lang="en-US" baseline="30000"/>
              <a:t>(16.1)</a:t>
            </a:r>
            <a:r>
              <a:rPr lang="en-US"/>
              <a:t> </a:t>
            </a:r>
            <a:r>
              <a:rPr lang="en-US" baseline="30000"/>
              <a:t>0:12.4</a:t>
            </a:r>
            <a:r>
              <a:rPr lang="en-US"/>
              <a:t> Trinities are truths of relationship and facts of co-ordinate Deity manifestation. Trinity functions encompass Deity realities, and Deity realities always seek realization and manifestation in personalization. God the Supreme, God the </a:t>
            </a:r>
            <a:r>
              <a:rPr lang="en-US">
                <a:hlinkClick r:id="rId2"/>
              </a:rPr>
              <a:t>Ultimate,</a:t>
            </a:r>
            <a:r>
              <a:rPr lang="en-US"/>
              <a:t> and even God the Absolute are therefore divine inevitabilities. These three experiential Deities were potential in the existential Trinity, the Paradise Trinity, but their universe emergence as personalities of power is dependent in part on their own experiential functioning in the universes of power and </a:t>
            </a:r>
            <a:r>
              <a:rPr lang="en-US">
                <a:hlinkClick r:id="rId3"/>
              </a:rPr>
              <a:t>personality</a:t>
            </a:r>
            <a:r>
              <a:rPr lang="en-US"/>
              <a:t> and in part on the experiential achievements of the post-Havona Creators and Trinities.</a:t>
            </a:r>
          </a:p>
        </p:txBody>
      </p:sp>
    </p:spTree>
    <p:extLst>
      <p:ext uri="{BB962C8B-B14F-4D97-AF65-F5344CB8AC3E}">
        <p14:creationId xmlns:p14="http://schemas.microsoft.com/office/powerpoint/2010/main" val="14286535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70000" lnSpcReduction="20000"/>
          </a:bodyPr>
          <a:lstStyle/>
          <a:p>
            <a:pPr marL="0" indent="0">
              <a:buNone/>
            </a:pPr>
            <a:r>
              <a:rPr lang="en-US" baseline="30000"/>
              <a:t>(16.2)</a:t>
            </a:r>
            <a:r>
              <a:rPr lang="en-US"/>
              <a:t> </a:t>
            </a:r>
            <a:r>
              <a:rPr lang="en-US" baseline="30000"/>
              <a:t>0:12.5</a:t>
            </a:r>
            <a:r>
              <a:rPr lang="en-US"/>
              <a:t> The two post-Havona Trinities, the Ultimate and the Absolute experiential Trinities, are not now fully manifest; they are in process of universe realization. These Deity associations may be described as follows:</a:t>
            </a:r>
          </a:p>
          <a:p>
            <a:pPr marL="0" indent="0">
              <a:buNone/>
            </a:pPr>
            <a:r>
              <a:rPr lang="en-US" baseline="30000"/>
              <a:t>(16.3)</a:t>
            </a:r>
            <a:r>
              <a:rPr lang="en-US"/>
              <a:t> </a:t>
            </a:r>
            <a:r>
              <a:rPr lang="en-US" baseline="30000"/>
              <a:t>0:12.6</a:t>
            </a:r>
            <a:r>
              <a:rPr lang="en-US"/>
              <a:t> 1. </a:t>
            </a:r>
            <a:r>
              <a:rPr lang="en-US" i="1"/>
              <a:t>The </a:t>
            </a:r>
            <a:r>
              <a:rPr lang="en-US" i="1">
                <a:hlinkClick r:id="rId2"/>
              </a:rPr>
              <a:t>Ultimate Trinity,</a:t>
            </a:r>
            <a:r>
              <a:rPr lang="en-US"/>
              <a:t> now evolving, will eventually consist of the Supreme Being, the </a:t>
            </a:r>
            <a:r>
              <a:rPr lang="en-US">
                <a:hlinkClick r:id="rId3"/>
              </a:rPr>
              <a:t>Supreme Creator</a:t>
            </a:r>
            <a:r>
              <a:rPr lang="en-US"/>
              <a:t> Personalities, and the absonite </a:t>
            </a:r>
            <a:r>
              <a:rPr lang="en-US">
                <a:hlinkClick r:id="rId4"/>
              </a:rPr>
              <a:t>Architects of the Master Universe,</a:t>
            </a:r>
            <a:r>
              <a:rPr lang="en-US"/>
              <a:t> those unique universe planners who are neither creators nor creatures. God the Ultimate will eventually and inevitably powerize and personalize as the Deity consequence of the unification of this experiential Ultimate Trinity in the expanding arena of the well-nigh limitless master universe.</a:t>
            </a:r>
          </a:p>
          <a:p>
            <a:pPr marL="0" indent="0">
              <a:buNone/>
            </a:pPr>
            <a:r>
              <a:rPr lang="en-US" baseline="30000"/>
              <a:t>(16.4)</a:t>
            </a:r>
            <a:r>
              <a:rPr lang="en-US"/>
              <a:t> </a:t>
            </a:r>
            <a:r>
              <a:rPr lang="en-US" baseline="30000"/>
              <a:t>0:12.7</a:t>
            </a:r>
            <a:r>
              <a:rPr lang="en-US"/>
              <a:t> 2. </a:t>
            </a:r>
            <a:r>
              <a:rPr lang="en-US" i="1"/>
              <a:t>The </a:t>
            </a:r>
            <a:r>
              <a:rPr lang="en-US" i="1">
                <a:hlinkClick r:id="rId5"/>
              </a:rPr>
              <a:t>Absolute Trinity</a:t>
            </a:r>
            <a:r>
              <a:rPr lang="en-US" i="1"/>
              <a:t> </a:t>
            </a:r>
            <a:r>
              <a:rPr lang="en-US"/>
              <a:t>—the </a:t>
            </a:r>
            <a:r>
              <a:rPr lang="en-US">
                <a:hlinkClick r:id="rId6"/>
              </a:rPr>
              <a:t>second experiential Trinity</a:t>
            </a:r>
            <a:r>
              <a:rPr lang="en-US"/>
              <a:t>—now in process of actualization, will consist of God the Supreme, God the Ultimate, and the unrevealed </a:t>
            </a:r>
            <a:r>
              <a:rPr lang="en-US">
                <a:hlinkClick r:id="rId7"/>
              </a:rPr>
              <a:t>Consummator of Universe Destiny.</a:t>
            </a:r>
            <a:r>
              <a:rPr lang="en-US"/>
              <a:t> This Trinity functions on both personal and superpersonal levels, even to the borders of the nonpersonal, and its unification in universality would experientialize </a:t>
            </a:r>
            <a:r>
              <a:rPr lang="en-US">
                <a:hlinkClick r:id="rId8"/>
              </a:rPr>
              <a:t>Absolute Deity.</a:t>
            </a:r>
            <a:endParaRPr lang="en-US"/>
          </a:p>
          <a:p>
            <a:pPr marL="0" indent="0">
              <a:buNone/>
            </a:pPr>
            <a:endParaRPr lang="en-US"/>
          </a:p>
        </p:txBody>
      </p:sp>
    </p:spTree>
    <p:extLst>
      <p:ext uri="{BB962C8B-B14F-4D97-AF65-F5344CB8AC3E}">
        <p14:creationId xmlns:p14="http://schemas.microsoft.com/office/powerpoint/2010/main" val="28858585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70" y="0"/>
            <a:ext cx="8139659" cy="6858000"/>
          </a:xfrm>
          <a:prstGeom prst="rect">
            <a:avLst/>
          </a:prstGeom>
        </p:spPr>
      </p:pic>
    </p:spTree>
    <p:extLst>
      <p:ext uri="{BB962C8B-B14F-4D97-AF65-F5344CB8AC3E}">
        <p14:creationId xmlns:p14="http://schemas.microsoft.com/office/powerpoint/2010/main" val="152728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7040"/>
            <a:ext cx="9144000" cy="5963920"/>
          </a:xfrm>
          <a:prstGeom prst="rect">
            <a:avLst/>
          </a:prstGeom>
        </p:spPr>
      </p:pic>
    </p:spTree>
    <p:extLst>
      <p:ext uri="{BB962C8B-B14F-4D97-AF65-F5344CB8AC3E}">
        <p14:creationId xmlns:p14="http://schemas.microsoft.com/office/powerpoint/2010/main" val="31006545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68" y="0"/>
            <a:ext cx="8579064" cy="6858000"/>
          </a:xfrm>
          <a:prstGeom prst="rect">
            <a:avLst/>
          </a:prstGeom>
        </p:spPr>
      </p:pic>
    </p:spTree>
    <p:extLst>
      <p:ext uri="{BB962C8B-B14F-4D97-AF65-F5344CB8AC3E}">
        <p14:creationId xmlns:p14="http://schemas.microsoft.com/office/powerpoint/2010/main" val="22545699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200"/>
            <a:ext cx="9144000" cy="5689600"/>
          </a:xfrm>
          <a:prstGeom prst="rect">
            <a:avLst/>
          </a:prstGeom>
        </p:spPr>
      </p:pic>
    </p:spTree>
    <p:extLst>
      <p:ext uri="{BB962C8B-B14F-4D97-AF65-F5344CB8AC3E}">
        <p14:creationId xmlns:p14="http://schemas.microsoft.com/office/powerpoint/2010/main" val="27765308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1414"/>
            <a:ext cx="9144000" cy="6315171"/>
          </a:xfrm>
          <a:prstGeom prst="rect">
            <a:avLst/>
          </a:prstGeom>
        </p:spPr>
      </p:pic>
    </p:spTree>
    <p:extLst>
      <p:ext uri="{BB962C8B-B14F-4D97-AF65-F5344CB8AC3E}">
        <p14:creationId xmlns:p14="http://schemas.microsoft.com/office/powerpoint/2010/main" val="39987285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9460"/>
            <a:ext cx="9144000" cy="3459079"/>
          </a:xfrm>
          <a:prstGeom prst="rect">
            <a:avLst/>
          </a:prstGeom>
        </p:spPr>
      </p:pic>
    </p:spTree>
    <p:extLst>
      <p:ext uri="{BB962C8B-B14F-4D97-AF65-F5344CB8AC3E}">
        <p14:creationId xmlns:p14="http://schemas.microsoft.com/office/powerpoint/2010/main" val="841163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(16.5)</a:t>
            </a:r>
            <a:r>
              <a:rPr lang="en-US"/>
              <a:t> </a:t>
            </a:r>
            <a:r>
              <a:rPr lang="en-US" baseline="30000"/>
              <a:t>0:12.8</a:t>
            </a:r>
            <a:r>
              <a:rPr lang="en-US"/>
              <a:t> The Ultimate Trinity is experientially unifying in completion, but we truly doubt the possibility of such full unification of the Absolute Trinity. Our concept, however, of the eternal Paradise Trinity is an ever-present reminder that Deity </a:t>
            </a:r>
            <a:r>
              <a:rPr lang="en-US">
                <a:hlinkClick r:id="rId2"/>
              </a:rPr>
              <a:t>trinitization</a:t>
            </a:r>
            <a:r>
              <a:rPr lang="en-US"/>
              <a:t> may accomplish what is otherwise nonattainable; hence do we postulate the sometime appearance of the </a:t>
            </a:r>
            <a:r>
              <a:rPr lang="en-US" i="1"/>
              <a:t>Supreme-Ultimate</a:t>
            </a:r>
            <a:r>
              <a:rPr lang="en-US"/>
              <a:t> and the possible trinitization-factualization of God the Absolute.</a:t>
            </a:r>
          </a:p>
        </p:txBody>
      </p:sp>
    </p:spTree>
    <p:extLst>
      <p:ext uri="{BB962C8B-B14F-4D97-AF65-F5344CB8AC3E}">
        <p14:creationId xmlns:p14="http://schemas.microsoft.com/office/powerpoint/2010/main" val="24460678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6609"/>
            <a:ext cx="9144000" cy="4804781"/>
          </a:xfrm>
          <a:prstGeom prst="rect">
            <a:avLst/>
          </a:prstGeom>
        </p:spPr>
      </p:pic>
    </p:spTree>
    <p:extLst>
      <p:ext uri="{BB962C8B-B14F-4D97-AF65-F5344CB8AC3E}">
        <p14:creationId xmlns:p14="http://schemas.microsoft.com/office/powerpoint/2010/main" val="12330051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(16.6)</a:t>
            </a:r>
            <a:r>
              <a:rPr lang="en-US"/>
              <a:t> </a:t>
            </a:r>
            <a:r>
              <a:rPr lang="en-US" baseline="30000"/>
              <a:t>0:12.9</a:t>
            </a:r>
            <a:r>
              <a:rPr lang="en-US"/>
              <a:t> The philosophers of the universes postulate a </a:t>
            </a:r>
            <a:r>
              <a:rPr lang="en-US" i="1">
                <a:hlinkClick r:id="rId2"/>
              </a:rPr>
              <a:t>Trinity of Trinities,</a:t>
            </a:r>
            <a:r>
              <a:rPr lang="en-US"/>
              <a:t> an existential-experiential </a:t>
            </a:r>
            <a:r>
              <a:rPr lang="en-US">
                <a:hlinkClick r:id="rId3"/>
              </a:rPr>
              <a:t>Trinity Infinite,</a:t>
            </a:r>
            <a:r>
              <a:rPr lang="en-US"/>
              <a:t> but they are not able to envisage its personalization; possibly it would equivalate to the person of the Universal Father on the conceptual level of the </a:t>
            </a:r>
            <a:r>
              <a:rPr lang="en-US">
                <a:hlinkClick r:id="rId4"/>
              </a:rPr>
              <a:t>I AM.</a:t>
            </a:r>
            <a:r>
              <a:rPr lang="en-US"/>
              <a:t> But irrespective of all this, the original Paradise Trinity is potentially infinite since the Universal Father actually is infinite.</a:t>
            </a:r>
          </a:p>
        </p:txBody>
      </p:sp>
    </p:spTree>
    <p:extLst>
      <p:ext uri="{BB962C8B-B14F-4D97-AF65-F5344CB8AC3E}">
        <p14:creationId xmlns:p14="http://schemas.microsoft.com/office/powerpoint/2010/main" val="1432401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53C1844-A273-4EE0-9158-4DFE38B08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70514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a:t>
            </a:r>
          </a:p>
        </p:txBody>
      </p:sp>
      <p:sp>
        <p:nvSpPr>
          <p:cNvPr id="3" name="Content Placeholder 2"/>
          <p:cNvSpPr>
            <a:spLocks noGrp="1"/>
          </p:cNvSpPr>
          <p:nvPr>
            <p:ph idx="1"/>
          </p:nvPr>
        </p:nvSpPr>
        <p:spPr/>
        <p:txBody>
          <a:bodyPr>
            <a:normAutofit fontScale="85000" lnSpcReduction="20000"/>
          </a:bodyPr>
          <a:lstStyle/>
          <a:p>
            <a:pPr marL="0" indent="0">
              <a:buNone/>
            </a:pPr>
            <a:r>
              <a:rPr lang="en-US" baseline="30000"/>
              <a:t>(16.8)</a:t>
            </a:r>
            <a:r>
              <a:rPr lang="en-US"/>
              <a:t> </a:t>
            </a:r>
            <a:r>
              <a:rPr lang="en-US" baseline="30000"/>
              <a:t>0:12.11</a:t>
            </a:r>
            <a:r>
              <a:rPr lang="en-US"/>
              <a:t> In formulating the succeeding presentations having to do with the portrayal of the character of the Universal Father and the nature of his Paradise associates, together with an attempted description of the perfect central universe and the encircling </a:t>
            </a:r>
            <a:r>
              <a:rPr lang="en-US">
                <a:hlinkClick r:id="rId2"/>
              </a:rPr>
              <a:t>seven superuniverses,</a:t>
            </a:r>
            <a:r>
              <a:rPr lang="en-US"/>
              <a:t> we are to be guided by the mandate of the superuniverse rulers which directs that we shall, in all our efforts to reveal truth and co-ordinate essential knowledge, give preference to the highest existing human concepts pertaining to the subjects to be presented. We may resort to pure revelation only when the concept of presentation has had no adequate previous expression by the human mind.</a:t>
            </a:r>
          </a:p>
        </p:txBody>
      </p:sp>
    </p:spTree>
    <p:extLst>
      <p:ext uri="{BB962C8B-B14F-4D97-AF65-F5344CB8AC3E}">
        <p14:creationId xmlns:p14="http://schemas.microsoft.com/office/powerpoint/2010/main" val="5012294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 (continued)</a:t>
            </a:r>
          </a:p>
        </p:txBody>
      </p:sp>
      <p:sp>
        <p:nvSpPr>
          <p:cNvPr id="3" name="Content Placeholder 2"/>
          <p:cNvSpPr>
            <a:spLocks noGrp="1"/>
          </p:cNvSpPr>
          <p:nvPr>
            <p:ph idx="1"/>
          </p:nvPr>
        </p:nvSpPr>
        <p:spPr/>
        <p:txBody>
          <a:bodyPr>
            <a:normAutofit fontScale="70000" lnSpcReduction="20000"/>
          </a:bodyPr>
          <a:lstStyle/>
          <a:p>
            <a:pPr marL="0" indent="0">
              <a:buNone/>
            </a:pPr>
            <a:r>
              <a:rPr lang="en-US" baseline="30000"/>
              <a:t>(17.1)</a:t>
            </a:r>
            <a:r>
              <a:rPr lang="en-US"/>
              <a:t> </a:t>
            </a:r>
            <a:r>
              <a:rPr lang="en-US" baseline="30000"/>
              <a:t>0:12.12</a:t>
            </a:r>
            <a:r>
              <a:rPr lang="en-US"/>
              <a:t> Successive planetary revelations of divine truth invariably embrace the highest existing concepts of spiritual </a:t>
            </a:r>
            <a:r>
              <a:rPr lang="en-US">
                <a:hlinkClick r:id="rId2"/>
              </a:rPr>
              <a:t>values</a:t>
            </a:r>
            <a:r>
              <a:rPr lang="en-US"/>
              <a:t> as a part of the new and enhanced co-ordination of planetary knowledge. Accordingly, in making these presentations about God and his universe associates, we have selected as the basis of these papers more than one thousand human concepts representing the highest and most advanced planetary knowledge of spiritual values and universe </a:t>
            </a:r>
            <a:r>
              <a:rPr lang="en-US">
                <a:hlinkClick r:id="rId3"/>
              </a:rPr>
              <a:t>meanings.</a:t>
            </a:r>
            <a:r>
              <a:rPr lang="en-US"/>
              <a:t> Wherein these human concepts, assembled from the God-knowing mortals of the past and the present, are inadequate to portray the truth as we are directed to reveal it, we will unhesitatingly supplement them, for this purpose drawing upon our own superior knowledge of the reality and divinity of the </a:t>
            </a:r>
            <a:r>
              <a:rPr lang="en-US">
                <a:hlinkClick r:id="rId4"/>
              </a:rPr>
              <a:t>Paradise Deities</a:t>
            </a:r>
            <a:r>
              <a:rPr lang="en-US"/>
              <a:t> and their transcendent residential universe.</a:t>
            </a:r>
          </a:p>
        </p:txBody>
      </p:sp>
    </p:spTree>
    <p:extLst>
      <p:ext uri="{BB962C8B-B14F-4D97-AF65-F5344CB8AC3E}">
        <p14:creationId xmlns:p14="http://schemas.microsoft.com/office/powerpoint/2010/main" val="98130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2" y="0"/>
            <a:ext cx="9063436" cy="6858000"/>
          </a:xfrm>
          <a:prstGeom prst="rect">
            <a:avLst/>
          </a:prstGeom>
        </p:spPr>
      </p:pic>
    </p:spTree>
    <p:extLst>
      <p:ext uri="{BB962C8B-B14F-4D97-AF65-F5344CB8AC3E}">
        <p14:creationId xmlns:p14="http://schemas.microsoft.com/office/powerpoint/2010/main" val="17761673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 (continued)</a:t>
            </a:r>
          </a:p>
        </p:txBody>
      </p:sp>
      <p:sp>
        <p:nvSpPr>
          <p:cNvPr id="3" name="Content Placeholder 2"/>
          <p:cNvSpPr>
            <a:spLocks noGrp="1"/>
          </p:cNvSpPr>
          <p:nvPr>
            <p:ph idx="1"/>
          </p:nvPr>
        </p:nvSpPr>
        <p:spPr/>
        <p:txBody>
          <a:bodyPr>
            <a:normAutofit fontScale="70000" lnSpcReduction="20000"/>
          </a:bodyPr>
          <a:lstStyle/>
          <a:p>
            <a:pPr marL="0" indent="0">
              <a:buNone/>
            </a:pPr>
            <a:r>
              <a:rPr lang="en-US" baseline="30000"/>
              <a:t>(17.2)</a:t>
            </a:r>
            <a:r>
              <a:rPr lang="en-US"/>
              <a:t> </a:t>
            </a:r>
            <a:r>
              <a:rPr lang="en-US" baseline="30000"/>
              <a:t>0:12.13</a:t>
            </a:r>
            <a:r>
              <a:rPr lang="en-US"/>
              <a:t> We are fully cognizant of the difficulties of our assignment; we recognize the impossibility of fully translating the language of the concepts of divinity and eternity into the symbols of the language of the finite concepts of the </a:t>
            </a:r>
            <a:r>
              <a:rPr lang="en-US">
                <a:hlinkClick r:id="rId2"/>
              </a:rPr>
              <a:t>mortal mind.</a:t>
            </a:r>
            <a:r>
              <a:rPr lang="en-US"/>
              <a:t> But we know that there dwells within the human mind a fragment of God, and that there sojourns with the human </a:t>
            </a:r>
            <a:r>
              <a:rPr lang="en-US">
                <a:hlinkClick r:id="rId3"/>
              </a:rPr>
              <a:t>soul</a:t>
            </a:r>
            <a:r>
              <a:rPr lang="en-US"/>
              <a:t> the </a:t>
            </a:r>
            <a:r>
              <a:rPr lang="en-US">
                <a:hlinkClick r:id="rId4"/>
              </a:rPr>
              <a:t>Spirit of Truth;</a:t>
            </a:r>
            <a:r>
              <a:rPr lang="en-US"/>
              <a:t> and we further know that these spirit forces conspire to enable material man to grasp the reality of spiritual values and to comprehend the </a:t>
            </a:r>
            <a:r>
              <a:rPr lang="en-US">
                <a:hlinkClick r:id="rId5"/>
              </a:rPr>
              <a:t>philosophy</a:t>
            </a:r>
            <a:r>
              <a:rPr lang="en-US"/>
              <a:t> of universe meanings. But even more certainly we know that these spirits of the Divine Presence are able to assist man in the spiritual appropriation of all truth contributory to the enhancement of the ever-progressing reality of personal religious experience—God-consciousness.</a:t>
            </a:r>
          </a:p>
          <a:p>
            <a:pPr marL="0" indent="0">
              <a:buNone/>
            </a:pPr>
            <a:r>
              <a:rPr lang="en-US" baseline="30000"/>
              <a:t>(17.3)</a:t>
            </a:r>
            <a:r>
              <a:rPr lang="en-US"/>
              <a:t> </a:t>
            </a:r>
            <a:r>
              <a:rPr lang="en-US" baseline="30000"/>
              <a:t>0:12.14</a:t>
            </a:r>
            <a:r>
              <a:rPr lang="en-US"/>
              <a:t> [Indited by an Orvonton Divine Counselor, Chief of the Corps of Superuniverse Personalities assigned to portray on Urantia the truth concerning the Paradise Deities and the </a:t>
            </a:r>
            <a:r>
              <a:rPr lang="en-US">
                <a:hlinkClick r:id="rId6"/>
              </a:rPr>
              <a:t>universe of universes.</a:t>
            </a:r>
            <a:r>
              <a:rPr lang="en-US"/>
              <a:t> ]</a:t>
            </a:r>
          </a:p>
          <a:p>
            <a:pPr marL="0" indent="0">
              <a:buNone/>
            </a:pPr>
            <a:endParaRPr lang="en-US"/>
          </a:p>
        </p:txBody>
      </p:sp>
    </p:spTree>
    <p:extLst>
      <p:ext uri="{BB962C8B-B14F-4D97-AF65-F5344CB8AC3E}">
        <p14:creationId xmlns:p14="http://schemas.microsoft.com/office/powerpoint/2010/main" val="23154726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1524000" y="2971800"/>
            <a:ext cx="58674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hlinkClick r:id="rId2" action="ppaction://hlinkpres?slideindex=1&amp;slidetitle="/>
              </a:rPr>
              <a:t>Paper 1 - The Universal Father</a:t>
            </a:r>
            <a:endParaRPr lang="en-US"/>
          </a:p>
        </p:txBody>
      </p:sp>
    </p:spTree>
    <p:extLst>
      <p:ext uri="{BB962C8B-B14F-4D97-AF65-F5344CB8AC3E}">
        <p14:creationId xmlns:p14="http://schemas.microsoft.com/office/powerpoint/2010/main" val="226678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 Deity and Divinity </a:t>
            </a:r>
            <a:br>
              <a:rPr lang="en-US"/>
            </a:br>
            <a:r>
              <a:rPr lang="en-US" sz="1800">
                <a:hlinkClick r:id="rId2"/>
              </a:rPr>
              <a:t>Audio Version</a:t>
            </a:r>
            <a:endParaRPr lang="en-US" sz="1800"/>
          </a:p>
        </p:txBody>
      </p:sp>
      <p:sp>
        <p:nvSpPr>
          <p:cNvPr id="3" name="Content Placeholder 2"/>
          <p:cNvSpPr>
            <a:spLocks noGrp="1"/>
          </p:cNvSpPr>
          <p:nvPr>
            <p:ph idx="1"/>
          </p:nvPr>
        </p:nvSpPr>
        <p:spPr/>
        <p:txBody>
          <a:bodyPr/>
          <a:lstStyle/>
          <a:p>
            <a:pPr marL="0" indent="0">
              <a:buNone/>
            </a:pPr>
            <a:r>
              <a:rPr lang="en-US" baseline="30000"/>
              <a:t>(2.1)</a:t>
            </a:r>
            <a:r>
              <a:rPr lang="en-US"/>
              <a:t> </a:t>
            </a:r>
            <a:r>
              <a:rPr lang="en-US" baseline="30000"/>
              <a:t>0:1.1</a:t>
            </a:r>
            <a:r>
              <a:rPr lang="en-US"/>
              <a:t> The </a:t>
            </a:r>
            <a:r>
              <a:rPr lang="en-US">
                <a:hlinkClick r:id="rId3"/>
              </a:rPr>
              <a:t>universe of universes</a:t>
            </a:r>
            <a:r>
              <a:rPr lang="en-US"/>
              <a:t> presents phenomena of deity activities on diverse levels of cosmic realities, mind </a:t>
            </a:r>
            <a:r>
              <a:rPr lang="en-US">
                <a:hlinkClick r:id="rId4"/>
              </a:rPr>
              <a:t>meanings,</a:t>
            </a:r>
            <a:r>
              <a:rPr lang="en-US"/>
              <a:t> and spirit </a:t>
            </a:r>
            <a:r>
              <a:rPr lang="en-US">
                <a:hlinkClick r:id="rId5"/>
              </a:rPr>
              <a:t>values,</a:t>
            </a:r>
            <a:r>
              <a:rPr lang="en-US"/>
              <a:t> but all of these ministrations—personal or otherwise—are divinely co-ordinated.</a:t>
            </a:r>
          </a:p>
        </p:txBody>
      </p:sp>
    </p:spTree>
    <p:extLst>
      <p:ext uri="{BB962C8B-B14F-4D97-AF65-F5344CB8AC3E}">
        <p14:creationId xmlns:p14="http://schemas.microsoft.com/office/powerpoint/2010/main" val="1985891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(2.2)</a:t>
            </a:r>
            <a:r>
              <a:rPr lang="en-US"/>
              <a:t> </a:t>
            </a:r>
            <a:r>
              <a:rPr lang="en-US" baseline="30000"/>
              <a:t>0:1.2</a:t>
            </a:r>
            <a:r>
              <a:rPr lang="en-US"/>
              <a:t> DEITY is personalizable as God, is prepersonal and superpersonal in ways not altogether comprehensible by man. </a:t>
            </a:r>
            <a:r>
              <a:rPr lang="en-US">
                <a:hlinkClick r:id="rId2"/>
              </a:rPr>
              <a:t>Deity</a:t>
            </a:r>
            <a:r>
              <a:rPr lang="en-US"/>
              <a:t> is characterized by the quality of unity—actual or potential—on all supermaterial levels of reality; and this unifying quality is best comprehended by creatures as </a:t>
            </a:r>
            <a:r>
              <a:rPr lang="en-US">
                <a:hlinkClick r:id="rId3"/>
              </a:rPr>
              <a:t>divinity.</a:t>
            </a:r>
            <a:endParaRPr lang="en-US"/>
          </a:p>
          <a:p>
            <a:pPr marL="0" indent="0">
              <a:buNone/>
            </a:pPr>
            <a:endParaRPr lang="en-US"/>
          </a:p>
        </p:txBody>
      </p:sp>
    </p:spTree>
    <p:extLst>
      <p:ext uri="{BB962C8B-B14F-4D97-AF65-F5344CB8AC3E}">
        <p14:creationId xmlns:p14="http://schemas.microsoft.com/office/powerpoint/2010/main" val="203709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62500" lnSpcReduction="20000"/>
          </a:bodyPr>
          <a:lstStyle/>
          <a:p>
            <a:pPr marL="0" indent="0">
              <a:buNone/>
            </a:pPr>
            <a:r>
              <a:rPr lang="en-US" baseline="30000"/>
              <a:t>(2.3)</a:t>
            </a:r>
            <a:r>
              <a:rPr lang="en-US"/>
              <a:t> </a:t>
            </a:r>
            <a:r>
              <a:rPr lang="en-US" baseline="30000"/>
              <a:t>0:1.3</a:t>
            </a:r>
            <a:r>
              <a:rPr lang="en-US"/>
              <a:t> Deity functions on personal, prepersonal, and superpersonal levels. </a:t>
            </a:r>
            <a:r>
              <a:rPr lang="en-US">
                <a:hlinkClick r:id="rId2"/>
              </a:rPr>
              <a:t>Total Deity</a:t>
            </a:r>
            <a:r>
              <a:rPr lang="en-US"/>
              <a:t> is functional on the following seven levels:</a:t>
            </a:r>
          </a:p>
          <a:p>
            <a:pPr marL="0" indent="0">
              <a:buNone/>
            </a:pPr>
            <a:r>
              <a:rPr lang="en-US" baseline="30000"/>
              <a:t>(2.4)</a:t>
            </a:r>
            <a:r>
              <a:rPr lang="en-US"/>
              <a:t> </a:t>
            </a:r>
            <a:r>
              <a:rPr lang="en-US" baseline="30000"/>
              <a:t>0:1.4</a:t>
            </a:r>
            <a:r>
              <a:rPr lang="en-US"/>
              <a:t> 1. </a:t>
            </a:r>
            <a:r>
              <a:rPr lang="en-US" i="1"/>
              <a:t>Static</a:t>
            </a:r>
            <a:r>
              <a:rPr lang="en-US"/>
              <a:t> —self-contained and self-existent Deity. </a:t>
            </a:r>
          </a:p>
          <a:p>
            <a:pPr marL="0" indent="0">
              <a:buNone/>
            </a:pPr>
            <a:r>
              <a:rPr lang="en-US" baseline="30000"/>
              <a:t>(2.5)</a:t>
            </a:r>
            <a:r>
              <a:rPr lang="en-US"/>
              <a:t> </a:t>
            </a:r>
            <a:r>
              <a:rPr lang="en-US" baseline="30000"/>
              <a:t>0:1.5</a:t>
            </a:r>
            <a:r>
              <a:rPr lang="en-US"/>
              <a:t> 2. </a:t>
            </a:r>
            <a:r>
              <a:rPr lang="en-US" i="1"/>
              <a:t>Potential</a:t>
            </a:r>
            <a:r>
              <a:rPr lang="en-US"/>
              <a:t> —self-willed and self-purposive Deity. </a:t>
            </a:r>
          </a:p>
          <a:p>
            <a:pPr marL="0" indent="0">
              <a:buNone/>
            </a:pPr>
            <a:r>
              <a:rPr lang="en-US" baseline="30000"/>
              <a:t>(2.6)</a:t>
            </a:r>
            <a:r>
              <a:rPr lang="en-US"/>
              <a:t> </a:t>
            </a:r>
            <a:r>
              <a:rPr lang="en-US" baseline="30000"/>
              <a:t>0:1.6</a:t>
            </a:r>
            <a:r>
              <a:rPr lang="en-US"/>
              <a:t> 3. </a:t>
            </a:r>
            <a:r>
              <a:rPr lang="en-US" i="1"/>
              <a:t>Associative</a:t>
            </a:r>
            <a:r>
              <a:rPr lang="en-US"/>
              <a:t> —self-personalized and divinely fraternal Deity. </a:t>
            </a:r>
          </a:p>
          <a:p>
            <a:pPr marL="0" indent="0">
              <a:buNone/>
            </a:pPr>
            <a:r>
              <a:rPr lang="en-US" baseline="30000"/>
              <a:t>(2.7)</a:t>
            </a:r>
            <a:r>
              <a:rPr lang="en-US"/>
              <a:t> </a:t>
            </a:r>
            <a:r>
              <a:rPr lang="en-US" baseline="30000"/>
              <a:t>0:1.7</a:t>
            </a:r>
            <a:r>
              <a:rPr lang="en-US"/>
              <a:t> 4. </a:t>
            </a:r>
            <a:r>
              <a:rPr lang="en-US" i="1"/>
              <a:t>Creative</a:t>
            </a:r>
            <a:r>
              <a:rPr lang="en-US"/>
              <a:t> —self-distributive and divinely revealed Deity. </a:t>
            </a:r>
          </a:p>
          <a:p>
            <a:pPr marL="0" indent="0">
              <a:buNone/>
            </a:pPr>
            <a:r>
              <a:rPr lang="en-US" baseline="30000"/>
              <a:t>(2.8)</a:t>
            </a:r>
            <a:r>
              <a:rPr lang="en-US"/>
              <a:t> </a:t>
            </a:r>
            <a:r>
              <a:rPr lang="en-US" baseline="30000"/>
              <a:t>0:1.8</a:t>
            </a:r>
            <a:r>
              <a:rPr lang="en-US"/>
              <a:t> 5. </a:t>
            </a:r>
            <a:r>
              <a:rPr lang="en-US" i="1"/>
              <a:t>Evolutional</a:t>
            </a:r>
            <a:r>
              <a:rPr lang="en-US"/>
              <a:t> —self-expansive and creature-identified Deity. </a:t>
            </a:r>
          </a:p>
          <a:p>
            <a:pPr marL="0" indent="0">
              <a:buNone/>
            </a:pPr>
            <a:r>
              <a:rPr lang="en-US" baseline="30000"/>
              <a:t>(2.9)</a:t>
            </a:r>
            <a:r>
              <a:rPr lang="en-US"/>
              <a:t> </a:t>
            </a:r>
            <a:r>
              <a:rPr lang="en-US" baseline="30000"/>
              <a:t>0:1.9</a:t>
            </a:r>
            <a:r>
              <a:rPr lang="en-US"/>
              <a:t> 6. </a:t>
            </a:r>
            <a:r>
              <a:rPr lang="en-US" i="1"/>
              <a:t>Supreme</a:t>
            </a:r>
            <a:r>
              <a:rPr lang="en-US"/>
              <a:t> —self-experiential and creature-Creator-unifying Deity. Deity functioning on the first creature-identificational level as time-space overcontrollers of the </a:t>
            </a:r>
            <a:r>
              <a:rPr lang="en-US">
                <a:hlinkClick r:id="rId3"/>
              </a:rPr>
              <a:t>grand universe,</a:t>
            </a:r>
            <a:r>
              <a:rPr lang="en-US"/>
              <a:t> sometimes designated the </a:t>
            </a:r>
            <a:r>
              <a:rPr lang="en-US">
                <a:hlinkClick r:id="rId4"/>
              </a:rPr>
              <a:t>Supremacy</a:t>
            </a:r>
            <a:r>
              <a:rPr lang="en-US"/>
              <a:t> of Deity. </a:t>
            </a:r>
          </a:p>
          <a:p>
            <a:pPr marL="0" indent="0">
              <a:buNone/>
            </a:pPr>
            <a:r>
              <a:rPr lang="en-US" baseline="30000"/>
              <a:t>(2.10)</a:t>
            </a:r>
            <a:r>
              <a:rPr lang="en-US"/>
              <a:t> </a:t>
            </a:r>
            <a:r>
              <a:rPr lang="en-US" baseline="30000"/>
              <a:t>0:1.10</a:t>
            </a:r>
            <a:r>
              <a:rPr lang="en-US"/>
              <a:t> 7. </a:t>
            </a:r>
            <a:r>
              <a:rPr lang="en-US" i="1">
                <a:hlinkClick r:id="rId5"/>
              </a:rPr>
              <a:t>Ultimate</a:t>
            </a:r>
            <a:r>
              <a:rPr lang="en-US" i="1"/>
              <a:t> </a:t>
            </a:r>
            <a:r>
              <a:rPr lang="en-US"/>
              <a:t>—self-projected and time-space-transcending Deity. Deity omnipotent, omniscient, and omnipresent. Deity functioning on the second level of unifying divinity expression as effective overcontrollers and absonite upholders of the </a:t>
            </a:r>
            <a:r>
              <a:rPr lang="en-US">
                <a:hlinkClick r:id="rId6"/>
              </a:rPr>
              <a:t>master universe.</a:t>
            </a:r>
            <a:r>
              <a:rPr lang="en-US"/>
              <a:t> As compared with the ministry of the Deities to the grand universe, this absonite function in the master universe is tantamount to universal overcontrol and supersustenance, sometimes called the Ultimacy of Deity. </a:t>
            </a:r>
          </a:p>
          <a:p>
            <a:pPr marL="0" indent="0">
              <a:buNone/>
            </a:pPr>
            <a:endParaRPr lang="en-US"/>
          </a:p>
        </p:txBody>
      </p:sp>
    </p:spTree>
    <p:extLst>
      <p:ext uri="{BB962C8B-B14F-4D97-AF65-F5344CB8AC3E}">
        <p14:creationId xmlns:p14="http://schemas.microsoft.com/office/powerpoint/2010/main" val="214656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905000"/>
            <a:ext cx="7543800" cy="2677656"/>
          </a:xfrm>
          <a:prstGeom prst="rect">
            <a:avLst/>
          </a:prstGeom>
          <a:noFill/>
        </p:spPr>
        <p:txBody>
          <a:bodyPr wrap="square" rtlCol="0">
            <a:spAutoFit/>
          </a:bodyPr>
          <a:lstStyle/>
          <a:p>
            <a:r>
              <a:rPr lang="en-US" sz="2800">
                <a:solidFill>
                  <a:prstClr val="white"/>
                </a:solidFill>
              </a:rPr>
              <a:t>We would like to give a special thanks to Don Estes for the use of the information from his Chart The Origin, History and Destiny of Universe Reality.  We would also like to thank the creator of </a:t>
            </a:r>
            <a:r>
              <a:rPr lang="en-US" sz="2800">
                <a:solidFill>
                  <a:prstClr val="white"/>
                </a:solidFill>
                <a:hlinkClick r:id="rId2"/>
              </a:rPr>
              <a:t>Encyclopedia Urantia</a:t>
            </a:r>
            <a:r>
              <a:rPr lang="en-US" sz="2800">
                <a:solidFill>
                  <a:prstClr val="white"/>
                </a:solidFill>
              </a:rPr>
              <a:t> for the use of his slides from that web site.</a:t>
            </a:r>
          </a:p>
        </p:txBody>
      </p:sp>
    </p:spTree>
    <p:extLst>
      <p:ext uri="{BB962C8B-B14F-4D97-AF65-F5344CB8AC3E}">
        <p14:creationId xmlns:p14="http://schemas.microsoft.com/office/powerpoint/2010/main" val="202705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(2.11)</a:t>
            </a:r>
            <a:r>
              <a:rPr lang="en-US"/>
              <a:t> </a:t>
            </a:r>
            <a:r>
              <a:rPr lang="en-US" baseline="30000"/>
              <a:t>0:1.11</a:t>
            </a:r>
            <a:r>
              <a:rPr lang="en-US"/>
              <a:t> </a:t>
            </a:r>
            <a:r>
              <a:rPr lang="en-US" i="1"/>
              <a:t>The finite level</a:t>
            </a:r>
            <a:r>
              <a:rPr lang="en-US"/>
              <a:t> of reality is characterized by creature life and time-space limitations. Finite realities may not have endings, but they always have beginnings—they are created. The Deity level of Supremacy may be conceived as a function in relation to finite existences.</a:t>
            </a:r>
          </a:p>
        </p:txBody>
      </p:sp>
    </p:spTree>
    <p:extLst>
      <p:ext uri="{BB962C8B-B14F-4D97-AF65-F5344CB8AC3E}">
        <p14:creationId xmlns:p14="http://schemas.microsoft.com/office/powerpoint/2010/main" val="338017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(2.12)</a:t>
            </a:r>
            <a:r>
              <a:rPr lang="en-US"/>
              <a:t> </a:t>
            </a:r>
            <a:r>
              <a:rPr lang="en-US" baseline="30000"/>
              <a:t>0:1.12</a:t>
            </a:r>
            <a:r>
              <a:rPr lang="en-US"/>
              <a:t> </a:t>
            </a:r>
            <a:r>
              <a:rPr lang="en-US" i="1"/>
              <a:t>The </a:t>
            </a:r>
            <a:r>
              <a:rPr lang="en-US" i="1">
                <a:hlinkClick r:id="rId2"/>
              </a:rPr>
              <a:t>absonite level</a:t>
            </a:r>
            <a:r>
              <a:rPr lang="en-US" i="1"/>
              <a:t> </a:t>
            </a:r>
            <a:r>
              <a:rPr lang="en-US"/>
              <a:t>of reality is characterized by things and beings without beginnings or endings and by the </a:t>
            </a:r>
            <a:r>
              <a:rPr lang="en-US">
                <a:hlinkClick r:id="rId3"/>
              </a:rPr>
              <a:t>transcendence</a:t>
            </a:r>
            <a:r>
              <a:rPr lang="en-US"/>
              <a:t> of time and space. Absoniters are not created; they are eventuated—they simply are. The Deity level of Ultimacy connotes a function in relation to absonite realities. No matter in what part of the master universe, whenever time and space are transcended, such an absonite phenomenon is an act of the Ultimacy of Deity.</a:t>
            </a:r>
          </a:p>
        </p:txBody>
      </p:sp>
    </p:spTree>
    <p:extLst>
      <p:ext uri="{BB962C8B-B14F-4D97-AF65-F5344CB8AC3E}">
        <p14:creationId xmlns:p14="http://schemas.microsoft.com/office/powerpoint/2010/main" val="10714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143788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dirty="0">
                <a:solidFill>
                  <a:srgbClr val="FFFF00"/>
                </a:solidFill>
              </a:rPr>
              <a:t>"</a:t>
            </a:r>
            <a:r>
              <a:rPr lang="en-US" dirty="0" err="1">
                <a:solidFill>
                  <a:srgbClr val="FFFF00"/>
                </a:solidFill>
              </a:rPr>
              <a:t>Absonite</a:t>
            </a:r>
            <a:r>
              <a:rPr lang="en-US" dirty="0">
                <a:solidFill>
                  <a:srgbClr val="FFFF00"/>
                </a:solidFill>
              </a:rPr>
              <a:t>" is a term to indicate the middle state, not qualitatively but in terms of time-space dimensions, between the absolute Paradise level and the finite evolutionary level. Thus, </a:t>
            </a:r>
            <a:r>
              <a:rPr lang="en-US" dirty="0" err="1">
                <a:solidFill>
                  <a:srgbClr val="FFFF00"/>
                </a:solidFill>
              </a:rPr>
              <a:t>absonite</a:t>
            </a:r>
            <a:r>
              <a:rPr lang="en-US" dirty="0">
                <a:solidFill>
                  <a:srgbClr val="FFFF00"/>
                </a:solidFill>
              </a:rPr>
              <a:t> means </a:t>
            </a:r>
            <a:r>
              <a:rPr lang="en-US" dirty="0" err="1">
                <a:solidFill>
                  <a:srgbClr val="FFFF00"/>
                </a:solidFill>
              </a:rPr>
              <a:t>superfinite</a:t>
            </a:r>
            <a:r>
              <a:rPr lang="en-US" dirty="0">
                <a:solidFill>
                  <a:srgbClr val="FFFF00"/>
                </a:solidFill>
              </a:rPr>
              <a:t>, or time-space transcended. Any time-space creatures or creations are finite.</a:t>
            </a:r>
          </a:p>
          <a:p>
            <a:pPr marL="0" indent="0">
              <a:buNone/>
            </a:pPr>
            <a:r>
              <a:rPr lang="en-US" dirty="0">
                <a:solidFill>
                  <a:srgbClr val="FFFF00"/>
                </a:solidFill>
              </a:rPr>
              <a:t>Regarding the relative position of the "</a:t>
            </a:r>
            <a:r>
              <a:rPr lang="en-US" dirty="0" err="1">
                <a:solidFill>
                  <a:srgbClr val="FFFF00"/>
                </a:solidFill>
              </a:rPr>
              <a:t>absonite</a:t>
            </a:r>
            <a:r>
              <a:rPr lang="en-US" dirty="0">
                <a:solidFill>
                  <a:srgbClr val="FFFF00"/>
                </a:solidFill>
              </a:rPr>
              <a:t>" reality, it is written:</a:t>
            </a:r>
          </a:p>
          <a:p>
            <a:pPr marL="0" indent="0">
              <a:buNone/>
            </a:pPr>
            <a:endParaRPr lang="en-US" dirty="0">
              <a:solidFill>
                <a:srgbClr val="FFFF00"/>
              </a:solidFill>
            </a:endParaRPr>
          </a:p>
          <a:p>
            <a:pPr marL="0" indent="0">
              <a:buNone/>
            </a:pPr>
            <a:r>
              <a:rPr lang="en-US" dirty="0">
                <a:solidFill>
                  <a:srgbClr val="FFFF00"/>
                </a:solidFill>
              </a:rPr>
              <a:t>P.113 - §6 2. Attitude toward the </a:t>
            </a:r>
            <a:r>
              <a:rPr lang="en-US" dirty="0" err="1">
                <a:solidFill>
                  <a:srgbClr val="FFFF00"/>
                </a:solidFill>
              </a:rPr>
              <a:t>Absonite</a:t>
            </a:r>
            <a:r>
              <a:rPr lang="en-US" dirty="0">
                <a:solidFill>
                  <a:srgbClr val="FFFF00"/>
                </a:solidFill>
              </a:rPr>
              <a:t>. The Paradise Trinity has regard for those levels of existence which are more than finite but less than absolute, and this relationship is sometimes denominated the Trinity of Ultimacy. Neither the Ultimate nor the Supreme are wholly representative of the Paradise Trinity, but in a qualified sense and to their respective levels, each seems to represent the Trinity during the </a:t>
            </a:r>
            <a:r>
              <a:rPr lang="en-US" dirty="0" err="1">
                <a:solidFill>
                  <a:srgbClr val="FFFF00"/>
                </a:solidFill>
              </a:rPr>
              <a:t>prepersonal</a:t>
            </a:r>
            <a:r>
              <a:rPr lang="en-US" dirty="0">
                <a:solidFill>
                  <a:srgbClr val="FFFF00"/>
                </a:solidFill>
              </a:rPr>
              <a:t> eras of experiential-power development.</a:t>
            </a:r>
          </a:p>
          <a:p>
            <a:pPr marL="0" indent="0">
              <a:buNone/>
            </a:pPr>
            <a:endParaRPr lang="en-US" dirty="0">
              <a:solidFill>
                <a:srgbClr val="FFFF00"/>
              </a:solidFill>
            </a:endParaRPr>
          </a:p>
          <a:p>
            <a:pPr marL="0" indent="0">
              <a:buNone/>
            </a:pPr>
            <a:r>
              <a:rPr lang="en-US" dirty="0">
                <a:solidFill>
                  <a:srgbClr val="FFFF00"/>
                </a:solidFill>
              </a:rPr>
              <a:t>To indicate the middle state, not qualitatively or quantitatively, but the state neither finite nor absolute, it appears the word "</a:t>
            </a:r>
            <a:r>
              <a:rPr lang="en-US" dirty="0" err="1">
                <a:solidFill>
                  <a:srgbClr val="FFFF00"/>
                </a:solidFill>
              </a:rPr>
              <a:t>absonite</a:t>
            </a:r>
            <a:r>
              <a:rPr lang="en-US" dirty="0">
                <a:solidFill>
                  <a:srgbClr val="FFFF00"/>
                </a:solidFill>
              </a:rPr>
              <a:t>" was created.</a:t>
            </a:r>
          </a:p>
          <a:p>
            <a:pPr marL="0" indent="0">
              <a:buNone/>
            </a:pPr>
            <a:endParaRPr lang="en-US" dirty="0">
              <a:solidFill>
                <a:srgbClr val="FFFF00"/>
              </a:solidFill>
            </a:endParaRPr>
          </a:p>
          <a:p>
            <a:pPr marL="0" indent="0">
              <a:buNone/>
            </a:pPr>
            <a:r>
              <a:rPr lang="en-US" dirty="0" err="1">
                <a:solidFill>
                  <a:srgbClr val="FFFF00"/>
                </a:solidFill>
              </a:rPr>
              <a:t>Havona</a:t>
            </a:r>
            <a:r>
              <a:rPr lang="en-US" dirty="0">
                <a:solidFill>
                  <a:srgbClr val="FFFF00"/>
                </a:solidFill>
              </a:rPr>
              <a:t> is not the only place of time-space transcendental region. The four outer space levels are also time-space </a:t>
            </a:r>
            <a:r>
              <a:rPr lang="en-US" dirty="0" err="1">
                <a:solidFill>
                  <a:srgbClr val="FFFF00"/>
                </a:solidFill>
              </a:rPr>
              <a:t>transcendant</a:t>
            </a:r>
            <a:r>
              <a:rPr lang="en-US" dirty="0">
                <a:solidFill>
                  <a:srgbClr val="FFFF00"/>
                </a:solidFill>
              </a:rPr>
              <a:t>. Thus, </a:t>
            </a:r>
            <a:r>
              <a:rPr lang="en-US" dirty="0" err="1">
                <a:solidFill>
                  <a:srgbClr val="FFFF00"/>
                </a:solidFill>
              </a:rPr>
              <a:t>absonite</a:t>
            </a:r>
            <a:r>
              <a:rPr lang="en-US" dirty="0">
                <a:solidFill>
                  <a:srgbClr val="FFFF00"/>
                </a:solidFill>
              </a:rPr>
              <a:t> beings, more accurately, transcendental beings, are associated with their eventuation and management.</a:t>
            </a:r>
          </a:p>
        </p:txBody>
      </p:sp>
    </p:spTree>
    <p:extLst>
      <p:ext uri="{BB962C8B-B14F-4D97-AF65-F5344CB8AC3E}">
        <p14:creationId xmlns:p14="http://schemas.microsoft.com/office/powerpoint/2010/main" val="123148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525" y="0"/>
            <a:ext cx="7448950" cy="6858000"/>
          </a:xfrm>
          <a:prstGeom prst="rect">
            <a:avLst/>
          </a:prstGeom>
        </p:spPr>
      </p:pic>
    </p:spTree>
    <p:extLst>
      <p:ext uri="{BB962C8B-B14F-4D97-AF65-F5344CB8AC3E}">
        <p14:creationId xmlns:p14="http://schemas.microsoft.com/office/powerpoint/2010/main" val="309759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533400"/>
            <a:ext cx="8229600" cy="4419600"/>
          </a:xfrm>
        </p:spPr>
        <p:txBody>
          <a:bodyPr>
            <a:normAutofit fontScale="92500" lnSpcReduction="10000"/>
          </a:bodyPr>
          <a:lstStyle/>
          <a:p>
            <a:pPr marL="0" indent="0">
              <a:buNone/>
            </a:pPr>
            <a:r>
              <a:rPr lang="en-US" baseline="30000"/>
              <a:t>(2.13)</a:t>
            </a:r>
            <a:r>
              <a:rPr lang="en-US"/>
              <a:t> </a:t>
            </a:r>
            <a:r>
              <a:rPr lang="en-US" baseline="30000"/>
              <a:t>0:1.13</a:t>
            </a:r>
            <a:r>
              <a:rPr lang="en-US"/>
              <a:t> </a:t>
            </a:r>
            <a:r>
              <a:rPr lang="en-US" i="1"/>
              <a:t>The </a:t>
            </a:r>
            <a:r>
              <a:rPr lang="en-US" i="1">
                <a:hlinkClick r:id="rId2"/>
              </a:rPr>
              <a:t>absolute level</a:t>
            </a:r>
            <a:r>
              <a:rPr lang="en-US" i="1"/>
              <a:t> </a:t>
            </a:r>
            <a:r>
              <a:rPr lang="en-US"/>
              <a:t>is beginningless, endless, timeless, and spaceless. For example: On </a:t>
            </a:r>
            <a:r>
              <a:rPr lang="en-US">
                <a:hlinkClick r:id="rId3"/>
              </a:rPr>
              <a:t>Paradise,</a:t>
            </a:r>
            <a:r>
              <a:rPr lang="en-US"/>
              <a:t> time and space are nonexistent; the time-space status of Paradise is absolute. This level is </a:t>
            </a:r>
            <a:r>
              <a:rPr lang="en-US">
                <a:hlinkClick r:id="rId4"/>
              </a:rPr>
              <a:t>Trinity</a:t>
            </a:r>
            <a:r>
              <a:rPr lang="en-US"/>
              <a:t> attained, existentially, by the </a:t>
            </a:r>
            <a:r>
              <a:rPr lang="en-US">
                <a:hlinkClick r:id="rId5"/>
              </a:rPr>
              <a:t>Paradise Deities,</a:t>
            </a:r>
            <a:r>
              <a:rPr lang="en-US"/>
              <a:t> but this third level of unifying Deity expression is not fully unified experientially. Whenever, wherever, and however the absolute level of Deity functions, Paradise-absolute values and meanings are manifest.</a:t>
            </a:r>
          </a:p>
        </p:txBody>
      </p:sp>
      <p:sp>
        <p:nvSpPr>
          <p:cNvPr id="4" name="TextBox 3"/>
          <p:cNvSpPr txBox="1"/>
          <p:nvPr/>
        </p:nvSpPr>
        <p:spPr>
          <a:xfrm>
            <a:off x="685800" y="5119158"/>
            <a:ext cx="76962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rPr>
              <a:t>Note: "absolute" is derived from "ab" (from) + "</a:t>
            </a:r>
            <a:r>
              <a:rPr kumimoji="0" lang="en-US" sz="1800" b="0" i="0" u="none" strike="noStrike" kern="0" cap="none" spc="0" normalizeH="0" baseline="0" noProof="0" dirty="0" err="1">
                <a:ln>
                  <a:noFill/>
                </a:ln>
                <a:solidFill>
                  <a:srgbClr val="FFFF00"/>
                </a:solidFill>
                <a:effectLst/>
                <a:uLnTx/>
                <a:uFillTx/>
              </a:rPr>
              <a:t>solvere</a:t>
            </a:r>
            <a:r>
              <a:rPr kumimoji="0" lang="en-US" sz="1800" b="0" i="0" u="none" strike="noStrike" kern="0" cap="none" spc="0" normalizeH="0" baseline="0" noProof="0" dirty="0">
                <a:ln>
                  <a:noFill/>
                </a:ln>
                <a:solidFill>
                  <a:srgbClr val="FFFF00"/>
                </a:solidFill>
                <a:effectLst/>
                <a:uLnTx/>
                <a:uFillTx/>
              </a:rPr>
              <a:t>" (loosen, set free). If something is absolute, it is free from any constraints, and independent of other conditions. It is not relative to any </a:t>
            </a:r>
            <a:r>
              <a:rPr kumimoji="0" lang="en-US" sz="1800" b="0" i="0" u="none" strike="noStrike" kern="0" cap="none" spc="0" normalizeH="0" baseline="0" noProof="0" dirty="0" err="1">
                <a:ln>
                  <a:noFill/>
                </a:ln>
                <a:solidFill>
                  <a:srgbClr val="FFFF00"/>
                </a:solidFill>
                <a:effectLst/>
                <a:uLnTx/>
                <a:uFillTx/>
              </a:rPr>
              <a:t>antecedants</a:t>
            </a:r>
            <a:r>
              <a:rPr kumimoji="0" lang="en-US" sz="1800" b="0" i="0" u="none" strike="noStrike" kern="0" cap="none" spc="0" normalizeH="0" baseline="0" noProof="0" dirty="0">
                <a:ln>
                  <a:noFill/>
                </a:ln>
                <a:solidFill>
                  <a:srgbClr val="FFFF00"/>
                </a:solidFill>
                <a:effectLst/>
                <a:uLnTx/>
                <a:uFillTx/>
              </a:rPr>
              <a:t>.</a:t>
            </a:r>
          </a:p>
        </p:txBody>
      </p:sp>
    </p:spTree>
    <p:extLst>
      <p:ext uri="{BB962C8B-B14F-4D97-AF65-F5344CB8AC3E}">
        <p14:creationId xmlns:p14="http://schemas.microsoft.com/office/powerpoint/2010/main" val="31154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Tree>
    <p:extLst>
      <p:ext uri="{BB962C8B-B14F-4D97-AF65-F5344CB8AC3E}">
        <p14:creationId xmlns:p14="http://schemas.microsoft.com/office/powerpoint/2010/main" val="3327418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buNone/>
            </a:pPr>
            <a:r>
              <a:rPr lang="en-US" dirty="0">
                <a:solidFill>
                  <a:srgbClr val="FFFF00"/>
                </a:solidFill>
              </a:rPr>
              <a:t>Not everything or every being on Paradise is absolute.</a:t>
            </a:r>
          </a:p>
          <a:p>
            <a:pPr marL="0" indent="0">
              <a:buNone/>
            </a:pPr>
            <a:endParaRPr lang="en-US" dirty="0">
              <a:solidFill>
                <a:srgbClr val="FFFF00"/>
              </a:solidFill>
            </a:endParaRPr>
          </a:p>
          <a:p>
            <a:pPr marL="0" indent="0">
              <a:buNone/>
            </a:pPr>
            <a:r>
              <a:rPr lang="en-US" dirty="0" err="1">
                <a:solidFill>
                  <a:srgbClr val="FFFF00"/>
                </a:solidFill>
              </a:rPr>
              <a:t>Transcendentalers</a:t>
            </a:r>
            <a:r>
              <a:rPr lang="en-US" dirty="0">
                <a:solidFill>
                  <a:srgbClr val="FFFF00"/>
                </a:solidFill>
              </a:rPr>
              <a:t> who live in the west of Paradise are not absolute. They are </a:t>
            </a:r>
            <a:r>
              <a:rPr lang="en-US" dirty="0" err="1">
                <a:solidFill>
                  <a:srgbClr val="FFFF00"/>
                </a:solidFill>
              </a:rPr>
              <a:t>absonite</a:t>
            </a:r>
            <a:r>
              <a:rPr lang="en-US" dirty="0">
                <a:solidFill>
                  <a:srgbClr val="FFFF00"/>
                </a:solidFill>
              </a:rPr>
              <a:t> beings. They are associated with the Architects of the Master Universe, who are nebulae generators. As the names suggest, while seemingly affecting time-space universes, </a:t>
            </a:r>
            <a:r>
              <a:rPr lang="en-US" dirty="0" err="1">
                <a:solidFill>
                  <a:srgbClr val="FFFF00"/>
                </a:solidFill>
              </a:rPr>
              <a:t>Transcendentalers</a:t>
            </a:r>
            <a:r>
              <a:rPr lang="en-US" dirty="0">
                <a:solidFill>
                  <a:srgbClr val="FFFF00"/>
                </a:solidFill>
              </a:rPr>
              <a:t> are not affected by the conditions thereof, and hence can generate nebulae. Even if they go out in the outer space levels, they transcend time and space. However, this relationship is asymmetric. They can and do effect a change in local time and space conditions, but are not affected by them.</a:t>
            </a:r>
          </a:p>
          <a:p>
            <a:pPr marL="0" indent="0">
              <a:buNone/>
            </a:pPr>
            <a:endParaRPr lang="en-US" dirty="0">
              <a:solidFill>
                <a:srgbClr val="FFFF00"/>
              </a:solidFill>
            </a:endParaRPr>
          </a:p>
          <a:p>
            <a:pPr marL="0" indent="0">
              <a:buNone/>
            </a:pPr>
            <a:r>
              <a:rPr lang="en-US" dirty="0">
                <a:solidFill>
                  <a:srgbClr val="FFFF00"/>
                </a:solidFill>
              </a:rPr>
              <a:t>P.332 - §38 IV. EVENTUATED TRANSCENDENTAL BEINGS. There is to be found on Paradise a vast host of transcendental beings whose origin is not ordinarily disclosed to the universes of time and space until they are settled in light and life. These </a:t>
            </a:r>
            <a:r>
              <a:rPr lang="en-US" dirty="0" err="1">
                <a:solidFill>
                  <a:srgbClr val="FFFF00"/>
                </a:solidFill>
              </a:rPr>
              <a:t>Transcendentalers</a:t>
            </a:r>
            <a:r>
              <a:rPr lang="en-US" dirty="0">
                <a:solidFill>
                  <a:srgbClr val="FFFF00"/>
                </a:solidFill>
              </a:rPr>
              <a:t> are neither creators nor creatures; they are the eventuated children of divinity, ultimacy, and eternity. These "</a:t>
            </a:r>
            <a:r>
              <a:rPr lang="en-US" dirty="0" err="1">
                <a:solidFill>
                  <a:srgbClr val="FFFF00"/>
                </a:solidFill>
              </a:rPr>
              <a:t>eventuators</a:t>
            </a:r>
            <a:r>
              <a:rPr lang="en-US" dirty="0">
                <a:solidFill>
                  <a:srgbClr val="FFFF00"/>
                </a:solidFill>
              </a:rPr>
              <a:t>" are neither finite nor infinite--they are </a:t>
            </a:r>
            <a:r>
              <a:rPr lang="en-US" dirty="0" err="1">
                <a:solidFill>
                  <a:srgbClr val="FFFF00"/>
                </a:solidFill>
              </a:rPr>
              <a:t>absonite</a:t>
            </a:r>
            <a:r>
              <a:rPr lang="en-US" dirty="0">
                <a:solidFill>
                  <a:srgbClr val="FFFF00"/>
                </a:solidFill>
              </a:rPr>
              <a:t>; and </a:t>
            </a:r>
            <a:r>
              <a:rPr lang="en-US" dirty="0" err="1">
                <a:solidFill>
                  <a:srgbClr val="FFFF00"/>
                </a:solidFill>
              </a:rPr>
              <a:t>absonity</a:t>
            </a:r>
            <a:r>
              <a:rPr lang="en-US" dirty="0">
                <a:solidFill>
                  <a:srgbClr val="FFFF00"/>
                </a:solidFill>
              </a:rPr>
              <a:t> is neither infinity nor absoluteness.</a:t>
            </a:r>
          </a:p>
        </p:txBody>
      </p:sp>
    </p:spTree>
    <p:extLst>
      <p:ext uri="{BB962C8B-B14F-4D97-AF65-F5344CB8AC3E}">
        <p14:creationId xmlns:p14="http://schemas.microsoft.com/office/powerpoint/2010/main" val="23313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(3.1)</a:t>
            </a:r>
            <a:r>
              <a:rPr lang="en-US"/>
              <a:t> </a:t>
            </a:r>
            <a:r>
              <a:rPr lang="en-US" baseline="30000"/>
              <a:t>0:1.14</a:t>
            </a:r>
            <a:r>
              <a:rPr lang="en-US"/>
              <a:t> Deity may be existential, as in the </a:t>
            </a:r>
            <a:r>
              <a:rPr lang="en-US">
                <a:hlinkClick r:id="rId2"/>
              </a:rPr>
              <a:t>Eternal Son;</a:t>
            </a:r>
            <a:r>
              <a:rPr lang="en-US"/>
              <a:t> experiential, as in the Supreme Being; associative, as in </a:t>
            </a:r>
            <a:r>
              <a:rPr lang="en-US">
                <a:hlinkClick r:id="rId3"/>
              </a:rPr>
              <a:t>God the Sevenfold;</a:t>
            </a:r>
            <a:r>
              <a:rPr lang="en-US"/>
              <a:t> undivided, as in the </a:t>
            </a:r>
            <a:r>
              <a:rPr lang="en-US">
                <a:hlinkClick r:id="rId4"/>
              </a:rPr>
              <a:t>Paradise Trinity.</a:t>
            </a:r>
            <a:endParaRPr lang="en-US"/>
          </a:p>
          <a:p>
            <a:pPr marL="0" indent="0">
              <a:buNone/>
            </a:pPr>
            <a:endParaRPr lang="en-US"/>
          </a:p>
        </p:txBody>
      </p:sp>
    </p:spTree>
    <p:extLst>
      <p:ext uri="{BB962C8B-B14F-4D97-AF65-F5344CB8AC3E}">
        <p14:creationId xmlns:p14="http://schemas.microsoft.com/office/powerpoint/2010/main" val="407888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(3.2)</a:t>
            </a:r>
            <a:r>
              <a:rPr lang="en-US"/>
              <a:t> </a:t>
            </a:r>
            <a:r>
              <a:rPr lang="en-US" baseline="30000"/>
              <a:t>0:1.15</a:t>
            </a:r>
            <a:r>
              <a:rPr lang="en-US"/>
              <a:t> Deity is the source of all that which is divine. Deity is characteristically and invariably divine, but all that which is divine is not necessarily Deity, though it will be co-ordinated with Deity and will tend towards some phase of unity with Deity—spiritual, mindal, or personal.</a:t>
            </a:r>
          </a:p>
        </p:txBody>
      </p:sp>
    </p:spTree>
    <p:extLst>
      <p:ext uri="{BB962C8B-B14F-4D97-AF65-F5344CB8AC3E}">
        <p14:creationId xmlns:p14="http://schemas.microsoft.com/office/powerpoint/2010/main" val="45006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b="1">
                <a:solidFill>
                  <a:prstClr val="white">
                    <a:tint val="75000"/>
                  </a:prstClr>
                </a:solidFill>
              </a:rPr>
              <a:t>Foreword</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77500" lnSpcReduction="20000"/>
          </a:bodyPr>
          <a:lstStyle/>
          <a:p>
            <a:pPr marL="0" indent="0">
              <a:buNone/>
            </a:pPr>
            <a:r>
              <a:rPr lang="en-US" baseline="30000"/>
              <a:t>(1.1)</a:t>
            </a:r>
            <a:r>
              <a:rPr lang="en-US"/>
              <a:t> </a:t>
            </a:r>
            <a:r>
              <a:rPr lang="en-US" baseline="30000"/>
              <a:t>0:0.1</a:t>
            </a:r>
            <a:r>
              <a:rPr lang="en-US"/>
              <a:t> In the minds of the mortals of Urantia—that being the name of your world—there exists great confusion respecting the meaning of such terms as God, </a:t>
            </a:r>
            <a:r>
              <a:rPr lang="en-US">
                <a:hlinkClick r:id="rId3"/>
              </a:rPr>
              <a:t>divinity,</a:t>
            </a:r>
            <a:r>
              <a:rPr lang="en-US"/>
              <a:t> and deity. Human beings are still more confused and uncertain about the relationships of the divine personalities designated by these numerous appellations. Because of this conceptual poverty associated with so much ideational confusion, I have been directed to formulate this introductory statement in explanation of the </a:t>
            </a:r>
            <a:r>
              <a:rPr lang="en-US">
                <a:hlinkClick r:id="rId4"/>
              </a:rPr>
              <a:t>meanings</a:t>
            </a:r>
            <a:r>
              <a:rPr lang="en-US"/>
              <a:t> which should be attached to certain word symbols as they may be hereinafter used in those papers which the Orvonton corps of truth revealers have been authorized to translate into the English language of Urantia.</a:t>
            </a:r>
          </a:p>
        </p:txBody>
      </p:sp>
    </p:spTree>
    <p:extLst>
      <p:ext uri="{BB962C8B-B14F-4D97-AF65-F5344CB8AC3E}">
        <p14:creationId xmlns:p14="http://schemas.microsoft.com/office/powerpoint/2010/main" val="4146460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(3.3)</a:t>
            </a:r>
            <a:r>
              <a:rPr lang="en-US"/>
              <a:t> </a:t>
            </a:r>
            <a:r>
              <a:rPr lang="en-US" baseline="30000"/>
              <a:t>0:1.16</a:t>
            </a:r>
            <a:r>
              <a:rPr lang="en-US"/>
              <a:t> DIVINITY is the characteristic, unifying, and co-ordinating quality of Deity.</a:t>
            </a:r>
          </a:p>
        </p:txBody>
      </p:sp>
    </p:spTree>
    <p:extLst>
      <p:ext uri="{BB962C8B-B14F-4D97-AF65-F5344CB8AC3E}">
        <p14:creationId xmlns:p14="http://schemas.microsoft.com/office/powerpoint/2010/main" val="4132250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(3.4)</a:t>
            </a:r>
            <a:r>
              <a:rPr lang="en-US"/>
              <a:t> </a:t>
            </a:r>
            <a:r>
              <a:rPr lang="en-US" baseline="30000"/>
              <a:t>0:1.17</a:t>
            </a:r>
            <a:r>
              <a:rPr lang="en-US"/>
              <a:t> Divinity is creature comprehensible as truth, beauty, and goodness; correlated in </a:t>
            </a:r>
            <a:r>
              <a:rPr lang="en-US">
                <a:hlinkClick r:id="rId2"/>
              </a:rPr>
              <a:t>personality</a:t>
            </a:r>
            <a:r>
              <a:rPr lang="en-US"/>
              <a:t> as love, mercy, and ministry; disclosed on impersonal levels as justice, power, and </a:t>
            </a:r>
            <a:r>
              <a:rPr lang="en-US">
                <a:hlinkClick r:id="rId3"/>
              </a:rPr>
              <a:t>sovereignty.</a:t>
            </a:r>
            <a:endParaRPr lang="en-US"/>
          </a:p>
          <a:p>
            <a:pPr marL="0" indent="0">
              <a:buNone/>
            </a:pPr>
            <a:endParaRPr lang="en-US"/>
          </a:p>
        </p:txBody>
      </p:sp>
    </p:spTree>
    <p:extLst>
      <p:ext uri="{BB962C8B-B14F-4D97-AF65-F5344CB8AC3E}">
        <p14:creationId xmlns:p14="http://schemas.microsoft.com/office/powerpoint/2010/main" val="2425151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(3.5)</a:t>
            </a:r>
            <a:r>
              <a:rPr lang="en-US"/>
              <a:t> </a:t>
            </a:r>
            <a:r>
              <a:rPr lang="en-US" baseline="30000"/>
              <a:t>0:1.18</a:t>
            </a:r>
            <a:r>
              <a:rPr lang="en-US"/>
              <a:t> Divinity may be perfect—complete—as on existential and creator levels of Paradise perfection; it may be imperfect, as on experiential and creature levels of time-space </a:t>
            </a:r>
            <a:r>
              <a:rPr lang="en-US">
                <a:hlinkClick r:id="rId2"/>
              </a:rPr>
              <a:t>evolution;</a:t>
            </a:r>
            <a:r>
              <a:rPr lang="en-US"/>
              <a:t> or it may be relative, neither perfect nor imperfect, as on certain </a:t>
            </a:r>
            <a:r>
              <a:rPr lang="en-US">
                <a:hlinkClick r:id="rId3"/>
              </a:rPr>
              <a:t>Havona</a:t>
            </a:r>
            <a:r>
              <a:rPr lang="en-US"/>
              <a:t> levels of existential-experiential relationships.</a:t>
            </a:r>
          </a:p>
        </p:txBody>
      </p:sp>
    </p:spTree>
    <p:extLst>
      <p:ext uri="{BB962C8B-B14F-4D97-AF65-F5344CB8AC3E}">
        <p14:creationId xmlns:p14="http://schemas.microsoft.com/office/powerpoint/2010/main" val="3406367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71999"/>
          </a:xfrm>
        </p:spPr>
        <p:txBody>
          <a:bodyPr>
            <a:normAutofit fontScale="70000" lnSpcReduction="20000"/>
          </a:bodyPr>
          <a:lstStyle/>
          <a:p>
            <a:pPr marL="0" indent="0">
              <a:buNone/>
            </a:pPr>
            <a:r>
              <a:rPr lang="en-US" baseline="30000"/>
              <a:t>(3.6)</a:t>
            </a:r>
            <a:r>
              <a:rPr lang="en-US"/>
              <a:t> </a:t>
            </a:r>
            <a:r>
              <a:rPr lang="en-US" baseline="30000"/>
              <a:t>0:1.19</a:t>
            </a:r>
            <a:r>
              <a:rPr lang="en-US"/>
              <a:t> When we attempt to conceive of perfection in all phases and forms of relativity, we encounter seven conceivable types:</a:t>
            </a:r>
          </a:p>
          <a:p>
            <a:pPr marL="0" indent="0">
              <a:buNone/>
            </a:pPr>
            <a:r>
              <a:rPr lang="en-US" baseline="30000"/>
              <a:t>(3.7)</a:t>
            </a:r>
            <a:r>
              <a:rPr lang="en-US"/>
              <a:t> </a:t>
            </a:r>
            <a:r>
              <a:rPr lang="en-US" baseline="30000"/>
              <a:t>0:1.20</a:t>
            </a:r>
            <a:r>
              <a:rPr lang="en-US"/>
              <a:t> 1. Absolute perfection in all aspects. </a:t>
            </a:r>
          </a:p>
          <a:p>
            <a:pPr marL="0" indent="0">
              <a:buNone/>
            </a:pPr>
            <a:r>
              <a:rPr lang="en-US" baseline="30000"/>
              <a:t>(3.8)</a:t>
            </a:r>
            <a:r>
              <a:rPr lang="en-US"/>
              <a:t> </a:t>
            </a:r>
            <a:r>
              <a:rPr lang="en-US" baseline="30000"/>
              <a:t>0:1.21</a:t>
            </a:r>
            <a:r>
              <a:rPr lang="en-US"/>
              <a:t> 2. Absolute perfection in some phases and relative perfection in all other aspects. </a:t>
            </a:r>
          </a:p>
          <a:p>
            <a:pPr marL="0" indent="0">
              <a:buNone/>
            </a:pPr>
            <a:r>
              <a:rPr lang="en-US" baseline="30000"/>
              <a:t>(3.9)</a:t>
            </a:r>
            <a:r>
              <a:rPr lang="en-US"/>
              <a:t> </a:t>
            </a:r>
            <a:r>
              <a:rPr lang="en-US" baseline="30000"/>
              <a:t>0:1.22</a:t>
            </a:r>
            <a:r>
              <a:rPr lang="en-US"/>
              <a:t> 3. Absolute, relative, and imperfect aspects in varied association. </a:t>
            </a:r>
          </a:p>
          <a:p>
            <a:pPr marL="0" indent="0">
              <a:buNone/>
            </a:pPr>
            <a:r>
              <a:rPr lang="en-US" baseline="30000"/>
              <a:t>(3.10)</a:t>
            </a:r>
            <a:r>
              <a:rPr lang="en-US"/>
              <a:t> </a:t>
            </a:r>
            <a:r>
              <a:rPr lang="en-US" baseline="30000"/>
              <a:t>0:1.23</a:t>
            </a:r>
            <a:r>
              <a:rPr lang="en-US"/>
              <a:t> 4. Absolute perfection in some respects, imperfection in all others. </a:t>
            </a:r>
          </a:p>
          <a:p>
            <a:pPr marL="0" indent="0">
              <a:buNone/>
            </a:pPr>
            <a:r>
              <a:rPr lang="en-US" baseline="30000"/>
              <a:t>(3.11)</a:t>
            </a:r>
            <a:r>
              <a:rPr lang="en-US"/>
              <a:t> </a:t>
            </a:r>
            <a:r>
              <a:rPr lang="en-US" baseline="30000"/>
              <a:t>0:1.24</a:t>
            </a:r>
            <a:r>
              <a:rPr lang="en-US"/>
              <a:t> 5. Absolute perfection in no direction, relative perfection in all manifestations.</a:t>
            </a:r>
            <a:r>
              <a:rPr lang="en-US">
                <a:hlinkClick r:id="rId2"/>
              </a:rPr>
              <a:t>*</a:t>
            </a:r>
            <a:endParaRPr lang="en-US"/>
          </a:p>
          <a:p>
            <a:pPr marL="0" indent="0">
              <a:buNone/>
            </a:pPr>
            <a:r>
              <a:rPr lang="en-US" baseline="30000"/>
              <a:t>(3.12)</a:t>
            </a:r>
            <a:r>
              <a:rPr lang="en-US"/>
              <a:t> </a:t>
            </a:r>
            <a:r>
              <a:rPr lang="en-US" baseline="30000"/>
              <a:t>0:1.25</a:t>
            </a:r>
            <a:r>
              <a:rPr lang="en-US"/>
              <a:t> 6. Absolute perfection in no phase, relative in some, imperfect in others. </a:t>
            </a:r>
          </a:p>
          <a:p>
            <a:pPr marL="0" indent="0">
              <a:buNone/>
            </a:pPr>
            <a:r>
              <a:rPr lang="en-US" baseline="30000"/>
              <a:t>(3.13)</a:t>
            </a:r>
            <a:r>
              <a:rPr lang="en-US"/>
              <a:t> </a:t>
            </a:r>
            <a:r>
              <a:rPr lang="en-US" baseline="30000"/>
              <a:t>0:1.26</a:t>
            </a:r>
            <a:r>
              <a:rPr lang="en-US"/>
              <a:t> 7. Absolute perfection in no attribute, imperfection in all. </a:t>
            </a:r>
          </a:p>
          <a:p>
            <a:pPr marL="0" indent="0">
              <a:buNone/>
            </a:pPr>
            <a:endParaRPr lang="en-US"/>
          </a:p>
        </p:txBody>
      </p:sp>
      <p:sp>
        <p:nvSpPr>
          <p:cNvPr id="4" name="Rectangle 3"/>
          <p:cNvSpPr/>
          <p:nvPr/>
        </p:nvSpPr>
        <p:spPr>
          <a:xfrm>
            <a:off x="228600" y="4876800"/>
            <a:ext cx="868680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hlinkClick r:id="rId3"/>
              </a:rPr>
              <a:t>0:1.24</a:t>
            </a:r>
            <a:r>
              <a:rPr kumimoji="0" lang="en-US" sz="1200" b="0" i="0" u="none" strike="noStrike" kern="0" cap="none" spc="0" normalizeH="0" baseline="0" noProof="0">
                <a:ln>
                  <a:noFill/>
                </a:ln>
                <a:solidFill>
                  <a:prstClr val="white"/>
                </a:solidFill>
                <a:effectLst/>
                <a:uLnTx/>
                <a:uFillTx/>
              </a:rPr>
              <a:t> </a:t>
            </a:r>
            <a:br>
              <a:rPr kumimoji="0" lang="en-US" sz="1200" b="0" i="0" u="none" strike="noStrike" kern="0" cap="none" spc="0" normalizeH="0" baseline="0" noProof="0">
                <a:ln>
                  <a:noFill/>
                </a:ln>
                <a:solidFill>
                  <a:prstClr val="white"/>
                </a:solidFill>
                <a:effectLst/>
                <a:uLnTx/>
                <a:uFillTx/>
              </a:rPr>
            </a:br>
            <a:r>
              <a:rPr kumimoji="0" lang="en-US" sz="1200" b="0" i="0" u="none" strike="noStrike" kern="0" cap="none" spc="0" normalizeH="0" baseline="0" noProof="0">
                <a:ln>
                  <a:noFill/>
                </a:ln>
                <a:solidFill>
                  <a:srgbClr val="FFFF00"/>
                </a:solidFill>
                <a:effectLst/>
                <a:uLnTx/>
                <a:uFillTx/>
              </a:rPr>
              <a:t>First printing: 5. Absolute perfection in no direction, relative perfection in all </a:t>
            </a:r>
            <a:r>
              <a:rPr kumimoji="0" lang="en-US" sz="1200" b="0" i="0" u="sng" strike="noStrike" kern="0" cap="none" spc="0" normalizeH="0" baseline="0" noProof="0">
                <a:ln>
                  <a:noFill/>
                </a:ln>
                <a:solidFill>
                  <a:srgbClr val="FFFF00"/>
                </a:solidFill>
                <a:effectLst/>
                <a:uLnTx/>
                <a:uFillTx/>
              </a:rPr>
              <a:t>other</a:t>
            </a:r>
            <a:r>
              <a:rPr kumimoji="0" lang="en-US" sz="1200" b="0" i="0" u="none" strike="noStrike" kern="0" cap="none" spc="0" normalizeH="0" baseline="0" noProof="0">
                <a:ln>
                  <a:noFill/>
                </a:ln>
                <a:solidFill>
                  <a:srgbClr val="FFFF00"/>
                </a:solidFill>
                <a:effectLst/>
                <a:uLnTx/>
                <a:uFillTx/>
              </a:rPr>
              <a:t> manifestations. </a:t>
            </a:r>
            <a:br>
              <a:rPr kumimoji="0" lang="en-US" sz="1200" b="0" i="0" u="none" strike="noStrike" kern="0" cap="none" spc="0" normalizeH="0" baseline="0" noProof="0">
                <a:ln>
                  <a:noFill/>
                </a:ln>
                <a:solidFill>
                  <a:srgbClr val="FFFF00"/>
                </a:solidFill>
                <a:effectLst/>
                <a:uLnTx/>
                <a:uFillTx/>
              </a:rPr>
            </a:br>
            <a:r>
              <a:rPr kumimoji="0" lang="en-US" sz="1200" b="0" i="0" u="none" strike="noStrike" kern="0" cap="none" spc="0" normalizeH="0" baseline="0" noProof="0">
                <a:ln>
                  <a:noFill/>
                </a:ln>
                <a:solidFill>
                  <a:srgbClr val="FFFF00"/>
                </a:solidFill>
                <a:effectLst/>
                <a:uLnTx/>
                <a:uFillTx/>
              </a:rPr>
              <a:t>Changed to:  5. Absolute perfection in no direction, relative perfection in all manifestations. — </a:t>
            </a:r>
            <a:r>
              <a:rPr kumimoji="0" lang="en-US" sz="1200" b="0" i="0" u="sng" strike="noStrike" kern="0" cap="none" spc="0" normalizeH="0" baseline="0" noProof="0">
                <a:ln>
                  <a:noFill/>
                </a:ln>
                <a:solidFill>
                  <a:srgbClr val="FFFF00"/>
                </a:solidFill>
                <a:effectLst/>
                <a:uLnTx/>
                <a:uFillTx/>
              </a:rPr>
              <a:t>other</a:t>
            </a:r>
            <a:r>
              <a:rPr kumimoji="0" lang="en-US" sz="1200" b="0" i="0" u="none" strike="noStrike" kern="0" cap="none" spc="0" normalizeH="0" baseline="0" noProof="0">
                <a:ln>
                  <a:noFill/>
                </a:ln>
                <a:solidFill>
                  <a:srgbClr val="FFFF00"/>
                </a:solidFill>
                <a:effectLst/>
                <a:uLnTx/>
                <a:uFillTx/>
              </a:rPr>
              <a:t> removed. The original phraseology is incorrect because the reference to other manifestations requires the existence of one or more additional manifestations to which this other is being contrasted. As this particular phase of perfection exists in only one manifestation—relative perfection—there are no additional types which require or permit the use of other in this context. There error occurred when "other" was inserted into the 1955 text during one of the pre-publication transcriptions by accidentally repeating the pattern of use found immediately before and after this sentence. </a:t>
            </a:r>
          </a:p>
        </p:txBody>
      </p:sp>
    </p:spTree>
    <p:extLst>
      <p:ext uri="{BB962C8B-B14F-4D97-AF65-F5344CB8AC3E}">
        <p14:creationId xmlns:p14="http://schemas.microsoft.com/office/powerpoint/2010/main" val="384768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3260"/>
            <a:ext cx="9144000" cy="5491480"/>
          </a:xfrm>
          <a:prstGeom prst="rect">
            <a:avLst/>
          </a:prstGeom>
        </p:spPr>
      </p:pic>
    </p:spTree>
    <p:extLst>
      <p:ext uri="{BB962C8B-B14F-4D97-AF65-F5344CB8AC3E}">
        <p14:creationId xmlns:p14="http://schemas.microsoft.com/office/powerpoint/2010/main" val="80806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II. God </a:t>
            </a:r>
            <a:br>
              <a:rPr lang="en-US"/>
            </a:br>
            <a:r>
              <a:rPr lang="en-US" sz="1800">
                <a:hlinkClick r:id="rId2"/>
              </a:rPr>
              <a:t>Audio Version</a:t>
            </a:r>
            <a:endParaRPr lang="en-US" sz="1800"/>
          </a:p>
        </p:txBody>
      </p:sp>
      <p:sp>
        <p:nvSpPr>
          <p:cNvPr id="3" name="Content Placeholder 2"/>
          <p:cNvSpPr>
            <a:spLocks noGrp="1"/>
          </p:cNvSpPr>
          <p:nvPr>
            <p:ph idx="1"/>
          </p:nvPr>
        </p:nvSpPr>
        <p:spPr/>
        <p:txBody>
          <a:bodyPr/>
          <a:lstStyle/>
          <a:p>
            <a:pPr marL="0" indent="0">
              <a:buNone/>
            </a:pPr>
            <a:r>
              <a:rPr lang="en-US" baseline="30000"/>
              <a:t>(3.14)</a:t>
            </a:r>
            <a:r>
              <a:rPr lang="en-US"/>
              <a:t> </a:t>
            </a:r>
            <a:r>
              <a:rPr lang="en-US" baseline="30000"/>
              <a:t>0:2.1</a:t>
            </a:r>
            <a:r>
              <a:rPr lang="en-US"/>
              <a:t> Evolving mortal creatures experience an irresistible urge to symbolize their finite concepts of God. Man's consciousness of moral duty and his spiritual idealism represent a value level—an experiential reality—which is difficult of symbolization.</a:t>
            </a:r>
          </a:p>
        </p:txBody>
      </p:sp>
    </p:spTree>
    <p:extLst>
      <p:ext uri="{BB962C8B-B14F-4D97-AF65-F5344CB8AC3E}">
        <p14:creationId xmlns:p14="http://schemas.microsoft.com/office/powerpoint/2010/main" val="3696625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(3.15)</a:t>
            </a:r>
            <a:r>
              <a:rPr lang="en-US"/>
              <a:t> </a:t>
            </a:r>
            <a:r>
              <a:rPr lang="en-US" baseline="30000"/>
              <a:t>0:2.2</a:t>
            </a:r>
            <a:r>
              <a:rPr lang="en-US"/>
              <a:t> Cosmic consciousness implies the recognition of a </a:t>
            </a:r>
            <a:r>
              <a:rPr lang="en-US">
                <a:hlinkClick r:id="rId2"/>
              </a:rPr>
              <a:t>First Cause,</a:t>
            </a:r>
            <a:r>
              <a:rPr lang="en-US"/>
              <a:t> the one and only uncaused reality. God, the </a:t>
            </a:r>
            <a:r>
              <a:rPr lang="en-US">
                <a:hlinkClick r:id="rId3"/>
              </a:rPr>
              <a:t>Universal Father,</a:t>
            </a:r>
            <a:r>
              <a:rPr lang="en-US"/>
              <a:t> functions on three Deity-personality levels of subinfinite value and relative </a:t>
            </a:r>
            <a:r>
              <a:rPr lang="en-US">
                <a:hlinkClick r:id="rId4"/>
              </a:rPr>
              <a:t>divinity</a:t>
            </a:r>
            <a:r>
              <a:rPr lang="en-US"/>
              <a:t> expression:</a:t>
            </a:r>
          </a:p>
          <a:p>
            <a:pPr marL="0" indent="0">
              <a:buNone/>
            </a:pPr>
            <a:r>
              <a:rPr lang="en-US" baseline="30000"/>
              <a:t>(3.16)</a:t>
            </a:r>
            <a:r>
              <a:rPr lang="en-US"/>
              <a:t> </a:t>
            </a:r>
            <a:r>
              <a:rPr lang="en-US" baseline="30000"/>
              <a:t>0:2.3</a:t>
            </a:r>
            <a:r>
              <a:rPr lang="en-US"/>
              <a:t> 1. </a:t>
            </a:r>
            <a:r>
              <a:rPr lang="en-US" i="1"/>
              <a:t>Prepersonal</a:t>
            </a:r>
            <a:r>
              <a:rPr lang="en-US"/>
              <a:t> —as in the ministry of the </a:t>
            </a:r>
            <a:r>
              <a:rPr lang="en-US">
                <a:hlinkClick r:id="rId5"/>
              </a:rPr>
              <a:t>Father fragments,</a:t>
            </a:r>
            <a:r>
              <a:rPr lang="en-US"/>
              <a:t> such as the </a:t>
            </a:r>
            <a:r>
              <a:rPr lang="en-US">
                <a:hlinkClick r:id="rId6"/>
              </a:rPr>
              <a:t>Thought Adjusters.</a:t>
            </a:r>
            <a:r>
              <a:rPr lang="en-US"/>
              <a:t> </a:t>
            </a:r>
          </a:p>
          <a:p>
            <a:pPr marL="0" indent="0">
              <a:buNone/>
            </a:pPr>
            <a:r>
              <a:rPr lang="en-US" baseline="30000"/>
              <a:t>(3.17)</a:t>
            </a:r>
            <a:r>
              <a:rPr lang="en-US"/>
              <a:t> </a:t>
            </a:r>
            <a:r>
              <a:rPr lang="en-US" baseline="30000"/>
              <a:t>0:2.4</a:t>
            </a:r>
            <a:r>
              <a:rPr lang="en-US"/>
              <a:t> 2. </a:t>
            </a:r>
            <a:r>
              <a:rPr lang="en-US" i="1"/>
              <a:t>Personal</a:t>
            </a:r>
            <a:r>
              <a:rPr lang="en-US"/>
              <a:t> —as in the evolutionary experience of created and procreated beings. </a:t>
            </a:r>
          </a:p>
          <a:p>
            <a:pPr marL="0" indent="0">
              <a:buNone/>
            </a:pPr>
            <a:r>
              <a:rPr lang="en-US" baseline="30000"/>
              <a:t>(3.18)</a:t>
            </a:r>
            <a:r>
              <a:rPr lang="en-US"/>
              <a:t> </a:t>
            </a:r>
            <a:r>
              <a:rPr lang="en-US" baseline="30000"/>
              <a:t>0:2.5</a:t>
            </a:r>
            <a:r>
              <a:rPr lang="en-US"/>
              <a:t> 3. </a:t>
            </a:r>
            <a:r>
              <a:rPr lang="en-US" i="1"/>
              <a:t>Superpersonal</a:t>
            </a:r>
            <a:r>
              <a:rPr lang="en-US"/>
              <a:t> —as in the eventuated existences of certain absonite and associated beings. </a:t>
            </a:r>
          </a:p>
          <a:p>
            <a:pPr marL="0" indent="0">
              <a:buNone/>
            </a:pPr>
            <a:endParaRPr lang="en-US"/>
          </a:p>
        </p:txBody>
      </p:sp>
    </p:spTree>
    <p:extLst>
      <p:ext uri="{BB962C8B-B14F-4D97-AF65-F5344CB8AC3E}">
        <p14:creationId xmlns:p14="http://schemas.microsoft.com/office/powerpoint/2010/main" val="2037096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(3.19)</a:t>
            </a:r>
            <a:r>
              <a:rPr lang="en-US"/>
              <a:t> </a:t>
            </a:r>
            <a:r>
              <a:rPr lang="en-US" baseline="30000"/>
              <a:t>0:2.6</a:t>
            </a:r>
            <a:r>
              <a:rPr lang="en-US"/>
              <a:t> GOD is a word symbol designating all personalizations of </a:t>
            </a:r>
            <a:r>
              <a:rPr lang="en-US">
                <a:hlinkClick r:id="rId2"/>
              </a:rPr>
              <a:t>Deity.</a:t>
            </a:r>
            <a:r>
              <a:rPr lang="en-US"/>
              <a:t> The term requires a different definition on each personal level of Deity function and must be still further redefined within each of these levels, as this term may be used to designate the diverse co-ordinate and subordinate personalizations of Deity; for example: the </a:t>
            </a:r>
            <a:r>
              <a:rPr lang="en-US">
                <a:hlinkClick r:id="rId3"/>
              </a:rPr>
              <a:t>Paradise Creator Sons</a:t>
            </a:r>
            <a:r>
              <a:rPr lang="en-US"/>
              <a:t>—the local universe fathers.</a:t>
            </a:r>
          </a:p>
        </p:txBody>
      </p:sp>
    </p:spTree>
    <p:extLst>
      <p:ext uri="{BB962C8B-B14F-4D97-AF65-F5344CB8AC3E}">
        <p14:creationId xmlns:p14="http://schemas.microsoft.com/office/powerpoint/2010/main" val="214656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a:bodyPr>
          <a:lstStyle/>
          <a:p>
            <a:pPr marL="0" indent="0">
              <a:buNone/>
            </a:pPr>
            <a:r>
              <a:rPr lang="en-US" baseline="30000"/>
              <a:t>(4.1)</a:t>
            </a:r>
            <a:r>
              <a:rPr lang="en-US"/>
              <a:t> </a:t>
            </a:r>
            <a:r>
              <a:rPr lang="en-US" baseline="30000"/>
              <a:t>0:2.7</a:t>
            </a:r>
            <a:r>
              <a:rPr lang="en-US"/>
              <a:t> The term God, as we make use of it, may be understood:</a:t>
            </a:r>
          </a:p>
          <a:p>
            <a:pPr marL="0" indent="0">
              <a:buNone/>
            </a:pPr>
            <a:r>
              <a:rPr lang="en-US" baseline="30000"/>
              <a:t>(4.2)</a:t>
            </a:r>
            <a:r>
              <a:rPr lang="en-US"/>
              <a:t> </a:t>
            </a:r>
            <a:r>
              <a:rPr lang="en-US" baseline="30000"/>
              <a:t>0:2.8</a:t>
            </a:r>
            <a:r>
              <a:rPr lang="en-US"/>
              <a:t> </a:t>
            </a:r>
            <a:r>
              <a:rPr lang="en-US" i="1"/>
              <a:t>By designation</a:t>
            </a:r>
            <a:r>
              <a:rPr lang="en-US"/>
              <a:t> —as </a:t>
            </a:r>
            <a:r>
              <a:rPr lang="en-US">
                <a:hlinkClick r:id="rId2"/>
              </a:rPr>
              <a:t>God the Father.</a:t>
            </a:r>
            <a:endParaRPr lang="en-US"/>
          </a:p>
          <a:p>
            <a:pPr marL="0" indent="0">
              <a:buNone/>
            </a:pPr>
            <a:r>
              <a:rPr lang="en-US" baseline="30000"/>
              <a:t>(4.3)</a:t>
            </a:r>
            <a:r>
              <a:rPr lang="en-US"/>
              <a:t> </a:t>
            </a:r>
            <a:r>
              <a:rPr lang="en-US" baseline="30000"/>
              <a:t>0:2.9</a:t>
            </a:r>
            <a:r>
              <a:rPr lang="en-US"/>
              <a:t> </a:t>
            </a:r>
            <a:r>
              <a:rPr lang="en-US" i="1"/>
              <a:t>By context</a:t>
            </a:r>
            <a:r>
              <a:rPr lang="en-US"/>
              <a:t> —as when used in the discussion of some one deity level or association. When in doubt as to the exact interpretation of the word God, it would be advisable to refer it to the person of the Universal Father.</a:t>
            </a:r>
          </a:p>
          <a:p>
            <a:pPr marL="0" indent="0">
              <a:buNone/>
            </a:pPr>
            <a:r>
              <a:rPr lang="en-US" baseline="30000"/>
              <a:t>(4.4)</a:t>
            </a:r>
            <a:r>
              <a:rPr lang="en-US"/>
              <a:t> </a:t>
            </a:r>
            <a:r>
              <a:rPr lang="en-US" baseline="30000"/>
              <a:t>0:2.10</a:t>
            </a:r>
            <a:r>
              <a:rPr lang="en-US"/>
              <a:t> The term God always denotes </a:t>
            </a:r>
            <a:r>
              <a:rPr lang="en-US" i="1">
                <a:hlinkClick r:id="rId3"/>
              </a:rPr>
              <a:t>personality.</a:t>
            </a:r>
            <a:r>
              <a:rPr lang="en-US"/>
              <a:t> Deity may, or may not, refer to divinity personalities.</a:t>
            </a:r>
          </a:p>
        </p:txBody>
      </p:sp>
    </p:spTree>
    <p:extLst>
      <p:ext uri="{BB962C8B-B14F-4D97-AF65-F5344CB8AC3E}">
        <p14:creationId xmlns:p14="http://schemas.microsoft.com/office/powerpoint/2010/main" val="3380170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(4.5)</a:t>
            </a:r>
            <a:r>
              <a:rPr lang="en-US"/>
              <a:t> </a:t>
            </a:r>
            <a:r>
              <a:rPr lang="en-US" baseline="30000"/>
              <a:t>0:2.11</a:t>
            </a:r>
            <a:r>
              <a:rPr lang="en-US"/>
              <a:t> The word GOD is used, in these papers, with the following meanings:</a:t>
            </a:r>
          </a:p>
        </p:txBody>
      </p:sp>
    </p:spTree>
    <p:extLst>
      <p:ext uri="{BB962C8B-B14F-4D97-AF65-F5344CB8AC3E}">
        <p14:creationId xmlns:p14="http://schemas.microsoft.com/office/powerpoint/2010/main" val="107143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(1.2)</a:t>
            </a:r>
            <a:r>
              <a:rPr lang="en-US"/>
              <a:t> </a:t>
            </a:r>
            <a:r>
              <a:rPr lang="en-US" baseline="30000"/>
              <a:t>0:0.2</a:t>
            </a:r>
            <a:r>
              <a:rPr lang="en-US"/>
              <a:t> It is exceedingly difficult to present enlarged concepts and advanced truth, in our endeavor to expand cosmic consciousness and enhance spiritual perception, when we are restricted to the use of a circumscribed language of the realm. But our mandate admonishes us to make every effort to convey our meanings by using the word symbols of the English tongue. We have been instructed to introduce new terms only when the concept to be portrayed finds no terminology in English which can be employed to convey such a new concept partially or even with more or less distortion of meaning.</a:t>
            </a:r>
          </a:p>
        </p:txBody>
      </p:sp>
    </p:spTree>
    <p:extLst>
      <p:ext uri="{BB962C8B-B14F-4D97-AF65-F5344CB8AC3E}">
        <p14:creationId xmlns:p14="http://schemas.microsoft.com/office/powerpoint/2010/main" val="2350053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(4.6)</a:t>
            </a:r>
            <a:r>
              <a:rPr lang="en-US"/>
              <a:t> </a:t>
            </a:r>
            <a:r>
              <a:rPr lang="en-US" baseline="30000"/>
              <a:t>0:2.12</a:t>
            </a:r>
            <a:r>
              <a:rPr lang="en-US"/>
              <a:t> 1. </a:t>
            </a:r>
            <a:r>
              <a:rPr lang="en-US" i="1"/>
              <a:t>God the Father</a:t>
            </a:r>
            <a:r>
              <a:rPr lang="en-US"/>
              <a:t> —Creator, Controller, and Upholder. The Universal Father, the First Person of Deity. </a:t>
            </a:r>
          </a:p>
        </p:txBody>
      </p:sp>
    </p:spTree>
    <p:extLst>
      <p:ext uri="{BB962C8B-B14F-4D97-AF65-F5344CB8AC3E}">
        <p14:creationId xmlns:p14="http://schemas.microsoft.com/office/powerpoint/2010/main" val="311543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(4.7)</a:t>
            </a:r>
            <a:r>
              <a:rPr lang="en-US"/>
              <a:t> </a:t>
            </a:r>
            <a:r>
              <a:rPr lang="en-US" baseline="30000"/>
              <a:t>0:2.13</a:t>
            </a:r>
            <a:r>
              <a:rPr lang="en-US"/>
              <a:t> 2. </a:t>
            </a:r>
            <a:r>
              <a:rPr lang="en-US" i="1">
                <a:hlinkClick r:id="rId2"/>
              </a:rPr>
              <a:t>God the Son</a:t>
            </a:r>
            <a:r>
              <a:rPr lang="en-US" i="1"/>
              <a:t> </a:t>
            </a:r>
            <a:r>
              <a:rPr lang="en-US"/>
              <a:t>—Co-ordinate Creator, Spirit Controller, and Spiritual Administrator. The </a:t>
            </a:r>
            <a:r>
              <a:rPr lang="en-US">
                <a:hlinkClick r:id="rId3"/>
              </a:rPr>
              <a:t>Eternal Son,</a:t>
            </a:r>
            <a:r>
              <a:rPr lang="en-US"/>
              <a:t> the </a:t>
            </a:r>
            <a:r>
              <a:rPr lang="en-US">
                <a:hlinkClick r:id="rId4"/>
              </a:rPr>
              <a:t>Second Person of Deity.</a:t>
            </a:r>
            <a:r>
              <a:rPr lang="en-US"/>
              <a:t> </a:t>
            </a:r>
          </a:p>
          <a:p>
            <a:pPr marL="0" indent="0">
              <a:buNone/>
            </a:pPr>
            <a:endParaRPr lang="en-US"/>
          </a:p>
        </p:txBody>
      </p:sp>
    </p:spTree>
    <p:extLst>
      <p:ext uri="{BB962C8B-B14F-4D97-AF65-F5344CB8AC3E}">
        <p14:creationId xmlns:p14="http://schemas.microsoft.com/office/powerpoint/2010/main" val="4078884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(4.8)</a:t>
            </a:r>
            <a:r>
              <a:rPr lang="en-US"/>
              <a:t> </a:t>
            </a:r>
            <a:r>
              <a:rPr lang="en-US" baseline="30000"/>
              <a:t>0:2.14</a:t>
            </a:r>
            <a:r>
              <a:rPr lang="en-US"/>
              <a:t> 3. </a:t>
            </a:r>
            <a:r>
              <a:rPr lang="en-US" i="1">
                <a:hlinkClick r:id="rId2"/>
              </a:rPr>
              <a:t>God the Spirit</a:t>
            </a:r>
            <a:r>
              <a:rPr lang="en-US" i="1"/>
              <a:t> </a:t>
            </a:r>
            <a:r>
              <a:rPr lang="en-US"/>
              <a:t>— </a:t>
            </a:r>
            <a:r>
              <a:rPr lang="en-US">
                <a:hlinkClick r:id="rId3"/>
              </a:rPr>
              <a:t>Conjoint Actor,</a:t>
            </a:r>
            <a:r>
              <a:rPr lang="en-US"/>
              <a:t> Universal Integrator, and Mind Bestower. The </a:t>
            </a:r>
            <a:r>
              <a:rPr lang="en-US">
                <a:hlinkClick r:id="rId4"/>
              </a:rPr>
              <a:t>Infinite Spirit,</a:t>
            </a:r>
            <a:r>
              <a:rPr lang="en-US"/>
              <a:t> the </a:t>
            </a:r>
            <a:r>
              <a:rPr lang="en-US">
                <a:hlinkClick r:id="rId5"/>
              </a:rPr>
              <a:t>Third Person of Deity.</a:t>
            </a:r>
            <a:r>
              <a:rPr lang="en-US"/>
              <a:t> </a:t>
            </a:r>
          </a:p>
          <a:p>
            <a:pPr marL="0" indent="0">
              <a:buNone/>
            </a:pPr>
            <a:endParaRPr lang="en-US"/>
          </a:p>
        </p:txBody>
      </p:sp>
    </p:spTree>
    <p:extLst>
      <p:ext uri="{BB962C8B-B14F-4D97-AF65-F5344CB8AC3E}">
        <p14:creationId xmlns:p14="http://schemas.microsoft.com/office/powerpoint/2010/main" val="45006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(4.9)</a:t>
            </a:r>
            <a:r>
              <a:rPr lang="en-US"/>
              <a:t> </a:t>
            </a:r>
            <a:r>
              <a:rPr lang="en-US" baseline="30000"/>
              <a:t>0:2.15</a:t>
            </a:r>
            <a:r>
              <a:rPr lang="en-US"/>
              <a:t> 4. </a:t>
            </a:r>
            <a:r>
              <a:rPr lang="en-US" i="1">
                <a:hlinkClick r:id="rId2"/>
              </a:rPr>
              <a:t>God the Supreme</a:t>
            </a:r>
            <a:r>
              <a:rPr lang="en-US" i="1"/>
              <a:t> </a:t>
            </a:r>
            <a:r>
              <a:rPr lang="en-US"/>
              <a:t>—the actualizing or evolving God of time and space. Personal Deity associatively realizing the time-space experiential achievement of creature-Creator identity. The Supreme Being is personally experiencing the achievement of Deity unity as the evolving and experiential God of the evolutionary creatures of time and space. </a:t>
            </a:r>
          </a:p>
        </p:txBody>
      </p:sp>
    </p:spTree>
    <p:extLst>
      <p:ext uri="{BB962C8B-B14F-4D97-AF65-F5344CB8AC3E}">
        <p14:creationId xmlns:p14="http://schemas.microsoft.com/office/powerpoint/2010/main" val="4132250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(4.10)</a:t>
            </a:r>
            <a:r>
              <a:rPr lang="en-US"/>
              <a:t> </a:t>
            </a:r>
            <a:r>
              <a:rPr lang="en-US" baseline="30000"/>
              <a:t>0:2.16</a:t>
            </a:r>
            <a:r>
              <a:rPr lang="en-US"/>
              <a:t> 5. </a:t>
            </a:r>
            <a:r>
              <a:rPr lang="en-US" i="1">
                <a:hlinkClick r:id="rId2"/>
              </a:rPr>
              <a:t>God the Sevenfold</a:t>
            </a:r>
            <a:r>
              <a:rPr lang="en-US" i="1"/>
              <a:t> </a:t>
            </a:r>
            <a:r>
              <a:rPr lang="en-US"/>
              <a:t>—Deity personality anywhere actually functioning in time and space. The personal </a:t>
            </a:r>
            <a:r>
              <a:rPr lang="en-US">
                <a:hlinkClick r:id="rId3"/>
              </a:rPr>
              <a:t>Paradise Deities</a:t>
            </a:r>
            <a:r>
              <a:rPr lang="en-US"/>
              <a:t> and their creative associates functioning in and beyond the borders of the central universe and power-personalizing as the Supreme Being on the first creature level of unifying Deity revelation in time and space. This level, the </a:t>
            </a:r>
            <a:r>
              <a:rPr lang="en-US">
                <a:hlinkClick r:id="rId4"/>
              </a:rPr>
              <a:t>grand universe,</a:t>
            </a:r>
            <a:r>
              <a:rPr lang="en-US"/>
              <a:t> is the sphere of the time-space descension of </a:t>
            </a:r>
            <a:r>
              <a:rPr lang="en-US">
                <a:hlinkClick r:id="rId5"/>
              </a:rPr>
              <a:t>Paradise</a:t>
            </a:r>
            <a:r>
              <a:rPr lang="en-US"/>
              <a:t> personalities in reciprocal association with the time-space ascension of evolutionary creatures. </a:t>
            </a:r>
          </a:p>
        </p:txBody>
      </p:sp>
    </p:spTree>
    <p:extLst>
      <p:ext uri="{BB962C8B-B14F-4D97-AF65-F5344CB8AC3E}">
        <p14:creationId xmlns:p14="http://schemas.microsoft.com/office/powerpoint/2010/main" val="2425151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(4.11)</a:t>
            </a:r>
            <a:r>
              <a:rPr lang="en-US"/>
              <a:t> </a:t>
            </a:r>
            <a:r>
              <a:rPr lang="en-US" baseline="30000"/>
              <a:t>0:2.17</a:t>
            </a:r>
            <a:r>
              <a:rPr lang="en-US"/>
              <a:t> 6. </a:t>
            </a:r>
            <a:r>
              <a:rPr lang="en-US" i="1">
                <a:hlinkClick r:id="rId2"/>
              </a:rPr>
              <a:t>God the Ultimate</a:t>
            </a:r>
            <a:r>
              <a:rPr lang="en-US" i="1"/>
              <a:t> </a:t>
            </a:r>
            <a:r>
              <a:rPr lang="en-US"/>
              <a:t>—the eventuating God of supertime and transcended space. The second experiential level of unifying Deity manifestation. God the </a:t>
            </a:r>
            <a:r>
              <a:rPr lang="en-US">
                <a:hlinkClick r:id="rId3"/>
              </a:rPr>
              <a:t>Ultimate</a:t>
            </a:r>
            <a:r>
              <a:rPr lang="en-US"/>
              <a:t> implies the attained realization of the synthesized absonite-superpersonal, time-space-transcended, and eventuated-experiential </a:t>
            </a:r>
            <a:r>
              <a:rPr lang="en-US">
                <a:hlinkClick r:id="rId4"/>
              </a:rPr>
              <a:t>values,</a:t>
            </a:r>
            <a:r>
              <a:rPr lang="en-US"/>
              <a:t> co-ordinated on final creative levels of Deity reality. </a:t>
            </a:r>
          </a:p>
        </p:txBody>
      </p:sp>
    </p:spTree>
    <p:extLst>
      <p:ext uri="{BB962C8B-B14F-4D97-AF65-F5344CB8AC3E}">
        <p14:creationId xmlns:p14="http://schemas.microsoft.com/office/powerpoint/2010/main" val="3406367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(4.12)</a:t>
            </a:r>
            <a:r>
              <a:rPr lang="en-US"/>
              <a:t> </a:t>
            </a:r>
            <a:r>
              <a:rPr lang="en-US" baseline="30000"/>
              <a:t>0:2.18</a:t>
            </a:r>
            <a:r>
              <a:rPr lang="en-US"/>
              <a:t> 7. </a:t>
            </a:r>
            <a:r>
              <a:rPr lang="en-US" i="1">
                <a:hlinkClick r:id="rId2"/>
              </a:rPr>
              <a:t>God the Absolute</a:t>
            </a:r>
            <a:r>
              <a:rPr lang="en-US" i="1"/>
              <a:t> </a:t>
            </a:r>
            <a:r>
              <a:rPr lang="en-US"/>
              <a:t>—the experientializing God of transcended superpersonal values and divinity </a:t>
            </a:r>
            <a:r>
              <a:rPr lang="en-US">
                <a:hlinkClick r:id="rId3"/>
              </a:rPr>
              <a:t>meanings,</a:t>
            </a:r>
            <a:r>
              <a:rPr lang="en-US"/>
              <a:t> now existential as the </a:t>
            </a:r>
            <a:r>
              <a:rPr lang="en-US" i="1">
                <a:hlinkClick r:id="rId4"/>
              </a:rPr>
              <a:t>Deity Absolute.</a:t>
            </a:r>
            <a:r>
              <a:rPr lang="en-US"/>
              <a:t> This is the third level of unifying Deity expression and expansion. On this supercreative level, Deity experiences exhaustion of personalizable potential, encounters completion of divinity, and undergoes depletion of capacity for self-revelation to successive and progressive levels of other-personalization. Deity now encounters, impinges upon, and experiences identity with, the </a:t>
            </a:r>
            <a:r>
              <a:rPr lang="en-US" i="1">
                <a:hlinkClick r:id="rId5"/>
              </a:rPr>
              <a:t>Unqualified Absolute.</a:t>
            </a:r>
            <a:r>
              <a:rPr lang="en-US"/>
              <a:t> </a:t>
            </a:r>
          </a:p>
          <a:p>
            <a:pPr marL="0" indent="0">
              <a:buNone/>
            </a:pPr>
            <a:endParaRPr lang="en-US"/>
          </a:p>
        </p:txBody>
      </p:sp>
    </p:spTree>
    <p:extLst>
      <p:ext uri="{BB962C8B-B14F-4D97-AF65-F5344CB8AC3E}">
        <p14:creationId xmlns:p14="http://schemas.microsoft.com/office/powerpoint/2010/main" val="3847685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III. The First Source and Center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92500" lnSpcReduction="10000"/>
          </a:bodyPr>
          <a:lstStyle/>
          <a:p>
            <a:r>
              <a:rPr lang="en-US" baseline="30000" dirty="0"/>
              <a:t>(4.13)</a:t>
            </a:r>
            <a:r>
              <a:rPr lang="en-US" dirty="0"/>
              <a:t> </a:t>
            </a:r>
            <a:r>
              <a:rPr lang="en-US" baseline="30000" dirty="0"/>
              <a:t>0:3.1</a:t>
            </a:r>
            <a:r>
              <a:rPr lang="en-US" dirty="0"/>
              <a:t> Total, infinite reality is existential in seven phases and as seven co-ordinate Absolutes:</a:t>
            </a:r>
          </a:p>
          <a:p>
            <a:r>
              <a:rPr lang="en-US" baseline="30000" dirty="0"/>
              <a:t>(5.1)</a:t>
            </a:r>
            <a:r>
              <a:rPr lang="en-US" dirty="0"/>
              <a:t> </a:t>
            </a:r>
            <a:r>
              <a:rPr lang="en-US" baseline="30000" dirty="0"/>
              <a:t>0:3.2</a:t>
            </a:r>
            <a:r>
              <a:rPr lang="en-US" dirty="0"/>
              <a:t> 1. The </a:t>
            </a:r>
            <a:r>
              <a:rPr lang="en-US" dirty="0">
                <a:hlinkClick r:id="rId3"/>
              </a:rPr>
              <a:t>First Source and Center.</a:t>
            </a:r>
            <a:r>
              <a:rPr lang="en-US" dirty="0"/>
              <a:t> </a:t>
            </a:r>
          </a:p>
          <a:p>
            <a:r>
              <a:rPr lang="en-US" baseline="30000" dirty="0"/>
              <a:t>(5.2)</a:t>
            </a:r>
            <a:r>
              <a:rPr lang="en-US" dirty="0"/>
              <a:t> </a:t>
            </a:r>
            <a:r>
              <a:rPr lang="en-US" baseline="30000" dirty="0"/>
              <a:t>0:3.3</a:t>
            </a:r>
            <a:r>
              <a:rPr lang="en-US" dirty="0"/>
              <a:t> 2. The </a:t>
            </a:r>
            <a:r>
              <a:rPr lang="en-US" dirty="0">
                <a:hlinkClick r:id="rId4"/>
              </a:rPr>
              <a:t>Second Source and Center.</a:t>
            </a:r>
            <a:r>
              <a:rPr lang="en-US" dirty="0"/>
              <a:t> </a:t>
            </a:r>
          </a:p>
          <a:p>
            <a:r>
              <a:rPr lang="en-US" baseline="30000" dirty="0"/>
              <a:t>(5.3)</a:t>
            </a:r>
            <a:r>
              <a:rPr lang="en-US" dirty="0"/>
              <a:t> </a:t>
            </a:r>
            <a:r>
              <a:rPr lang="en-US" baseline="30000" dirty="0"/>
              <a:t>0:3.4</a:t>
            </a:r>
            <a:r>
              <a:rPr lang="en-US" dirty="0"/>
              <a:t> 3. The </a:t>
            </a:r>
            <a:r>
              <a:rPr lang="en-US" dirty="0">
                <a:hlinkClick r:id="rId5"/>
              </a:rPr>
              <a:t>Third Source and Center.</a:t>
            </a:r>
            <a:r>
              <a:rPr lang="en-US" dirty="0"/>
              <a:t> </a:t>
            </a:r>
          </a:p>
          <a:p>
            <a:r>
              <a:rPr lang="en-US" baseline="30000" dirty="0"/>
              <a:t>(5.3)</a:t>
            </a:r>
            <a:r>
              <a:rPr lang="en-US" dirty="0"/>
              <a:t> </a:t>
            </a:r>
            <a:r>
              <a:rPr lang="en-US" baseline="30000" dirty="0"/>
              <a:t>0:3.4</a:t>
            </a:r>
            <a:r>
              <a:rPr lang="en-US" dirty="0"/>
              <a:t> 4. The </a:t>
            </a:r>
            <a:r>
              <a:rPr lang="en-US" dirty="0">
                <a:hlinkClick r:id="rId6"/>
              </a:rPr>
              <a:t>Isle of Paradise.</a:t>
            </a:r>
            <a:r>
              <a:rPr lang="en-US" dirty="0"/>
              <a:t> </a:t>
            </a:r>
          </a:p>
          <a:p>
            <a:r>
              <a:rPr lang="en-US" baseline="30000" dirty="0"/>
              <a:t>(5.5)</a:t>
            </a:r>
            <a:r>
              <a:rPr lang="en-US" dirty="0"/>
              <a:t> </a:t>
            </a:r>
            <a:r>
              <a:rPr lang="en-US" baseline="30000" dirty="0"/>
              <a:t>0:3.6</a:t>
            </a:r>
            <a:r>
              <a:rPr lang="en-US" dirty="0"/>
              <a:t> 5. The </a:t>
            </a:r>
            <a:r>
              <a:rPr lang="en-US" dirty="0">
                <a:hlinkClick r:id="rId7"/>
              </a:rPr>
              <a:t>Deity Absolute.</a:t>
            </a:r>
            <a:r>
              <a:rPr lang="en-US" dirty="0"/>
              <a:t> </a:t>
            </a:r>
          </a:p>
          <a:p>
            <a:r>
              <a:rPr lang="en-US" baseline="30000" dirty="0"/>
              <a:t>(5.6)</a:t>
            </a:r>
            <a:r>
              <a:rPr lang="en-US" dirty="0"/>
              <a:t> </a:t>
            </a:r>
            <a:r>
              <a:rPr lang="en-US" baseline="30000" dirty="0"/>
              <a:t>0:3.7</a:t>
            </a:r>
            <a:r>
              <a:rPr lang="en-US" dirty="0"/>
              <a:t> 6. The </a:t>
            </a:r>
            <a:r>
              <a:rPr lang="en-US" dirty="0">
                <a:hlinkClick r:id="rId8"/>
              </a:rPr>
              <a:t>Universal Absolute.</a:t>
            </a:r>
            <a:r>
              <a:rPr lang="en-US" dirty="0"/>
              <a:t> </a:t>
            </a:r>
          </a:p>
          <a:p>
            <a:r>
              <a:rPr lang="en-US" baseline="30000" dirty="0"/>
              <a:t>(5.7)</a:t>
            </a:r>
            <a:r>
              <a:rPr lang="en-US" dirty="0"/>
              <a:t> </a:t>
            </a:r>
            <a:r>
              <a:rPr lang="en-US" baseline="30000" dirty="0"/>
              <a:t>0:3.8</a:t>
            </a:r>
            <a:r>
              <a:rPr lang="en-US" dirty="0"/>
              <a:t> 7. The </a:t>
            </a:r>
            <a:r>
              <a:rPr lang="en-US" dirty="0">
                <a:hlinkClick r:id="rId9"/>
              </a:rPr>
              <a:t>Unqualified Absolute.</a:t>
            </a:r>
            <a:r>
              <a:rPr lang="en-US" dirty="0"/>
              <a:t> </a:t>
            </a:r>
          </a:p>
          <a:p>
            <a:pPr marL="0" indent="0">
              <a:buNone/>
            </a:pPr>
            <a:endParaRPr lang="en-US" dirty="0"/>
          </a:p>
        </p:txBody>
      </p:sp>
    </p:spTree>
    <p:extLst>
      <p:ext uri="{BB962C8B-B14F-4D97-AF65-F5344CB8AC3E}">
        <p14:creationId xmlns:p14="http://schemas.microsoft.com/office/powerpoint/2010/main" val="3577946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341" y="0"/>
            <a:ext cx="5734820" cy="6858000"/>
          </a:xfrm>
          <a:prstGeom prst="rect">
            <a:avLst/>
          </a:prstGeom>
        </p:spPr>
      </p:pic>
      <p:sp>
        <p:nvSpPr>
          <p:cNvPr id="5" name="Rectangle 4"/>
          <p:cNvSpPr/>
          <p:nvPr/>
        </p:nvSpPr>
        <p:spPr>
          <a:xfrm>
            <a:off x="26651" y="5486400"/>
            <a:ext cx="1585690" cy="584775"/>
          </a:xfrm>
          <a:prstGeom prst="rect">
            <a:avLst/>
          </a:prstGeom>
        </p:spPr>
        <p:txBody>
          <a:bodyPr wrap="none">
            <a:spAutoFit/>
          </a:bodyPr>
          <a:lstStyle/>
          <a:p>
            <a:r>
              <a:rPr lang="en-US" sz="3200" baseline="30000">
                <a:solidFill>
                  <a:prstClr val="white"/>
                </a:solidFill>
              </a:rPr>
              <a:t>(4.13)</a:t>
            </a:r>
            <a:r>
              <a:rPr lang="en-US" sz="3200">
                <a:solidFill>
                  <a:prstClr val="white"/>
                </a:solidFill>
              </a:rPr>
              <a:t> </a:t>
            </a:r>
            <a:r>
              <a:rPr lang="en-US" sz="3200" baseline="30000">
                <a:solidFill>
                  <a:prstClr val="white"/>
                </a:solidFill>
              </a:rPr>
              <a:t>0:3.1</a:t>
            </a:r>
            <a:r>
              <a:rPr lang="en-US" sz="3200">
                <a:solidFill>
                  <a:prstClr val="white"/>
                </a:solidFill>
              </a:rPr>
              <a:t> </a:t>
            </a:r>
            <a:endParaRPr lang="en-US">
              <a:solidFill>
                <a:prstClr val="white"/>
              </a:solidFill>
            </a:endParaRPr>
          </a:p>
        </p:txBody>
      </p:sp>
    </p:spTree>
    <p:extLst>
      <p:ext uri="{BB962C8B-B14F-4D97-AF65-F5344CB8AC3E}">
        <p14:creationId xmlns:p14="http://schemas.microsoft.com/office/powerpoint/2010/main" val="255999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(5.8)</a:t>
            </a:r>
            <a:r>
              <a:rPr lang="en-US"/>
              <a:t> </a:t>
            </a:r>
            <a:r>
              <a:rPr lang="en-US" baseline="30000"/>
              <a:t>0:3.9</a:t>
            </a:r>
            <a:r>
              <a:rPr lang="en-US"/>
              <a:t> God, as the First Source and Center, is primal in relation to total reality—unqualifiedly. The First Source and Center is infinite as well as eternal and is therefore limited or conditioned only by volition.</a:t>
            </a:r>
          </a:p>
        </p:txBody>
      </p:sp>
    </p:spTree>
    <p:extLst>
      <p:ext uri="{BB962C8B-B14F-4D97-AF65-F5344CB8AC3E}">
        <p14:creationId xmlns:p14="http://schemas.microsoft.com/office/powerpoint/2010/main" val="2037096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(1.3)</a:t>
            </a:r>
            <a:r>
              <a:rPr lang="en-US"/>
              <a:t> </a:t>
            </a:r>
            <a:r>
              <a:rPr lang="en-US" baseline="30000"/>
              <a:t>0:0.3</a:t>
            </a:r>
            <a:r>
              <a:rPr lang="en-US"/>
              <a:t> In the hope of facilitating comprehension and of preventing confusion on the part of every mortal who may peruse these papers, we deem it wise to present in this initial statement an outline of the meanings to be attached to numerous English words which are to be employed in designation of </a:t>
            </a:r>
            <a:r>
              <a:rPr lang="en-US">
                <a:hlinkClick r:id="rId2"/>
              </a:rPr>
              <a:t>Deity</a:t>
            </a:r>
            <a:r>
              <a:rPr lang="en-US"/>
              <a:t> and certain associated concepts of the things, meanings, and </a:t>
            </a:r>
            <a:r>
              <a:rPr lang="en-US">
                <a:hlinkClick r:id="rId3"/>
              </a:rPr>
              <a:t>values</a:t>
            </a:r>
            <a:r>
              <a:rPr lang="en-US"/>
              <a:t> of universal reality.</a:t>
            </a:r>
          </a:p>
        </p:txBody>
      </p:sp>
    </p:spTree>
    <p:extLst>
      <p:ext uri="{BB962C8B-B14F-4D97-AF65-F5344CB8AC3E}">
        <p14:creationId xmlns:p14="http://schemas.microsoft.com/office/powerpoint/2010/main" val="4132250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(5.9)</a:t>
            </a:r>
            <a:r>
              <a:rPr lang="en-US"/>
              <a:t> </a:t>
            </a:r>
            <a:r>
              <a:rPr lang="en-US" baseline="30000"/>
              <a:t>0:3.10</a:t>
            </a:r>
            <a:r>
              <a:rPr lang="en-US"/>
              <a:t> God—the </a:t>
            </a:r>
            <a:r>
              <a:rPr lang="en-US">
                <a:hlinkClick r:id="rId2"/>
              </a:rPr>
              <a:t>Universal Father</a:t>
            </a:r>
            <a:r>
              <a:rPr lang="en-US"/>
              <a:t>—is the </a:t>
            </a:r>
            <a:r>
              <a:rPr lang="en-US">
                <a:hlinkClick r:id="rId3"/>
              </a:rPr>
              <a:t>personality</a:t>
            </a:r>
            <a:r>
              <a:rPr lang="en-US"/>
              <a:t> of the First Source and Center and as such maintains personal relations of infinite control over all co-ordinate and subordinate sources and centers. Such control is personal and infinite in </a:t>
            </a:r>
            <a:r>
              <a:rPr lang="en-US" i="1"/>
              <a:t>potential,</a:t>
            </a:r>
            <a:r>
              <a:rPr lang="en-US"/>
              <a:t> even though it may never actually function owing to the perfection of the function of such co-ordinate and subordinate sources and centers and personalities.</a:t>
            </a:r>
          </a:p>
        </p:txBody>
      </p:sp>
    </p:spTree>
    <p:extLst>
      <p:ext uri="{BB962C8B-B14F-4D97-AF65-F5344CB8AC3E}">
        <p14:creationId xmlns:p14="http://schemas.microsoft.com/office/powerpoint/2010/main" val="2146565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(5.10)</a:t>
            </a:r>
            <a:r>
              <a:rPr lang="en-US"/>
              <a:t> </a:t>
            </a:r>
            <a:r>
              <a:rPr lang="en-US" baseline="30000"/>
              <a:t>0:3.11</a:t>
            </a:r>
            <a:r>
              <a:rPr lang="en-US"/>
              <a:t> The First Source and Center is, therefore, primal in all domains: deified or undeified, personal or impersonal, actual or potential, finite or infinite. No thing or being, no relativity or finality, exists except in direct or indirect relation to, and dependence on, the primacy of the First Source and Center.</a:t>
            </a:r>
          </a:p>
        </p:txBody>
      </p:sp>
    </p:spTree>
    <p:extLst>
      <p:ext uri="{BB962C8B-B14F-4D97-AF65-F5344CB8AC3E}">
        <p14:creationId xmlns:p14="http://schemas.microsoft.com/office/powerpoint/2010/main" val="3380170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62500" lnSpcReduction="20000"/>
          </a:bodyPr>
          <a:lstStyle/>
          <a:p>
            <a:pPr marL="0" indent="0">
              <a:buNone/>
            </a:pPr>
            <a:r>
              <a:rPr lang="en-US" baseline="30000"/>
              <a:t>(5.11)</a:t>
            </a:r>
            <a:r>
              <a:rPr lang="en-US"/>
              <a:t> </a:t>
            </a:r>
            <a:r>
              <a:rPr lang="en-US" baseline="30000"/>
              <a:t>0:3.12</a:t>
            </a:r>
            <a:r>
              <a:rPr lang="en-US"/>
              <a:t> </a:t>
            </a:r>
            <a:r>
              <a:rPr lang="en-US" i="1"/>
              <a:t>The First Source and Center</a:t>
            </a:r>
            <a:r>
              <a:rPr lang="en-US"/>
              <a:t> is related to the universe as:</a:t>
            </a:r>
          </a:p>
          <a:p>
            <a:pPr marL="0" indent="0">
              <a:buNone/>
            </a:pPr>
            <a:r>
              <a:rPr lang="en-US" baseline="30000"/>
              <a:t>(5.12)</a:t>
            </a:r>
            <a:r>
              <a:rPr lang="en-US"/>
              <a:t> </a:t>
            </a:r>
            <a:r>
              <a:rPr lang="en-US" baseline="30000"/>
              <a:t>0:3.13</a:t>
            </a:r>
            <a:r>
              <a:rPr lang="en-US"/>
              <a:t> 1. The </a:t>
            </a:r>
            <a:r>
              <a:rPr lang="en-US">
                <a:hlinkClick r:id="rId2"/>
              </a:rPr>
              <a:t>gravity</a:t>
            </a:r>
            <a:r>
              <a:rPr lang="en-US"/>
              <a:t> forces of the material universes are convergent in the gravity center of nether </a:t>
            </a:r>
            <a:r>
              <a:rPr lang="en-US">
                <a:hlinkClick r:id="rId3"/>
              </a:rPr>
              <a:t>Paradise.</a:t>
            </a:r>
            <a:r>
              <a:rPr lang="en-US"/>
              <a:t> That is just why the geographic location of his person is eternally fixed in absolute relation to the force-energy center of the nether or material plane of Paradise. But the absolute personality of </a:t>
            </a:r>
            <a:r>
              <a:rPr lang="en-US">
                <a:hlinkClick r:id="rId4"/>
              </a:rPr>
              <a:t>Deity</a:t>
            </a:r>
            <a:r>
              <a:rPr lang="en-US"/>
              <a:t> exists on the upper or spiritual plane of Paradise. </a:t>
            </a:r>
          </a:p>
          <a:p>
            <a:pPr marL="0" indent="0">
              <a:buNone/>
            </a:pPr>
            <a:r>
              <a:rPr lang="en-US" baseline="30000"/>
              <a:t>(5.13)</a:t>
            </a:r>
            <a:r>
              <a:rPr lang="en-US"/>
              <a:t> </a:t>
            </a:r>
            <a:r>
              <a:rPr lang="en-US" baseline="30000"/>
              <a:t>0:3.14</a:t>
            </a:r>
            <a:r>
              <a:rPr lang="en-US"/>
              <a:t> 2. The mind forces are convergent in the </a:t>
            </a:r>
            <a:r>
              <a:rPr lang="en-US">
                <a:hlinkClick r:id="rId5"/>
              </a:rPr>
              <a:t>Infinite Spirit;</a:t>
            </a:r>
            <a:r>
              <a:rPr lang="en-US"/>
              <a:t> the differential and divergent </a:t>
            </a:r>
            <a:r>
              <a:rPr lang="en-US">
                <a:hlinkClick r:id="rId6"/>
              </a:rPr>
              <a:t>cosmic mind</a:t>
            </a:r>
            <a:r>
              <a:rPr lang="en-US"/>
              <a:t> in the </a:t>
            </a:r>
            <a:r>
              <a:rPr lang="en-US">
                <a:hlinkClick r:id="rId7"/>
              </a:rPr>
              <a:t>Seven Master Spirits;</a:t>
            </a:r>
            <a:r>
              <a:rPr lang="en-US"/>
              <a:t> the factualizing mind of the Supreme as a time-space experience in </a:t>
            </a:r>
            <a:r>
              <a:rPr lang="en-US">
                <a:hlinkClick r:id="rId8"/>
              </a:rPr>
              <a:t>Majeston.</a:t>
            </a:r>
            <a:r>
              <a:rPr lang="en-US"/>
              <a:t> </a:t>
            </a:r>
          </a:p>
          <a:p>
            <a:pPr marL="0" indent="0">
              <a:buNone/>
            </a:pPr>
            <a:r>
              <a:rPr lang="en-US" baseline="30000"/>
              <a:t>(5.14)</a:t>
            </a:r>
            <a:r>
              <a:rPr lang="en-US"/>
              <a:t> </a:t>
            </a:r>
            <a:r>
              <a:rPr lang="en-US" baseline="30000"/>
              <a:t>0:3.15</a:t>
            </a:r>
            <a:r>
              <a:rPr lang="en-US"/>
              <a:t> 3. The universe spirit forces are convergent in the </a:t>
            </a:r>
            <a:r>
              <a:rPr lang="en-US">
                <a:hlinkClick r:id="rId9"/>
              </a:rPr>
              <a:t>Eternal Son.</a:t>
            </a:r>
            <a:r>
              <a:rPr lang="en-US"/>
              <a:t> </a:t>
            </a:r>
          </a:p>
          <a:p>
            <a:pPr marL="0" indent="0">
              <a:buNone/>
            </a:pPr>
            <a:r>
              <a:rPr lang="en-US" baseline="30000"/>
              <a:t>(5.15)</a:t>
            </a:r>
            <a:r>
              <a:rPr lang="en-US"/>
              <a:t> </a:t>
            </a:r>
            <a:r>
              <a:rPr lang="en-US" baseline="30000"/>
              <a:t>0:3.16</a:t>
            </a:r>
            <a:r>
              <a:rPr lang="en-US"/>
              <a:t> 4. The unlimited capacity for deity action resides in the Deity Absolute. </a:t>
            </a:r>
          </a:p>
          <a:p>
            <a:pPr marL="0" indent="0">
              <a:buNone/>
            </a:pPr>
            <a:r>
              <a:rPr lang="en-US" baseline="30000"/>
              <a:t>(5.16)</a:t>
            </a:r>
            <a:r>
              <a:rPr lang="en-US"/>
              <a:t> </a:t>
            </a:r>
            <a:r>
              <a:rPr lang="en-US" baseline="30000"/>
              <a:t>0:3.17</a:t>
            </a:r>
            <a:r>
              <a:rPr lang="en-US"/>
              <a:t> 5. The unlimited capacity for infinity response exists in the Unqualified Absolute. </a:t>
            </a:r>
          </a:p>
          <a:p>
            <a:pPr marL="0" indent="0">
              <a:buNone/>
            </a:pPr>
            <a:r>
              <a:rPr lang="en-US" baseline="30000"/>
              <a:t>(5.17)</a:t>
            </a:r>
            <a:r>
              <a:rPr lang="en-US"/>
              <a:t> </a:t>
            </a:r>
            <a:r>
              <a:rPr lang="en-US" baseline="30000"/>
              <a:t>0:3.18</a:t>
            </a:r>
            <a:r>
              <a:rPr lang="en-US"/>
              <a:t> 6. The two </a:t>
            </a:r>
            <a:r>
              <a:rPr lang="en-US">
                <a:hlinkClick r:id="rId10"/>
              </a:rPr>
              <a:t>Absolutes</a:t>
            </a:r>
            <a:r>
              <a:rPr lang="en-US"/>
              <a:t>—Qualified and Unqualified—are co-ordinated and unified in and by the Universal Absolute. </a:t>
            </a:r>
          </a:p>
          <a:p>
            <a:pPr marL="0" indent="0">
              <a:buNone/>
            </a:pPr>
            <a:r>
              <a:rPr lang="en-US" baseline="30000"/>
              <a:t>(5.18)</a:t>
            </a:r>
            <a:r>
              <a:rPr lang="en-US"/>
              <a:t> </a:t>
            </a:r>
            <a:r>
              <a:rPr lang="en-US" baseline="30000"/>
              <a:t>0:3.19</a:t>
            </a:r>
            <a:r>
              <a:rPr lang="en-US"/>
              <a:t> 7. The potential personality of an evolutionary moral being or of any other moral being is centered in the personality of the Universal Father. </a:t>
            </a:r>
          </a:p>
          <a:p>
            <a:pPr marL="0" indent="0">
              <a:buNone/>
            </a:pPr>
            <a:endParaRPr lang="en-US"/>
          </a:p>
        </p:txBody>
      </p:sp>
    </p:spTree>
    <p:extLst>
      <p:ext uri="{BB962C8B-B14F-4D97-AF65-F5344CB8AC3E}">
        <p14:creationId xmlns:p14="http://schemas.microsoft.com/office/powerpoint/2010/main" val="1071435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(5.19)</a:t>
            </a:r>
            <a:r>
              <a:rPr lang="en-US"/>
              <a:t> </a:t>
            </a:r>
            <a:r>
              <a:rPr lang="en-US" baseline="30000"/>
              <a:t>0:3.20</a:t>
            </a:r>
            <a:r>
              <a:rPr lang="en-US"/>
              <a:t> REALITY, as comprehended by finite beings, is partial, relative, and shadowy. The maximum Deity reality fully comprehensible by evolutionary finite creatures is embraced within the Supreme Being. Nevertheless there are antecedent and eternal realities, superfinite realities, which are ancestral to this Supreme Deity of evolutionary time-space creatures. In attempting to portray the origin and nature of universal reality, we are forced to employ the technique of time-space reasoning in order to reach the level of the finite mind. Therefore must many of the simultaneous events of eternity be presented as sequential transactions.</a:t>
            </a:r>
          </a:p>
        </p:txBody>
      </p:sp>
    </p:spTree>
    <p:extLst>
      <p:ext uri="{BB962C8B-B14F-4D97-AF65-F5344CB8AC3E}">
        <p14:creationId xmlns:p14="http://schemas.microsoft.com/office/powerpoint/2010/main" val="311543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(6.1)</a:t>
            </a:r>
            <a:r>
              <a:rPr lang="en-US"/>
              <a:t> </a:t>
            </a:r>
            <a:r>
              <a:rPr lang="en-US" baseline="30000"/>
              <a:t>0:3.21</a:t>
            </a:r>
            <a:r>
              <a:rPr lang="en-US"/>
              <a:t> As a time-space creature would view the origin and differentiation of Reality, the eternal and infinite </a:t>
            </a:r>
            <a:r>
              <a:rPr lang="en-US">
                <a:hlinkClick r:id="rId2"/>
              </a:rPr>
              <a:t>I AM</a:t>
            </a:r>
            <a:r>
              <a:rPr lang="en-US"/>
              <a:t> achieved Deity liberation from the fetters of unqualified infinity through the exercise of inherent and eternal free will, and this divorcement from unqualified infinity produced the first </a:t>
            </a:r>
            <a:r>
              <a:rPr lang="en-US" i="1"/>
              <a:t>absolute divinity-tension.</a:t>
            </a:r>
            <a:r>
              <a:rPr lang="en-US"/>
              <a:t> This tension of infinity differential is resolved by the Universal Absolute, which functions to unify and co-ordinate the dynamic infinity of </a:t>
            </a:r>
            <a:r>
              <a:rPr lang="en-US">
                <a:hlinkClick r:id="rId3"/>
              </a:rPr>
              <a:t>Total Deity</a:t>
            </a:r>
            <a:r>
              <a:rPr lang="en-US"/>
              <a:t> and the static infinity of the Unqualified Absolute.</a:t>
            </a:r>
          </a:p>
        </p:txBody>
      </p:sp>
    </p:spTree>
    <p:extLst>
      <p:ext uri="{BB962C8B-B14F-4D97-AF65-F5344CB8AC3E}">
        <p14:creationId xmlns:p14="http://schemas.microsoft.com/office/powerpoint/2010/main" val="4078884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marL="0" indent="0">
              <a:buNone/>
            </a:pPr>
            <a:r>
              <a:rPr lang="en-US" baseline="30000"/>
              <a:t>(6.2)</a:t>
            </a:r>
            <a:r>
              <a:rPr lang="en-US"/>
              <a:t> </a:t>
            </a:r>
            <a:r>
              <a:rPr lang="en-US" baseline="30000"/>
              <a:t>0:3.22</a:t>
            </a:r>
            <a:r>
              <a:rPr lang="en-US"/>
              <a:t> In this original transaction the theoretical I AM achieved the realization of personality by becoming the Eternal Father of the Original Son simultaneously with becoming the Eternal Source of the Isle of Paradise. Coexistent with the differentiation of the Son from the Father, and in the presence of Paradise, there appeared the person of the Infinite Spirit and the central universe of </a:t>
            </a:r>
            <a:r>
              <a:rPr lang="en-US">
                <a:hlinkClick r:id="rId2"/>
              </a:rPr>
              <a:t>Havona.</a:t>
            </a:r>
            <a:r>
              <a:rPr lang="en-US"/>
              <a:t> With the appearance of coexistent personal Deity, the Eternal Son and the Infinite Spirit, the Father escaped, as a personality, from otherwise inevitable diffusion throughout the potential of Total Deity. Thenceforth it is only in </a:t>
            </a:r>
            <a:r>
              <a:rPr lang="en-US">
                <a:hlinkClick r:id="rId3"/>
              </a:rPr>
              <a:t>Trinity</a:t>
            </a:r>
            <a:r>
              <a:rPr lang="en-US"/>
              <a:t> association with his two Deity equals that the Father fills all Deity potential, while increasingly experiential Deity is being actualized on the </a:t>
            </a:r>
            <a:r>
              <a:rPr lang="en-US">
                <a:hlinkClick r:id="rId4"/>
              </a:rPr>
              <a:t>divinity</a:t>
            </a:r>
            <a:r>
              <a:rPr lang="en-US"/>
              <a:t> levels of </a:t>
            </a:r>
            <a:r>
              <a:rPr lang="en-US">
                <a:hlinkClick r:id="rId5"/>
              </a:rPr>
              <a:t>Supremacy,</a:t>
            </a:r>
            <a:r>
              <a:rPr lang="en-US"/>
              <a:t> Ultimacy, and Absoluteness.</a:t>
            </a:r>
          </a:p>
        </p:txBody>
      </p:sp>
    </p:spTree>
    <p:extLst>
      <p:ext uri="{BB962C8B-B14F-4D97-AF65-F5344CB8AC3E}">
        <p14:creationId xmlns:p14="http://schemas.microsoft.com/office/powerpoint/2010/main" val="450063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pPr marL="0" indent="0">
              <a:buNone/>
            </a:pPr>
            <a:r>
              <a:rPr lang="en-US" baseline="30000"/>
              <a:t>(6.3)</a:t>
            </a:r>
            <a:r>
              <a:rPr lang="en-US"/>
              <a:t> </a:t>
            </a:r>
            <a:r>
              <a:rPr lang="en-US" baseline="30000"/>
              <a:t>0:3.23</a:t>
            </a:r>
            <a:r>
              <a:rPr lang="en-US"/>
              <a:t> </a:t>
            </a:r>
            <a:r>
              <a:rPr lang="en-US" i="1"/>
              <a:t>The concept of the I AM</a:t>
            </a:r>
            <a:r>
              <a:rPr lang="en-US"/>
              <a:t> is a philosophic concession which we make to the time-bound, space-fettered, finite mind of man, to the impossibility of creature comprehension of eternity existences—nonbeginning, nonending realities and relationships. To the time-space creature, all things must have a beginning save only the ONE UNCAUSED—the primeval cause of causes. Therefore do we conceptualize this philosophic value-level as the I AM, at the same time instructing all creatures that the Eternal Son and the Infinite Spirit are coeternal with the I AM; in other words, that there never was a time when the I AM was not the </a:t>
            </a:r>
            <a:r>
              <a:rPr lang="en-US" i="1"/>
              <a:t>Father</a:t>
            </a:r>
            <a:r>
              <a:rPr lang="en-US"/>
              <a:t> of the Son and, with him, of the Spirit.</a:t>
            </a:r>
          </a:p>
        </p:txBody>
      </p:sp>
    </p:spTree>
    <p:extLst>
      <p:ext uri="{BB962C8B-B14F-4D97-AF65-F5344CB8AC3E}">
        <p14:creationId xmlns:p14="http://schemas.microsoft.com/office/powerpoint/2010/main" val="4132250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(6.4)</a:t>
            </a:r>
            <a:r>
              <a:rPr lang="en-US"/>
              <a:t> </a:t>
            </a:r>
            <a:r>
              <a:rPr lang="en-US" baseline="30000"/>
              <a:t>0:3.24</a:t>
            </a:r>
            <a:r>
              <a:rPr lang="en-US" i="1"/>
              <a:t> The Infinite</a:t>
            </a:r>
            <a:r>
              <a:rPr lang="en-US"/>
              <a:t> is used to denote the fullness—the finality—implied by the primacy of the First Source and Center. The </a:t>
            </a:r>
            <a:r>
              <a:rPr lang="en-US" i="1"/>
              <a:t>theoretical</a:t>
            </a:r>
            <a:r>
              <a:rPr lang="en-US"/>
              <a:t> I AM is a creature-philosophic extension of the " infinity of will, " but the Infinite is an </a:t>
            </a:r>
            <a:r>
              <a:rPr lang="en-US" i="1"/>
              <a:t>actual</a:t>
            </a:r>
            <a:r>
              <a:rPr lang="en-US"/>
              <a:t> value-level representing the eternity-intension of the true infinity of the absolute and unfettered free will of the Universal Father. This concept is sometimes designated the Father-Infinite.</a:t>
            </a:r>
          </a:p>
        </p:txBody>
      </p:sp>
    </p:spTree>
    <p:extLst>
      <p:ext uri="{BB962C8B-B14F-4D97-AF65-F5344CB8AC3E}">
        <p14:creationId xmlns:p14="http://schemas.microsoft.com/office/powerpoint/2010/main" val="2425151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5400"/>
            <a:ext cx="9144000" cy="1770791"/>
          </a:xfrm>
          <a:prstGeom prst="rect">
            <a:avLst/>
          </a:prstGeom>
        </p:spPr>
      </p:pic>
      <p:sp>
        <p:nvSpPr>
          <p:cNvPr id="3" name="TextBox 2"/>
          <p:cNvSpPr txBox="1"/>
          <p:nvPr/>
        </p:nvSpPr>
        <p:spPr>
          <a:xfrm>
            <a:off x="381000" y="3175594"/>
            <a:ext cx="8305800" cy="1200329"/>
          </a:xfrm>
          <a:prstGeom prst="rect">
            <a:avLst/>
          </a:prstGeom>
          <a:noFill/>
        </p:spPr>
        <p:txBody>
          <a:bodyPr wrap="square" rtlCol="0">
            <a:spAutoFit/>
          </a:bodyPr>
          <a:lstStyle/>
          <a:p>
            <a:r>
              <a:rPr lang="en-US" dirty="0">
                <a:solidFill>
                  <a:srgbClr val="FFFF00"/>
                </a:solidFill>
              </a:rPr>
              <a:t>Two notions of "infinity" (denoted by ∞ ) are often used in mathematics to indicate immeasurably large quantity. Some numbers or quantities are </a:t>
            </a:r>
            <a:r>
              <a:rPr lang="en-US" dirty="0" err="1">
                <a:solidFill>
                  <a:srgbClr val="FFFF00"/>
                </a:solidFill>
              </a:rPr>
              <a:t>counterably</a:t>
            </a:r>
            <a:r>
              <a:rPr lang="en-US" dirty="0">
                <a:solidFill>
                  <a:srgbClr val="FFFF00"/>
                </a:solidFill>
              </a:rPr>
              <a:t> </a:t>
            </a:r>
            <a:r>
              <a:rPr lang="en-US" dirty="0" err="1">
                <a:solidFill>
                  <a:srgbClr val="FFFF00"/>
                </a:solidFill>
              </a:rPr>
              <a:t>inifinite</a:t>
            </a:r>
            <a:r>
              <a:rPr lang="en-US" dirty="0">
                <a:solidFill>
                  <a:srgbClr val="FFFF00"/>
                </a:solidFill>
              </a:rPr>
              <a:t>. For instance, the set of all positive integers is </a:t>
            </a:r>
            <a:r>
              <a:rPr lang="en-US" dirty="0" err="1">
                <a:solidFill>
                  <a:srgbClr val="FFFF00"/>
                </a:solidFill>
              </a:rPr>
              <a:t>counterbly</a:t>
            </a:r>
            <a:r>
              <a:rPr lang="en-US" dirty="0">
                <a:solidFill>
                  <a:srgbClr val="FFFF00"/>
                </a:solidFill>
              </a:rPr>
              <a:t> infinite. At any point in the counting process, the counter knows what the next number (or successor) is.</a:t>
            </a:r>
          </a:p>
        </p:txBody>
      </p:sp>
    </p:spTree>
    <p:extLst>
      <p:ext uri="{BB962C8B-B14F-4D97-AF65-F5344CB8AC3E}">
        <p14:creationId xmlns:p14="http://schemas.microsoft.com/office/powerpoint/2010/main" val="1584656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9974"/>
            <a:ext cx="9144000" cy="3161776"/>
          </a:xfrm>
          <a:prstGeom prst="rect">
            <a:avLst/>
          </a:prstGeom>
        </p:spPr>
      </p:pic>
      <p:sp>
        <p:nvSpPr>
          <p:cNvPr id="3" name="TextBox 2"/>
          <p:cNvSpPr txBox="1"/>
          <p:nvPr/>
        </p:nvSpPr>
        <p:spPr>
          <a:xfrm>
            <a:off x="304800" y="4267200"/>
            <a:ext cx="8382000" cy="923330"/>
          </a:xfrm>
          <a:prstGeom prst="rect">
            <a:avLst/>
          </a:prstGeom>
          <a:noFill/>
        </p:spPr>
        <p:txBody>
          <a:bodyPr wrap="square" rtlCol="0">
            <a:spAutoFit/>
          </a:bodyPr>
          <a:lstStyle/>
          <a:p>
            <a:r>
              <a:rPr lang="en-US" dirty="0">
                <a:solidFill>
                  <a:srgbClr val="FFFF00"/>
                </a:solidFill>
              </a:rPr>
              <a:t>The total number of all real numbers in the closed interval [0,1] is uncountably infinite. However many numbers one counted, the counter does not know what the next number is. They are uncountably infinite, and even the Gods can count all of them.</a:t>
            </a:r>
          </a:p>
        </p:txBody>
      </p:sp>
    </p:spTree>
    <p:extLst>
      <p:ext uri="{BB962C8B-B14F-4D97-AF65-F5344CB8AC3E}">
        <p14:creationId xmlns:p14="http://schemas.microsoft.com/office/powerpoint/2010/main" val="9558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(1.4)</a:t>
            </a:r>
            <a:r>
              <a:rPr lang="en-US"/>
              <a:t> </a:t>
            </a:r>
            <a:r>
              <a:rPr lang="en-US" baseline="30000"/>
              <a:t>0:0.4</a:t>
            </a:r>
            <a:r>
              <a:rPr lang="en-US"/>
              <a:t> But in order to formulate this Foreword of definitions and limitations of terminology, it is necessary to anticipate the usage of these terms in the subsequent presentations. This Foreword is not, therefore, a finished statement within itself; it is only a definitive guide designed to assist those who shall read the accompanying papers dealing with Deity and the </a:t>
            </a:r>
            <a:r>
              <a:rPr lang="en-US">
                <a:hlinkClick r:id="rId2"/>
              </a:rPr>
              <a:t>universe of universes</a:t>
            </a:r>
            <a:r>
              <a:rPr lang="en-US"/>
              <a:t> which have been formulated by an Orvonton commission sent to Urantia for this purpose.</a:t>
            </a:r>
          </a:p>
        </p:txBody>
      </p:sp>
    </p:spTree>
    <p:extLst>
      <p:ext uri="{BB962C8B-B14F-4D97-AF65-F5344CB8AC3E}">
        <p14:creationId xmlns:p14="http://schemas.microsoft.com/office/powerpoint/2010/main" val="2425151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8142" y="457200"/>
            <a:ext cx="4885858" cy="5480304"/>
          </a:xfrm>
          <a:prstGeom prst="rect">
            <a:avLst/>
          </a:prstGeom>
        </p:spPr>
      </p:pic>
      <p:sp>
        <p:nvSpPr>
          <p:cNvPr id="3" name="TextBox 2"/>
          <p:cNvSpPr txBox="1"/>
          <p:nvPr/>
        </p:nvSpPr>
        <p:spPr>
          <a:xfrm>
            <a:off x="140677" y="134975"/>
            <a:ext cx="3810000" cy="6124754"/>
          </a:xfrm>
          <a:prstGeom prst="rect">
            <a:avLst/>
          </a:prstGeom>
          <a:noFill/>
        </p:spPr>
        <p:txBody>
          <a:bodyPr wrap="square" rtlCol="0">
            <a:spAutoFit/>
          </a:bodyPr>
          <a:lstStyle/>
          <a:p>
            <a:r>
              <a:rPr lang="en-US" sz="1400" dirty="0">
                <a:solidFill>
                  <a:srgbClr val="FFFF00"/>
                </a:solidFill>
              </a:rPr>
              <a:t>In the Urantia Book, "infinite" is not used to denote quantity, but quality or the state of fullness. Fullness can be represented by a number in the [0,1] interval. If three persons are totally disunited, such state can be represented by 0. If three persons are totally united in perfect harmony, that state can be represented by 1. Any number between 0 and 1 indicates some degree of harmony but not complete harmony.</a:t>
            </a:r>
          </a:p>
          <a:p>
            <a:endParaRPr lang="en-US" sz="1400" dirty="0">
              <a:solidFill>
                <a:srgbClr val="FFFF00"/>
              </a:solidFill>
            </a:endParaRPr>
          </a:p>
          <a:p>
            <a:r>
              <a:rPr lang="en-US" sz="1400" dirty="0">
                <a:solidFill>
                  <a:srgbClr val="FFFF00"/>
                </a:solidFill>
              </a:rPr>
              <a:t>Likewise, to indicate the power of a person, zero refers to zero power, whereas 1 refers to the state of "all powerful" or omnipotence. Any number between 0 and 1, say 0.1, indicates that the person has some nonzero limited power, but is not all powerful.</a:t>
            </a:r>
          </a:p>
          <a:p>
            <a:endParaRPr lang="en-US" sz="1400" dirty="0">
              <a:solidFill>
                <a:srgbClr val="FFFF00"/>
              </a:solidFill>
            </a:endParaRPr>
          </a:p>
          <a:p>
            <a:r>
              <a:rPr lang="en-US" sz="1400" dirty="0">
                <a:solidFill>
                  <a:srgbClr val="FFFF00"/>
                </a:solidFill>
              </a:rPr>
              <a:t>Regarding the time-space presence of a person, 0 means he does not exist anywhere, but 1 indicates </a:t>
            </a:r>
            <a:r>
              <a:rPr lang="en-US" sz="1400" dirty="0" err="1">
                <a:solidFill>
                  <a:srgbClr val="FFFF00"/>
                </a:solidFill>
              </a:rPr>
              <a:t>everywhereness</a:t>
            </a:r>
            <a:r>
              <a:rPr lang="en-US" sz="1400" dirty="0">
                <a:solidFill>
                  <a:srgbClr val="FFFF00"/>
                </a:solidFill>
              </a:rPr>
              <a:t>. All finite beings can be represented by a number x, 0 &lt; x &lt; 1, which indicates they have time-space presence for a while somewhere but disappears subsequently. Thus, if the power and time-space presence of a person is represented in the (</a:t>
            </a:r>
            <a:r>
              <a:rPr lang="en-US" sz="1400" dirty="0" err="1">
                <a:solidFill>
                  <a:srgbClr val="FFFF00"/>
                </a:solidFill>
              </a:rPr>
              <a:t>x,y</a:t>
            </a:r>
            <a:r>
              <a:rPr lang="en-US" sz="1400" dirty="0">
                <a:solidFill>
                  <a:srgbClr val="FFFF00"/>
                </a:solidFill>
              </a:rPr>
              <a:t>) coordinate, (0,0) denotes a </a:t>
            </a:r>
            <a:r>
              <a:rPr lang="en-US" sz="1400" dirty="0" err="1">
                <a:solidFill>
                  <a:srgbClr val="FFFF00"/>
                </a:solidFill>
              </a:rPr>
              <a:t>nonexisting</a:t>
            </a:r>
            <a:r>
              <a:rPr lang="en-US" sz="1400" dirty="0">
                <a:solidFill>
                  <a:srgbClr val="FFFF00"/>
                </a:solidFill>
              </a:rPr>
              <a:t> person, and (1,1) indicates an infinite personality. (</a:t>
            </a:r>
            <a:r>
              <a:rPr lang="en-US" sz="1400" dirty="0" err="1">
                <a:solidFill>
                  <a:srgbClr val="FFFF00"/>
                </a:solidFill>
              </a:rPr>
              <a:t>x,y</a:t>
            </a:r>
            <a:r>
              <a:rPr lang="en-US" sz="1400" dirty="0">
                <a:solidFill>
                  <a:srgbClr val="FFFF00"/>
                </a:solidFill>
              </a:rPr>
              <a:t>) refers to any finite being, if 0 &lt; x &lt; 1 and 0 &lt; y &lt; 1.</a:t>
            </a:r>
          </a:p>
        </p:txBody>
      </p:sp>
    </p:spTree>
    <p:extLst>
      <p:ext uri="{BB962C8B-B14F-4D97-AF65-F5344CB8AC3E}">
        <p14:creationId xmlns:p14="http://schemas.microsoft.com/office/powerpoint/2010/main" val="1512820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762000"/>
            <a:ext cx="4800600" cy="4800600"/>
          </a:xfrm>
          <a:prstGeom prst="rect">
            <a:avLst/>
          </a:prstGeom>
        </p:spPr>
      </p:pic>
      <p:sp>
        <p:nvSpPr>
          <p:cNvPr id="3" name="TextBox 2"/>
          <p:cNvSpPr txBox="1"/>
          <p:nvPr/>
        </p:nvSpPr>
        <p:spPr>
          <a:xfrm>
            <a:off x="134815" y="228600"/>
            <a:ext cx="4038600" cy="6186309"/>
          </a:xfrm>
          <a:prstGeom prst="rect">
            <a:avLst/>
          </a:prstGeom>
          <a:noFill/>
        </p:spPr>
        <p:txBody>
          <a:bodyPr wrap="square" rtlCol="0">
            <a:spAutoFit/>
          </a:bodyPr>
          <a:lstStyle/>
          <a:p>
            <a:r>
              <a:rPr lang="en-US">
                <a:solidFill>
                  <a:srgbClr val="FFFF00"/>
                </a:solidFill>
              </a:rPr>
              <a:t>There are two opposite concepts of "finiteness." The qualitatively opposite word of "finite" is infinite or unlimited. The attributively opposite word of "finite" is "absolute," as shown below:</a:t>
            </a:r>
          </a:p>
          <a:p>
            <a:endParaRPr lang="en-US">
              <a:solidFill>
                <a:srgbClr val="FFFF00"/>
              </a:solidFill>
            </a:endParaRPr>
          </a:p>
          <a:p>
            <a:r>
              <a:rPr lang="en-US">
                <a:solidFill>
                  <a:srgbClr val="FFFF00"/>
                </a:solidFill>
              </a:rPr>
              <a:t>P.2 - §13 The absolute level is beginningless, endless, timeless, and spaceless. For example: On Paradise, time and space are nonexistent; the time-space status of Paradise is absolute. This level is Trinity attained, existentially, by the Paradise Deities, but this third level of unifying Deity expression is not fully unified experientially. Whenever, wherever, and however the absolute level of Deity functions, Paradise-absolute values and meanings are manifest.  	</a:t>
            </a:r>
          </a:p>
          <a:p>
            <a:endParaRPr lang="en-US">
              <a:solidFill>
                <a:srgbClr val="FFFF00"/>
              </a:solidFill>
            </a:endParaRPr>
          </a:p>
          <a:p>
            <a:r>
              <a:rPr lang="en-US">
                <a:solidFill>
                  <a:srgbClr val="FFFF00"/>
                </a:solidFill>
              </a:rPr>
              <a:t>The Isle of Paradise is absolute, although its dimension is finite.</a:t>
            </a:r>
          </a:p>
        </p:txBody>
      </p:sp>
    </p:spTree>
    <p:extLst>
      <p:ext uri="{BB962C8B-B14F-4D97-AF65-F5344CB8AC3E}">
        <p14:creationId xmlns:p14="http://schemas.microsoft.com/office/powerpoint/2010/main" val="902747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(6.5)</a:t>
            </a:r>
            <a:r>
              <a:rPr lang="en-US"/>
              <a:t> </a:t>
            </a:r>
            <a:r>
              <a:rPr lang="en-US" baseline="30000"/>
              <a:t>0:3.25</a:t>
            </a:r>
            <a:r>
              <a:rPr lang="en-US"/>
              <a:t> Much of the confusion of all orders of beings, high and low, in their efforts to discover the Father-Infinite, is inherent in their limitations of comprehension. The absolute primacy of the Universal Father is not apparent on subinfinite levels; therefore is it probable that only the Eternal Son and the Infinite Spirit truly know the Father as an infinity; to all other personalities such a concept represents the exercise of </a:t>
            </a:r>
            <a:r>
              <a:rPr lang="en-US">
                <a:hlinkClick r:id="rId2"/>
              </a:rPr>
              <a:t>faith.</a:t>
            </a:r>
            <a:endParaRPr lang="en-US"/>
          </a:p>
          <a:p>
            <a:pPr marL="0" indent="0">
              <a:buNone/>
            </a:pPr>
            <a:endParaRPr lang="en-US"/>
          </a:p>
        </p:txBody>
      </p:sp>
    </p:spTree>
    <p:extLst>
      <p:ext uri="{BB962C8B-B14F-4D97-AF65-F5344CB8AC3E}">
        <p14:creationId xmlns:p14="http://schemas.microsoft.com/office/powerpoint/2010/main" val="3406367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a:t>IV. Universe Reality </a:t>
            </a:r>
            <a:br>
              <a:rPr lang="en-US"/>
            </a:br>
            <a:r>
              <a:rPr lang="en-US" sz="1800">
                <a:hlinkClick r:id="rId2"/>
              </a:rPr>
              <a:t>Audio Version</a:t>
            </a:r>
            <a:endParaRPr lang="en-US" sz="1800"/>
          </a:p>
        </p:txBody>
      </p:sp>
      <p:sp>
        <p:nvSpPr>
          <p:cNvPr id="3" name="Content Placeholder 2"/>
          <p:cNvSpPr>
            <a:spLocks noGrp="1"/>
          </p:cNvSpPr>
          <p:nvPr>
            <p:ph idx="1"/>
          </p:nvPr>
        </p:nvSpPr>
        <p:spPr>
          <a:xfrm>
            <a:off x="457200" y="1219201"/>
            <a:ext cx="8229600" cy="4572000"/>
          </a:xfrm>
        </p:spPr>
        <p:txBody>
          <a:bodyPr>
            <a:normAutofit fontScale="62500" lnSpcReduction="20000"/>
          </a:bodyPr>
          <a:lstStyle/>
          <a:p>
            <a:pPr marL="0" indent="0">
              <a:buNone/>
            </a:pPr>
            <a:r>
              <a:rPr lang="en-US" baseline="30000"/>
              <a:t>(6.6)</a:t>
            </a:r>
            <a:r>
              <a:rPr lang="en-US"/>
              <a:t> </a:t>
            </a:r>
            <a:r>
              <a:rPr lang="en-US" baseline="30000"/>
              <a:t>0:4.1</a:t>
            </a:r>
            <a:r>
              <a:rPr lang="en-US"/>
              <a:t> Reality differentially actualizes on diverse universe levels; reality originates in and by the infinite volition of the </a:t>
            </a:r>
            <a:r>
              <a:rPr lang="en-US">
                <a:hlinkClick r:id="rId3"/>
              </a:rPr>
              <a:t>Universal Father</a:t>
            </a:r>
            <a:r>
              <a:rPr lang="en-US"/>
              <a:t> and is realizable in three primal phases on many different levels of universe actualization:</a:t>
            </a:r>
          </a:p>
          <a:p>
            <a:pPr marL="0" indent="0">
              <a:buNone/>
            </a:pPr>
            <a:r>
              <a:rPr lang="en-US" baseline="30000"/>
              <a:t>(6.7)</a:t>
            </a:r>
            <a:r>
              <a:rPr lang="en-US"/>
              <a:t> </a:t>
            </a:r>
            <a:r>
              <a:rPr lang="en-US" baseline="30000"/>
              <a:t>0:4.2</a:t>
            </a:r>
            <a:r>
              <a:rPr lang="en-US"/>
              <a:t> 1. </a:t>
            </a:r>
            <a:r>
              <a:rPr lang="en-US" i="1"/>
              <a:t>Undeified reality</a:t>
            </a:r>
            <a:r>
              <a:rPr lang="en-US"/>
              <a:t> ranges from the energy domains of the nonpersonal to the reality realms of the nonpersonalizable </a:t>
            </a:r>
            <a:r>
              <a:rPr lang="en-US">
                <a:hlinkClick r:id="rId4"/>
              </a:rPr>
              <a:t>values</a:t>
            </a:r>
            <a:r>
              <a:rPr lang="en-US"/>
              <a:t> of universal existence, even to the presence of the </a:t>
            </a:r>
            <a:r>
              <a:rPr lang="en-US">
                <a:hlinkClick r:id="rId5"/>
              </a:rPr>
              <a:t>Unqualified Absolute.</a:t>
            </a:r>
            <a:r>
              <a:rPr lang="en-US"/>
              <a:t> </a:t>
            </a:r>
          </a:p>
          <a:p>
            <a:pPr marL="0" indent="0">
              <a:buNone/>
            </a:pPr>
            <a:r>
              <a:rPr lang="en-US" baseline="30000"/>
              <a:t>(7.1)</a:t>
            </a:r>
            <a:r>
              <a:rPr lang="en-US"/>
              <a:t> </a:t>
            </a:r>
            <a:r>
              <a:rPr lang="en-US" baseline="30000"/>
              <a:t>0:4.3</a:t>
            </a:r>
            <a:r>
              <a:rPr lang="en-US"/>
              <a:t> 2. </a:t>
            </a:r>
            <a:r>
              <a:rPr lang="en-US" i="1"/>
              <a:t>Deified reality</a:t>
            </a:r>
            <a:r>
              <a:rPr lang="en-US"/>
              <a:t> embraces all of infinite </a:t>
            </a:r>
            <a:r>
              <a:rPr lang="en-US">
                <a:hlinkClick r:id="rId6"/>
              </a:rPr>
              <a:t>Deity</a:t>
            </a:r>
            <a:r>
              <a:rPr lang="en-US"/>
              <a:t> ranging upward through all realms of </a:t>
            </a:r>
            <a:r>
              <a:rPr lang="en-US">
                <a:hlinkClick r:id="rId7"/>
              </a:rPr>
              <a:t>personality</a:t>
            </a:r>
            <a:r>
              <a:rPr lang="en-US"/>
              <a:t> from the lowest finite to the highest infinite, thus encompassing the domain of all that which is personalizable and more—even to the presence of the </a:t>
            </a:r>
            <a:r>
              <a:rPr lang="en-US">
                <a:hlinkClick r:id="rId8"/>
              </a:rPr>
              <a:t>Deity Absolute.</a:t>
            </a:r>
            <a:r>
              <a:rPr lang="en-US">
                <a:hlinkClick r:id="rId9"/>
              </a:rPr>
              <a:t>*</a:t>
            </a:r>
            <a:r>
              <a:rPr lang="en-US"/>
              <a:t> </a:t>
            </a:r>
          </a:p>
          <a:p>
            <a:pPr marL="0" indent="0">
              <a:buNone/>
            </a:pPr>
            <a:r>
              <a:rPr lang="en-US" baseline="30000"/>
              <a:t>(7.2)</a:t>
            </a:r>
            <a:r>
              <a:rPr lang="en-US"/>
              <a:t> </a:t>
            </a:r>
            <a:r>
              <a:rPr lang="en-US" baseline="30000"/>
              <a:t>0:4.4</a:t>
            </a:r>
            <a:r>
              <a:rPr lang="en-US"/>
              <a:t> 3. </a:t>
            </a:r>
            <a:r>
              <a:rPr lang="en-US" i="1"/>
              <a:t>Interassociated reality.</a:t>
            </a:r>
            <a:r>
              <a:rPr lang="en-US"/>
              <a:t> Universe reality is supposedly either deified or undeified, but to subdeified beings there exists a vast domain of interassociated reality, potential and actualizing, which is difficult of identification. Much of this co-ordinate reality is embraced within the realms of the </a:t>
            </a:r>
            <a:r>
              <a:rPr lang="en-US">
                <a:hlinkClick r:id="rId10"/>
              </a:rPr>
              <a:t>Universal Absolute.</a:t>
            </a:r>
            <a:r>
              <a:rPr lang="en-US"/>
              <a:t> </a:t>
            </a:r>
          </a:p>
          <a:p>
            <a:pPr marL="0" indent="0">
              <a:buNone/>
            </a:pPr>
            <a:endParaRPr lang="en-US"/>
          </a:p>
        </p:txBody>
      </p:sp>
      <p:sp>
        <p:nvSpPr>
          <p:cNvPr id="4" name="TextBox 3"/>
          <p:cNvSpPr txBox="1"/>
          <p:nvPr/>
        </p:nvSpPr>
        <p:spPr>
          <a:xfrm>
            <a:off x="533400" y="5181600"/>
            <a:ext cx="7848600"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hlinkClick r:id="rId11"/>
              </a:rPr>
              <a:t>0:4.3</a:t>
            </a:r>
            <a:r>
              <a:rPr kumimoji="0" lang="en-US" sz="1800" b="0" i="0" u="none" strike="noStrike" kern="0" cap="none" spc="0" normalizeH="0" baseline="0" noProof="0">
                <a:ln>
                  <a:noFill/>
                </a:ln>
                <a:solidFill>
                  <a:prstClr val="white"/>
                </a:solidFill>
                <a:effectLst/>
                <a:uLnTx/>
                <a:uFillTx/>
              </a:rPr>
              <a:t> </a:t>
            </a:r>
            <a:br>
              <a:rPr kumimoji="0" lang="en-US" sz="1800" b="0" i="0" u="none" strike="noStrike" kern="0" cap="none" spc="0" normalizeH="0" baseline="0" noProof="0">
                <a:ln>
                  <a:noFill/>
                </a:ln>
                <a:solidFill>
                  <a:prstClr val="white"/>
                </a:solidFill>
                <a:effectLst/>
                <a:uLnTx/>
                <a:uFillTx/>
              </a:rPr>
            </a:br>
            <a:r>
              <a:rPr kumimoji="0" lang="en-US" sz="1800" b="0" i="0" u="none" strike="noStrike" kern="0" cap="none" spc="0" normalizeH="0" baseline="0" noProof="0">
                <a:ln>
                  <a:noFill/>
                </a:ln>
                <a:solidFill>
                  <a:srgbClr val="FFFF00"/>
                </a:solidFill>
                <a:effectLst/>
                <a:uLnTx/>
                <a:uFillTx/>
              </a:rPr>
              <a:t>First printing: 2. </a:t>
            </a:r>
            <a:r>
              <a:rPr kumimoji="0" lang="en-US" sz="1800" b="0" i="1" u="none" strike="noStrike" kern="0" cap="none" spc="0" normalizeH="0" baseline="0" noProof="0">
                <a:ln>
                  <a:noFill/>
                </a:ln>
                <a:solidFill>
                  <a:srgbClr val="FFFF00"/>
                </a:solidFill>
                <a:effectLst/>
                <a:uLnTx/>
                <a:uFillTx/>
              </a:rPr>
              <a:t>Deified reality</a:t>
            </a:r>
            <a:r>
              <a:rPr kumimoji="0" lang="en-US" sz="1800" b="0" i="0" u="none" strike="noStrike" kern="0" cap="none" spc="0" normalizeH="0" baseline="0" noProof="0">
                <a:ln>
                  <a:noFill/>
                </a:ln>
                <a:solidFill>
                  <a:srgbClr val="FFFF00"/>
                </a:solidFill>
                <a:effectLst/>
                <a:uLnTx/>
                <a:uFillTx/>
              </a:rPr>
              <a:t> embraces </a:t>
            </a:r>
            <a:r>
              <a:rPr kumimoji="0" lang="en-US" sz="1800" b="0" i="0" u="sng" strike="noStrike" kern="0" cap="none" spc="0" normalizeH="0" baseline="0" noProof="0">
                <a:ln>
                  <a:noFill/>
                </a:ln>
                <a:solidFill>
                  <a:srgbClr val="FFFF00"/>
                </a:solidFill>
                <a:effectLst/>
                <a:uLnTx/>
                <a:uFillTx/>
              </a:rPr>
              <a:t>all of infinite</a:t>
            </a:r>
            <a:r>
              <a:rPr kumimoji="0" lang="en-US" sz="1800" b="0" i="0" u="none" strike="noStrike" kern="0" cap="none" spc="0" normalizeH="0" baseline="0" noProof="0">
                <a:ln>
                  <a:noFill/>
                </a:ln>
                <a:solidFill>
                  <a:srgbClr val="FFFF00"/>
                </a:solidFill>
                <a:effectLst/>
                <a:uLnTx/>
                <a:uFillTx/>
              </a:rPr>
              <a:t> Deity potentials... </a:t>
            </a:r>
            <a:br>
              <a:rPr kumimoji="0" lang="en-US" sz="1800" b="0" i="0" u="none" strike="noStrike" kern="0" cap="none" spc="0" normalizeH="0" baseline="0" noProof="0">
                <a:ln>
                  <a:noFill/>
                </a:ln>
                <a:solidFill>
                  <a:srgbClr val="FFFF00"/>
                </a:solidFill>
                <a:effectLst/>
                <a:uLnTx/>
                <a:uFillTx/>
              </a:rPr>
            </a:br>
            <a:r>
              <a:rPr kumimoji="0" lang="en-US" sz="1800" b="0" i="0" u="none" strike="noStrike" kern="0" cap="none" spc="0" normalizeH="0" baseline="0" noProof="0">
                <a:ln>
                  <a:noFill/>
                </a:ln>
                <a:solidFill>
                  <a:srgbClr val="FFFF00"/>
                </a:solidFill>
                <a:effectLst/>
                <a:uLnTx/>
                <a:uFillTx/>
              </a:rPr>
              <a:t>Changed to:  2. </a:t>
            </a:r>
            <a:r>
              <a:rPr kumimoji="0" lang="en-US" sz="1800" b="0" i="1" u="none" strike="noStrike" kern="0" cap="none" spc="0" normalizeH="0" baseline="0" noProof="0">
                <a:ln>
                  <a:noFill/>
                </a:ln>
                <a:solidFill>
                  <a:srgbClr val="FFFF00"/>
                </a:solidFill>
                <a:effectLst/>
                <a:uLnTx/>
                <a:uFillTx/>
              </a:rPr>
              <a:t>Deified reality</a:t>
            </a:r>
            <a:r>
              <a:rPr kumimoji="0" lang="en-US" sz="1800" b="0" i="0" u="none" strike="noStrike" kern="0" cap="none" spc="0" normalizeH="0" baseline="0" noProof="0">
                <a:ln>
                  <a:noFill/>
                </a:ln>
                <a:solidFill>
                  <a:srgbClr val="FFFF00"/>
                </a:solidFill>
                <a:effectLst/>
                <a:uLnTx/>
                <a:uFillTx/>
              </a:rPr>
              <a:t> embraces </a:t>
            </a:r>
            <a:r>
              <a:rPr kumimoji="0" lang="en-US" sz="1800" b="0" i="0" u="sng" strike="noStrike" kern="0" cap="none" spc="0" normalizeH="0" baseline="0" noProof="0">
                <a:ln>
                  <a:noFill/>
                </a:ln>
                <a:solidFill>
                  <a:srgbClr val="FFFF00"/>
                </a:solidFill>
                <a:effectLst/>
                <a:uLnTx/>
                <a:uFillTx/>
              </a:rPr>
              <a:t>all infinite</a:t>
            </a:r>
            <a:r>
              <a:rPr kumimoji="0" lang="en-US" sz="1800" b="0" i="0" u="none" strike="noStrike" kern="0" cap="none" spc="0" normalizeH="0" baseline="0" noProof="0">
                <a:ln>
                  <a:noFill/>
                </a:ln>
                <a:solidFill>
                  <a:srgbClr val="FFFF00"/>
                </a:solidFill>
                <a:effectLst/>
                <a:uLnTx/>
                <a:uFillTx/>
              </a:rPr>
              <a:t> Deity potentials... — The committee decided that this revised phraseology is all-inclusive without implying any limitations and without requiring a change of tone.</a:t>
            </a:r>
          </a:p>
        </p:txBody>
      </p:sp>
    </p:spTree>
    <p:extLst>
      <p:ext uri="{BB962C8B-B14F-4D97-AF65-F5344CB8AC3E}">
        <p14:creationId xmlns:p14="http://schemas.microsoft.com/office/powerpoint/2010/main" val="4227441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(7.3)</a:t>
            </a:r>
            <a:r>
              <a:rPr lang="en-US"/>
              <a:t> </a:t>
            </a:r>
            <a:r>
              <a:rPr lang="en-US" baseline="30000"/>
              <a:t>0:4.5</a:t>
            </a:r>
            <a:r>
              <a:rPr lang="en-US"/>
              <a:t> This is the primal concept of original reality: The Father initiates and maintains Reality. The primal </a:t>
            </a:r>
            <a:r>
              <a:rPr lang="en-US" i="1"/>
              <a:t>differentials</a:t>
            </a:r>
            <a:r>
              <a:rPr lang="en-US"/>
              <a:t> of reality are the deified and the undeified—the Deity Absolute and the Unqualified Absolute. The primal </a:t>
            </a:r>
            <a:r>
              <a:rPr lang="en-US" i="1"/>
              <a:t>relationship</a:t>
            </a:r>
            <a:r>
              <a:rPr lang="en-US"/>
              <a:t> is the tension between them. This Father-initiated divinity-tension is perfectly resolved by, and eternalizes as, the Universal Absolute.</a:t>
            </a:r>
          </a:p>
        </p:txBody>
      </p:sp>
    </p:spTree>
    <p:extLst>
      <p:ext uri="{BB962C8B-B14F-4D97-AF65-F5344CB8AC3E}">
        <p14:creationId xmlns:p14="http://schemas.microsoft.com/office/powerpoint/2010/main" val="3847685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70000" lnSpcReduction="20000"/>
          </a:bodyPr>
          <a:lstStyle/>
          <a:p>
            <a:pPr marL="0" indent="0">
              <a:buNone/>
            </a:pPr>
            <a:r>
              <a:rPr lang="en-US" baseline="30000"/>
              <a:t>(7.4)</a:t>
            </a:r>
            <a:r>
              <a:rPr lang="en-US"/>
              <a:t> </a:t>
            </a:r>
            <a:r>
              <a:rPr lang="en-US" baseline="30000"/>
              <a:t>0:4.6</a:t>
            </a:r>
            <a:r>
              <a:rPr lang="en-US"/>
              <a:t> From the viewpoint of time and space, reality is further divisible as:</a:t>
            </a:r>
          </a:p>
          <a:p>
            <a:pPr marL="0" indent="0">
              <a:buNone/>
            </a:pPr>
            <a:r>
              <a:rPr lang="en-US" baseline="30000"/>
              <a:t>(7.5)</a:t>
            </a:r>
            <a:r>
              <a:rPr lang="en-US"/>
              <a:t> </a:t>
            </a:r>
            <a:r>
              <a:rPr lang="en-US" baseline="30000"/>
              <a:t>0:4.7</a:t>
            </a:r>
            <a:r>
              <a:rPr lang="en-US"/>
              <a:t> 1. </a:t>
            </a:r>
            <a:r>
              <a:rPr lang="en-US" i="1"/>
              <a:t>Actual and Potential.</a:t>
            </a:r>
            <a:r>
              <a:rPr lang="en-US"/>
              <a:t> Realities existing in fullness of expression in contrast to those which carry undisclosed capacity for growth. The </a:t>
            </a:r>
            <a:r>
              <a:rPr lang="en-US">
                <a:hlinkClick r:id="rId2"/>
              </a:rPr>
              <a:t>Eternal Son</a:t>
            </a:r>
            <a:r>
              <a:rPr lang="en-US"/>
              <a:t> is an absolute spiritual actuality; mortal man is very largely an unrealized spiritual potentiality. </a:t>
            </a:r>
          </a:p>
          <a:p>
            <a:pPr marL="0" indent="0">
              <a:buNone/>
            </a:pPr>
            <a:r>
              <a:rPr lang="en-US" baseline="30000"/>
              <a:t>(7.6)</a:t>
            </a:r>
            <a:r>
              <a:rPr lang="en-US"/>
              <a:t> </a:t>
            </a:r>
            <a:r>
              <a:rPr lang="en-US" baseline="30000"/>
              <a:t>0:4.8</a:t>
            </a:r>
            <a:r>
              <a:rPr lang="en-US"/>
              <a:t> 2. </a:t>
            </a:r>
            <a:r>
              <a:rPr lang="en-US" i="1"/>
              <a:t>Absolute and Subabsolute.</a:t>
            </a:r>
            <a:r>
              <a:rPr lang="en-US"/>
              <a:t> Absolute realities are eternity existences. Subabsolute realities are projected on two levels: Absonites—realities which are relative with respect to both time and eternity. Finites—realities which are projected in space and are actualized in time. </a:t>
            </a:r>
          </a:p>
          <a:p>
            <a:pPr marL="0" indent="0">
              <a:buNone/>
            </a:pPr>
            <a:r>
              <a:rPr lang="en-US" baseline="30000"/>
              <a:t>(7.7)</a:t>
            </a:r>
            <a:r>
              <a:rPr lang="en-US"/>
              <a:t> </a:t>
            </a:r>
            <a:r>
              <a:rPr lang="en-US" baseline="30000"/>
              <a:t>0:4.9</a:t>
            </a:r>
            <a:r>
              <a:rPr lang="en-US"/>
              <a:t> 3. </a:t>
            </a:r>
            <a:r>
              <a:rPr lang="en-US" i="1"/>
              <a:t>Existential and Experiential.</a:t>
            </a:r>
            <a:r>
              <a:rPr lang="en-US"/>
              <a:t> </a:t>
            </a:r>
            <a:r>
              <a:rPr lang="en-US">
                <a:hlinkClick r:id="rId3"/>
              </a:rPr>
              <a:t>Paradise</a:t>
            </a:r>
            <a:r>
              <a:rPr lang="en-US"/>
              <a:t> Deity is existential, but the emerging Supreme and </a:t>
            </a:r>
            <a:r>
              <a:rPr lang="en-US">
                <a:hlinkClick r:id="rId4"/>
              </a:rPr>
              <a:t>Ultimate</a:t>
            </a:r>
            <a:r>
              <a:rPr lang="en-US"/>
              <a:t> are experiential. </a:t>
            </a:r>
          </a:p>
          <a:p>
            <a:pPr marL="0" indent="0">
              <a:buNone/>
            </a:pPr>
            <a:r>
              <a:rPr lang="en-US" baseline="30000"/>
              <a:t>(7.8)</a:t>
            </a:r>
            <a:r>
              <a:rPr lang="en-US"/>
              <a:t> </a:t>
            </a:r>
            <a:r>
              <a:rPr lang="en-US" baseline="30000"/>
              <a:t>0:4.10</a:t>
            </a:r>
            <a:r>
              <a:rPr lang="en-US"/>
              <a:t> 4. </a:t>
            </a:r>
            <a:r>
              <a:rPr lang="en-US" i="1"/>
              <a:t>Personal and Impersonal.</a:t>
            </a:r>
            <a:r>
              <a:rPr lang="en-US"/>
              <a:t> Deity expansion, personality expression, and universe </a:t>
            </a:r>
            <a:r>
              <a:rPr lang="en-US">
                <a:hlinkClick r:id="rId5"/>
              </a:rPr>
              <a:t>evolution</a:t>
            </a:r>
            <a:r>
              <a:rPr lang="en-US"/>
              <a:t> are forever conditioned by the Father's freewill act which forever separated the mind-spirit-personal </a:t>
            </a:r>
            <a:r>
              <a:rPr lang="en-US">
                <a:hlinkClick r:id="rId6"/>
              </a:rPr>
              <a:t>meanings</a:t>
            </a:r>
            <a:r>
              <a:rPr lang="en-US"/>
              <a:t> and values of actuality and potentiality centering in the Eternal Son from those things which center and inhere in the eternal </a:t>
            </a:r>
            <a:r>
              <a:rPr lang="en-US">
                <a:hlinkClick r:id="rId7"/>
              </a:rPr>
              <a:t>Isle of Paradise.</a:t>
            </a:r>
            <a:r>
              <a:rPr lang="en-US"/>
              <a:t> </a:t>
            </a:r>
          </a:p>
          <a:p>
            <a:pPr marL="0" indent="0">
              <a:buNone/>
            </a:pPr>
            <a:endParaRPr lang="en-US"/>
          </a:p>
        </p:txBody>
      </p:sp>
    </p:spTree>
    <p:extLst>
      <p:ext uri="{BB962C8B-B14F-4D97-AF65-F5344CB8AC3E}">
        <p14:creationId xmlns:p14="http://schemas.microsoft.com/office/powerpoint/2010/main" val="2037096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(7.9)</a:t>
            </a:r>
            <a:r>
              <a:rPr lang="en-US"/>
              <a:t> </a:t>
            </a:r>
            <a:r>
              <a:rPr lang="en-US" baseline="30000"/>
              <a:t>0:4.11</a:t>
            </a:r>
            <a:r>
              <a:rPr lang="en-US"/>
              <a:t> PARADISE is a term inclusive of the personal and the nonpersonal focal </a:t>
            </a:r>
            <a:r>
              <a:rPr lang="en-US">
                <a:hlinkClick r:id="rId2"/>
              </a:rPr>
              <a:t>Absolutes</a:t>
            </a:r>
            <a:r>
              <a:rPr lang="en-US"/>
              <a:t> of all phases of universe reality. Paradise, properly qualified, may connote any and all forms of reality, Deity, </a:t>
            </a:r>
            <a:r>
              <a:rPr lang="en-US">
                <a:hlinkClick r:id="rId3"/>
              </a:rPr>
              <a:t>divinity,</a:t>
            </a:r>
            <a:r>
              <a:rPr lang="en-US"/>
              <a:t> personality, and energy—spiritual, mindal, or material. All share Paradise as the place of origin, function, and destiny, as regards values, meanings, and factual existence.</a:t>
            </a:r>
          </a:p>
        </p:txBody>
      </p:sp>
    </p:spTree>
    <p:extLst>
      <p:ext uri="{BB962C8B-B14F-4D97-AF65-F5344CB8AC3E}">
        <p14:creationId xmlns:p14="http://schemas.microsoft.com/office/powerpoint/2010/main" val="2146565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(7.10)</a:t>
            </a:r>
            <a:r>
              <a:rPr lang="en-US"/>
              <a:t> </a:t>
            </a:r>
            <a:r>
              <a:rPr lang="en-US" baseline="30000"/>
              <a:t>0:4.12</a:t>
            </a:r>
            <a:r>
              <a:rPr lang="en-US"/>
              <a:t> </a:t>
            </a:r>
            <a:r>
              <a:rPr lang="en-US" i="1"/>
              <a:t>The Isle of Paradise</a:t>
            </a:r>
            <a:r>
              <a:rPr lang="en-US"/>
              <a:t> —Paradise not otherwise qualified—is the Absolute of the material-gravity control of the </a:t>
            </a:r>
            <a:r>
              <a:rPr lang="en-US">
                <a:hlinkClick r:id="rId2"/>
              </a:rPr>
              <a:t>First Source and Center.</a:t>
            </a:r>
            <a:r>
              <a:rPr lang="en-US"/>
              <a:t> Paradise is motionless, being the only stationary thing in the </a:t>
            </a:r>
            <a:r>
              <a:rPr lang="en-US">
                <a:hlinkClick r:id="rId3"/>
              </a:rPr>
              <a:t>universe of universes.</a:t>
            </a:r>
            <a:r>
              <a:rPr lang="en-US"/>
              <a:t> The Isle of Paradise has a universe location but no position in space. This eternal Isle is the actual source of the physical universes—past, present, and future. The nuclear Isle of Light is a Deity derivative, but it is hardly Deity; neither are the material creations a part of Deity; they are a consequence.</a:t>
            </a:r>
          </a:p>
        </p:txBody>
      </p:sp>
    </p:spTree>
    <p:extLst>
      <p:ext uri="{BB962C8B-B14F-4D97-AF65-F5344CB8AC3E}">
        <p14:creationId xmlns:p14="http://schemas.microsoft.com/office/powerpoint/2010/main" val="3380170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(7.11)</a:t>
            </a:r>
            <a:r>
              <a:rPr lang="en-US"/>
              <a:t> </a:t>
            </a:r>
            <a:r>
              <a:rPr lang="en-US" baseline="30000"/>
              <a:t>0:4.13</a:t>
            </a:r>
            <a:r>
              <a:rPr lang="en-US"/>
              <a:t> Paradise is not a creator; it is a unique controller of many universe activities, far more of a controller than a reactor. Throughout the material universes Paradise influences the reactions and conduct of all beings having to do with force, energy, and power, but Paradise itself is unique, exclusive, and isolated in the universes. Paradise represents nothing and nothing represents Paradise. It is neither a force nor a presence; it is just </a:t>
            </a:r>
            <a:r>
              <a:rPr lang="en-US" i="1"/>
              <a:t>Paradise.</a:t>
            </a:r>
            <a:r>
              <a:rPr lang="en-US"/>
              <a:t> </a:t>
            </a:r>
          </a:p>
        </p:txBody>
      </p:sp>
    </p:spTree>
    <p:extLst>
      <p:ext uri="{BB962C8B-B14F-4D97-AF65-F5344CB8AC3E}">
        <p14:creationId xmlns:p14="http://schemas.microsoft.com/office/powerpoint/2010/main" val="1071435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 Personality Realities </a:t>
            </a:r>
            <a:br>
              <a:rPr lang="en-US"/>
            </a:br>
            <a:r>
              <a:rPr lang="en-US" sz="1800">
                <a:hlinkClick r:id="rId2"/>
              </a:rPr>
              <a:t>Audio Version</a:t>
            </a:r>
            <a:endParaRPr lang="en-US" sz="1800"/>
          </a:p>
        </p:txBody>
      </p:sp>
      <p:sp>
        <p:nvSpPr>
          <p:cNvPr id="3" name="Content Placeholder 2"/>
          <p:cNvSpPr>
            <a:spLocks noGrp="1"/>
          </p:cNvSpPr>
          <p:nvPr>
            <p:ph idx="1"/>
          </p:nvPr>
        </p:nvSpPr>
        <p:spPr/>
        <p:txBody>
          <a:bodyPr/>
          <a:lstStyle/>
          <a:p>
            <a:pPr marL="0" indent="0">
              <a:buNone/>
            </a:pPr>
            <a:r>
              <a:rPr lang="en-US" baseline="30000"/>
              <a:t>(8.1)</a:t>
            </a:r>
            <a:r>
              <a:rPr lang="en-US"/>
              <a:t> </a:t>
            </a:r>
            <a:r>
              <a:rPr lang="en-US" baseline="30000"/>
              <a:t>0:5.1</a:t>
            </a:r>
            <a:r>
              <a:rPr lang="en-US"/>
              <a:t> Personality is a level of deified reality and ranges from the mortal and midwayer level of the higher mind activation of worship and wisdom up through the morontial and spiritual to the attainment of finality of </a:t>
            </a:r>
            <a:r>
              <a:rPr lang="en-US">
                <a:hlinkClick r:id="rId3"/>
              </a:rPr>
              <a:t>personality</a:t>
            </a:r>
            <a:r>
              <a:rPr lang="en-US"/>
              <a:t> status. That is the evolutionary ascent of mortal- and kindred-creature personality, but there are numerous other orders of universe personalities.</a:t>
            </a:r>
          </a:p>
        </p:txBody>
      </p:sp>
    </p:spTree>
    <p:extLst>
      <p:ext uri="{BB962C8B-B14F-4D97-AF65-F5344CB8AC3E}">
        <p14:creationId xmlns:p14="http://schemas.microsoft.com/office/powerpoint/2010/main" val="254418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(1.5)</a:t>
            </a:r>
            <a:r>
              <a:rPr lang="en-US"/>
              <a:t> </a:t>
            </a:r>
            <a:r>
              <a:rPr lang="en-US" baseline="30000"/>
              <a:t>0:0.5</a:t>
            </a:r>
            <a:r>
              <a:rPr lang="en-US"/>
              <a:t> Your world, Urantia, is one of many similar inhabited planets which comprise the local universe of </a:t>
            </a:r>
            <a:r>
              <a:rPr lang="en-US" i="1">
                <a:hlinkClick r:id="rId2"/>
              </a:rPr>
              <a:t>Nebadon.</a:t>
            </a:r>
            <a:r>
              <a:rPr lang="en-US"/>
              <a:t> This universe, together with similar creations, makes up the superuniverse of </a:t>
            </a:r>
            <a:r>
              <a:rPr lang="en-US" i="1"/>
              <a:t>Orvonton,</a:t>
            </a:r>
            <a:r>
              <a:rPr lang="en-US"/>
              <a:t> from whose capital, </a:t>
            </a:r>
            <a:r>
              <a:rPr lang="en-US">
                <a:hlinkClick r:id="rId3"/>
              </a:rPr>
              <a:t>Uversa,</a:t>
            </a:r>
            <a:r>
              <a:rPr lang="en-US"/>
              <a:t> our commission hails. Orvonton is one of the seven evolutionary superuniverses of time and space which circle the never-beginning, never-ending creation of divine perfection—the central universe of </a:t>
            </a:r>
            <a:r>
              <a:rPr lang="en-US" i="1">
                <a:hlinkClick r:id="rId4"/>
              </a:rPr>
              <a:t>Havona.</a:t>
            </a:r>
            <a:r>
              <a:rPr lang="en-US"/>
              <a:t> At the heart of this eternal and central universe is the stationary </a:t>
            </a:r>
            <a:r>
              <a:rPr lang="en-US">
                <a:hlinkClick r:id="rId5"/>
              </a:rPr>
              <a:t>Isle of Paradise,</a:t>
            </a:r>
            <a:r>
              <a:rPr lang="en-US"/>
              <a:t> the geographic center of infinity and the dwelling place of the eternal God.</a:t>
            </a:r>
          </a:p>
        </p:txBody>
      </p:sp>
    </p:spTree>
    <p:extLst>
      <p:ext uri="{BB962C8B-B14F-4D97-AF65-F5344CB8AC3E}">
        <p14:creationId xmlns:p14="http://schemas.microsoft.com/office/powerpoint/2010/main" val="3406367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(8.2)</a:t>
            </a:r>
            <a:r>
              <a:rPr lang="en-US"/>
              <a:t> </a:t>
            </a:r>
            <a:r>
              <a:rPr lang="en-US" baseline="30000"/>
              <a:t>0:5.2</a:t>
            </a:r>
            <a:r>
              <a:rPr lang="en-US"/>
              <a:t> Reality is subject to universal expansion, personality to infinite diversification, and both are capable of well-nigh unlimited </a:t>
            </a:r>
            <a:r>
              <a:rPr lang="en-US">
                <a:hlinkClick r:id="rId2"/>
              </a:rPr>
              <a:t>Deity</a:t>
            </a:r>
            <a:r>
              <a:rPr lang="en-US"/>
              <a:t> co-ordination and eternal stabilization. While the metamorphic range of nonpersonal reality is definitely limited, we know of no limitations to the progressive </a:t>
            </a:r>
            <a:r>
              <a:rPr lang="en-US">
                <a:hlinkClick r:id="rId3"/>
              </a:rPr>
              <a:t>evolution</a:t>
            </a:r>
            <a:r>
              <a:rPr lang="en-US"/>
              <a:t> of personality realities.</a:t>
            </a:r>
          </a:p>
        </p:txBody>
      </p:sp>
    </p:spTree>
    <p:extLst>
      <p:ext uri="{BB962C8B-B14F-4D97-AF65-F5344CB8AC3E}">
        <p14:creationId xmlns:p14="http://schemas.microsoft.com/office/powerpoint/2010/main" val="311543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(8.3)</a:t>
            </a:r>
            <a:r>
              <a:rPr lang="en-US"/>
              <a:t> </a:t>
            </a:r>
            <a:r>
              <a:rPr lang="en-US" baseline="30000"/>
              <a:t>0:5.3</a:t>
            </a:r>
            <a:r>
              <a:rPr lang="en-US"/>
              <a:t> On attained experiential levels all personality orders or </a:t>
            </a:r>
            <a:r>
              <a:rPr lang="en-US">
                <a:hlinkClick r:id="rId2"/>
              </a:rPr>
              <a:t>values</a:t>
            </a:r>
            <a:r>
              <a:rPr lang="en-US"/>
              <a:t> are associable and even cocreational. Even God and man can coexist in a unified personality, as is so exquisitely demonstrated in the present status of </a:t>
            </a:r>
            <a:r>
              <a:rPr lang="en-US">
                <a:hlinkClick r:id="rId3"/>
              </a:rPr>
              <a:t>Christ</a:t>
            </a:r>
            <a:r>
              <a:rPr lang="en-US"/>
              <a:t> Michael— </a:t>
            </a:r>
            <a:r>
              <a:rPr lang="en-US">
                <a:hlinkClick r:id="rId4"/>
              </a:rPr>
              <a:t>Son of Man</a:t>
            </a:r>
            <a:r>
              <a:rPr lang="en-US"/>
              <a:t> and Son of God.</a:t>
            </a:r>
          </a:p>
        </p:txBody>
      </p:sp>
    </p:spTree>
    <p:extLst>
      <p:ext uri="{BB962C8B-B14F-4D97-AF65-F5344CB8AC3E}">
        <p14:creationId xmlns:p14="http://schemas.microsoft.com/office/powerpoint/2010/main" val="4078884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(8.4)</a:t>
            </a:r>
            <a:r>
              <a:rPr lang="en-US"/>
              <a:t> </a:t>
            </a:r>
            <a:r>
              <a:rPr lang="en-US" baseline="30000"/>
              <a:t>0:5.4</a:t>
            </a:r>
            <a:r>
              <a:rPr lang="en-US"/>
              <a:t> All subinfinite orders and phases of personality are associative attainables and are potentially cocreational. The prepersonal, the personal, and the superpersonal are all linked together by mutual potential of co-ordinate attainment, progressive achievement, and cocreational capacity. But never does the impersonal directly transmute to the personal. Personality is never spontaneous; it is the gift of the </a:t>
            </a:r>
            <a:r>
              <a:rPr lang="en-US">
                <a:hlinkClick r:id="rId2"/>
              </a:rPr>
              <a:t>Paradise</a:t>
            </a:r>
            <a:r>
              <a:rPr lang="en-US"/>
              <a:t> Father. Personality is superimposed upon energy, and it is associated only with living energy systems; identity can be associated with nonliving energy patterns.</a:t>
            </a:r>
          </a:p>
        </p:txBody>
      </p:sp>
    </p:spTree>
    <p:extLst>
      <p:ext uri="{BB962C8B-B14F-4D97-AF65-F5344CB8AC3E}">
        <p14:creationId xmlns:p14="http://schemas.microsoft.com/office/powerpoint/2010/main" val="450063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lnSpcReduction="10000"/>
          </a:bodyPr>
          <a:lstStyle/>
          <a:p>
            <a:pPr marL="0" indent="0">
              <a:buNone/>
            </a:pPr>
            <a:r>
              <a:rPr lang="en-US" baseline="30000"/>
              <a:t>(8.5)</a:t>
            </a:r>
            <a:r>
              <a:rPr lang="en-US"/>
              <a:t> </a:t>
            </a:r>
            <a:r>
              <a:rPr lang="en-US" baseline="30000"/>
              <a:t>0:5.5</a:t>
            </a:r>
            <a:r>
              <a:rPr lang="en-US"/>
              <a:t> The </a:t>
            </a:r>
            <a:r>
              <a:rPr lang="en-US">
                <a:hlinkClick r:id="rId2"/>
              </a:rPr>
              <a:t>Universal Father</a:t>
            </a:r>
            <a:r>
              <a:rPr lang="en-US"/>
              <a:t> is the secret of the reality of personality, the bestowal of personality, and the destiny of personality. The </a:t>
            </a:r>
            <a:r>
              <a:rPr lang="en-US">
                <a:hlinkClick r:id="rId3"/>
              </a:rPr>
              <a:t>Eternal Son</a:t>
            </a:r>
            <a:r>
              <a:rPr lang="en-US"/>
              <a:t> is the absolute personality, the secret of spiritual energy, morontia spirits, and perfected spirits. The </a:t>
            </a:r>
            <a:r>
              <a:rPr lang="en-US">
                <a:hlinkClick r:id="rId4"/>
              </a:rPr>
              <a:t>Conjoint Actor</a:t>
            </a:r>
            <a:r>
              <a:rPr lang="en-US"/>
              <a:t> is the spirit-mind personality, the source of intelligence, reason, and the universal mind. But the </a:t>
            </a:r>
            <a:r>
              <a:rPr lang="en-US">
                <a:hlinkClick r:id="rId5"/>
              </a:rPr>
              <a:t>Isle of Paradise</a:t>
            </a:r>
            <a:r>
              <a:rPr lang="en-US"/>
              <a:t> is nonpersonal and extraspiritual, being the essence of the universal body, the source and center of </a:t>
            </a:r>
            <a:r>
              <a:rPr lang="en-US">
                <a:hlinkClick r:id="rId6"/>
              </a:rPr>
              <a:t>physical matter,</a:t>
            </a:r>
            <a:r>
              <a:rPr lang="en-US"/>
              <a:t> and the absolute master pattern of universal material reality.</a:t>
            </a:r>
          </a:p>
        </p:txBody>
      </p:sp>
    </p:spTree>
    <p:extLst>
      <p:ext uri="{BB962C8B-B14F-4D97-AF65-F5344CB8AC3E}">
        <p14:creationId xmlns:p14="http://schemas.microsoft.com/office/powerpoint/2010/main" val="4132250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62500" lnSpcReduction="20000"/>
          </a:bodyPr>
          <a:lstStyle/>
          <a:p>
            <a:pPr marL="0" indent="0">
              <a:buNone/>
            </a:pPr>
            <a:r>
              <a:rPr lang="en-US" baseline="30000"/>
              <a:t>(8.6)</a:t>
            </a:r>
            <a:r>
              <a:rPr lang="en-US"/>
              <a:t> </a:t>
            </a:r>
            <a:r>
              <a:rPr lang="en-US" baseline="30000"/>
              <a:t>0:5.6</a:t>
            </a:r>
            <a:r>
              <a:rPr lang="en-US"/>
              <a:t> These qualities of universal reality are manifest in Urantian human experience on the following levels:</a:t>
            </a:r>
          </a:p>
          <a:p>
            <a:pPr marL="0" indent="0">
              <a:buNone/>
            </a:pPr>
            <a:r>
              <a:rPr lang="en-US" baseline="30000"/>
              <a:t>(8.7)</a:t>
            </a:r>
            <a:r>
              <a:rPr lang="en-US"/>
              <a:t> </a:t>
            </a:r>
            <a:r>
              <a:rPr lang="en-US" baseline="30000"/>
              <a:t>0:5.7</a:t>
            </a:r>
            <a:r>
              <a:rPr lang="en-US"/>
              <a:t> 1. </a:t>
            </a:r>
            <a:r>
              <a:rPr lang="en-US" i="1"/>
              <a:t>Body.</a:t>
            </a:r>
            <a:r>
              <a:rPr lang="en-US"/>
              <a:t> The material or physical organism of man. The living electrochemical mechanism of animal nature and origin. </a:t>
            </a:r>
          </a:p>
          <a:p>
            <a:pPr marL="0" indent="0">
              <a:buNone/>
            </a:pPr>
            <a:r>
              <a:rPr lang="en-US" baseline="30000"/>
              <a:t>(8.8)</a:t>
            </a:r>
            <a:r>
              <a:rPr lang="en-US"/>
              <a:t> </a:t>
            </a:r>
            <a:r>
              <a:rPr lang="en-US" baseline="30000"/>
              <a:t>0:5.8</a:t>
            </a:r>
            <a:r>
              <a:rPr lang="en-US"/>
              <a:t> 2. </a:t>
            </a:r>
            <a:r>
              <a:rPr lang="en-US" i="1"/>
              <a:t>Mind.</a:t>
            </a:r>
            <a:r>
              <a:rPr lang="en-US"/>
              <a:t> The thinking, perceiving, and feeling mechanism of the human organism. The total conscious and unconscious experience. The intelligence associated with the emotional life reaching upward through worship and wisdom to the spirit level. </a:t>
            </a:r>
          </a:p>
          <a:p>
            <a:pPr marL="0" indent="0">
              <a:buNone/>
            </a:pPr>
            <a:r>
              <a:rPr lang="en-US" baseline="30000"/>
              <a:t>(8.9)</a:t>
            </a:r>
            <a:r>
              <a:rPr lang="en-US"/>
              <a:t> </a:t>
            </a:r>
            <a:r>
              <a:rPr lang="en-US" baseline="30000"/>
              <a:t>0:5.9</a:t>
            </a:r>
            <a:r>
              <a:rPr lang="en-US"/>
              <a:t> 3. </a:t>
            </a:r>
            <a:r>
              <a:rPr lang="en-US" i="1"/>
              <a:t>Spirit.</a:t>
            </a:r>
            <a:r>
              <a:rPr lang="en-US"/>
              <a:t> The divine spirit that indwells the mind of man—the Thought Adjuster. This immortal spirit is prepersonal—not a personality, though destined to become a part of the personality of the surviving mortal creature. </a:t>
            </a:r>
          </a:p>
          <a:p>
            <a:pPr marL="0" indent="0">
              <a:buNone/>
            </a:pPr>
            <a:r>
              <a:rPr lang="en-US" baseline="30000"/>
              <a:t>(8.9)</a:t>
            </a:r>
            <a:r>
              <a:rPr lang="en-US"/>
              <a:t> </a:t>
            </a:r>
            <a:r>
              <a:rPr lang="en-US" baseline="30000"/>
              <a:t>0:5.9</a:t>
            </a:r>
            <a:r>
              <a:rPr lang="en-US"/>
              <a:t> 4. </a:t>
            </a:r>
            <a:r>
              <a:rPr lang="en-US" i="1"/>
              <a:t>Soul.</a:t>
            </a:r>
            <a:r>
              <a:rPr lang="en-US"/>
              <a:t> The </a:t>
            </a:r>
            <a:r>
              <a:rPr lang="en-US">
                <a:hlinkClick r:id="rId2"/>
              </a:rPr>
              <a:t>soul</a:t>
            </a:r>
            <a:r>
              <a:rPr lang="en-US"/>
              <a:t> of man is an experiential acquirement. As a mortal creature chooses to " do the will of the Father in heaven, " so the indwelling spirit becomes the father of a </a:t>
            </a:r>
            <a:r>
              <a:rPr lang="en-US" i="1"/>
              <a:t>new reality</a:t>
            </a:r>
            <a:r>
              <a:rPr lang="en-US"/>
              <a:t> in human experience. The mortal and material mind is the mother of this same emerging reality. The substance of this new reality is neither material nor spiritual—it is </a:t>
            </a:r>
            <a:r>
              <a:rPr lang="en-US" i="1"/>
              <a:t>morontial.</a:t>
            </a:r>
            <a:r>
              <a:rPr lang="en-US"/>
              <a:t> This is the emerging and immortal soul which is destined to survive mortal death and begin the Paradise ascension. </a:t>
            </a:r>
          </a:p>
          <a:p>
            <a:pPr marL="0" indent="0">
              <a:buNone/>
            </a:pPr>
            <a:endParaRPr lang="en-US"/>
          </a:p>
        </p:txBody>
      </p:sp>
    </p:spTree>
    <p:extLst>
      <p:ext uri="{BB962C8B-B14F-4D97-AF65-F5344CB8AC3E}">
        <p14:creationId xmlns:p14="http://schemas.microsoft.com/office/powerpoint/2010/main" val="2425151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(9.1)</a:t>
            </a:r>
            <a:r>
              <a:rPr lang="en-US"/>
              <a:t> </a:t>
            </a:r>
            <a:r>
              <a:rPr lang="en-US" baseline="30000"/>
              <a:t>0:5.11</a:t>
            </a:r>
            <a:r>
              <a:rPr lang="en-US"/>
              <a:t> </a:t>
            </a:r>
            <a:r>
              <a:rPr lang="en-US" i="1"/>
              <a:t>Personality.</a:t>
            </a:r>
            <a:r>
              <a:rPr lang="en-US"/>
              <a:t> The personality of mortal man is neither body, mind, nor spirit; neither is it the soul. Personality is the one changeless reality in an otherwise ever-changing creature experience; and it unifies all other associated factors of individuality. The personality is the unique bestowal which the Universal Father makes upon the living and associated energies of matter, mind, and spirit, and which survives with the survival of the morontial soul.</a:t>
            </a:r>
          </a:p>
        </p:txBody>
      </p:sp>
    </p:spTree>
    <p:extLst>
      <p:ext uri="{BB962C8B-B14F-4D97-AF65-F5344CB8AC3E}">
        <p14:creationId xmlns:p14="http://schemas.microsoft.com/office/powerpoint/2010/main" val="3406367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(9.2)</a:t>
            </a:r>
            <a:r>
              <a:rPr lang="en-US"/>
              <a:t> </a:t>
            </a:r>
            <a:r>
              <a:rPr lang="en-US" baseline="30000"/>
              <a:t>0:5.12</a:t>
            </a:r>
            <a:r>
              <a:rPr lang="en-US"/>
              <a:t> </a:t>
            </a:r>
            <a:r>
              <a:rPr lang="en-US" i="1"/>
              <a:t>Morontia</a:t>
            </a:r>
            <a:r>
              <a:rPr lang="en-US"/>
              <a:t> is a term designating a vast level intervening between the material and the spiritual. It may designate personal or impersonal realities, living or nonliving energies. The warp of morontia is spiritual; its woof is physical.</a:t>
            </a:r>
          </a:p>
        </p:txBody>
      </p:sp>
    </p:spTree>
    <p:extLst>
      <p:ext uri="{BB962C8B-B14F-4D97-AF65-F5344CB8AC3E}">
        <p14:creationId xmlns:p14="http://schemas.microsoft.com/office/powerpoint/2010/main" val="38476855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VI. Energy and Pattern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lnSpcReduction="10000"/>
          </a:bodyPr>
          <a:lstStyle/>
          <a:p>
            <a:pPr marL="0" indent="0">
              <a:buNone/>
            </a:pPr>
            <a:r>
              <a:rPr lang="en-US" baseline="30000"/>
              <a:t>(9.3)</a:t>
            </a:r>
            <a:r>
              <a:rPr lang="en-US"/>
              <a:t> </a:t>
            </a:r>
            <a:r>
              <a:rPr lang="en-US" baseline="30000"/>
              <a:t>0:6.1</a:t>
            </a:r>
            <a:r>
              <a:rPr lang="en-US"/>
              <a:t> Any and all things responding to the </a:t>
            </a:r>
            <a:r>
              <a:rPr lang="en-US">
                <a:hlinkClick r:id="rId3"/>
              </a:rPr>
              <a:t>personality circuit</a:t>
            </a:r>
            <a:r>
              <a:rPr lang="en-US"/>
              <a:t> of the Father, we call personal. Any and all things responding to the spirit circuit of the Son, we call spirit. Any and all that responds to the mind circuit of the </a:t>
            </a:r>
            <a:r>
              <a:rPr lang="en-US">
                <a:hlinkClick r:id="rId4"/>
              </a:rPr>
              <a:t>Conjoint Actor,</a:t>
            </a:r>
            <a:r>
              <a:rPr lang="en-US"/>
              <a:t> we call mind, mind as an attribute of the </a:t>
            </a:r>
            <a:r>
              <a:rPr lang="en-US">
                <a:hlinkClick r:id="rId5"/>
              </a:rPr>
              <a:t>Infinite Spirit</a:t>
            </a:r>
            <a:r>
              <a:rPr lang="en-US"/>
              <a:t>—mind in all its phases. Any and all that responds to the material-gravity circuit centering in nether </a:t>
            </a:r>
            <a:r>
              <a:rPr lang="en-US">
                <a:hlinkClick r:id="rId6"/>
              </a:rPr>
              <a:t>Paradise,</a:t>
            </a:r>
            <a:r>
              <a:rPr lang="en-US"/>
              <a:t> we call matter—energy-matter in all its metamorphic states.</a:t>
            </a:r>
          </a:p>
        </p:txBody>
      </p:sp>
    </p:spTree>
    <p:extLst>
      <p:ext uri="{BB962C8B-B14F-4D97-AF65-F5344CB8AC3E}">
        <p14:creationId xmlns:p14="http://schemas.microsoft.com/office/powerpoint/2010/main" val="3486501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(9.4)</a:t>
            </a:r>
            <a:r>
              <a:rPr lang="en-US"/>
              <a:t> </a:t>
            </a:r>
            <a:r>
              <a:rPr lang="en-US" baseline="30000"/>
              <a:t>0:6.2</a:t>
            </a:r>
            <a:r>
              <a:rPr lang="en-US"/>
              <a:t> ENERGY we use as an all-inclusive term applied to spiritual, mindal, and material realms. </a:t>
            </a:r>
            <a:r>
              <a:rPr lang="en-US" i="1"/>
              <a:t>Force</a:t>
            </a:r>
            <a:r>
              <a:rPr lang="en-US"/>
              <a:t> is also thus broadly used. </a:t>
            </a:r>
            <a:r>
              <a:rPr lang="en-US" i="1"/>
              <a:t>Power</a:t>
            </a:r>
            <a:r>
              <a:rPr lang="en-US"/>
              <a:t> is ordinarily limited to the designation of the electronic level of material or linear-gravity-responsive matter in the </a:t>
            </a:r>
            <a:r>
              <a:rPr lang="en-US">
                <a:hlinkClick r:id="rId2"/>
              </a:rPr>
              <a:t>grand universe.</a:t>
            </a:r>
            <a:r>
              <a:rPr lang="en-US"/>
              <a:t> Power is also employed to designate </a:t>
            </a:r>
            <a:r>
              <a:rPr lang="en-US">
                <a:hlinkClick r:id="rId3"/>
              </a:rPr>
              <a:t>sovereignty.</a:t>
            </a:r>
            <a:r>
              <a:rPr lang="en-US"/>
              <a:t> We cannot follow your generally accepted definitions of force, energy, and power. There is such paucity of language that we must assign multiple </a:t>
            </a:r>
            <a:r>
              <a:rPr lang="en-US">
                <a:hlinkClick r:id="rId4"/>
              </a:rPr>
              <a:t>meanings</a:t>
            </a:r>
            <a:r>
              <a:rPr lang="en-US"/>
              <a:t> to these terms.</a:t>
            </a:r>
          </a:p>
        </p:txBody>
      </p:sp>
    </p:spTree>
    <p:extLst>
      <p:ext uri="{BB962C8B-B14F-4D97-AF65-F5344CB8AC3E}">
        <p14:creationId xmlns:p14="http://schemas.microsoft.com/office/powerpoint/2010/main" val="2037096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0:6.3</a:t>
            </a:r>
            <a:r>
              <a:rPr lang="en-US"/>
              <a:t> </a:t>
            </a:r>
            <a:r>
              <a:rPr lang="en-US" i="1"/>
              <a:t>Physical energy</a:t>
            </a:r>
            <a:r>
              <a:rPr lang="en-US"/>
              <a:t> is a term denoting all phases and forms of phenomenal motion, action, and potential.</a:t>
            </a:r>
          </a:p>
        </p:txBody>
      </p:sp>
    </p:spTree>
    <p:extLst>
      <p:ext uri="{BB962C8B-B14F-4D97-AF65-F5344CB8AC3E}">
        <p14:creationId xmlns:p14="http://schemas.microsoft.com/office/powerpoint/2010/main" val="2146565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290"/>
            <a:ext cx="9144000" cy="6281420"/>
          </a:xfrm>
          <a:prstGeom prst="rect">
            <a:avLst/>
          </a:prstGeom>
        </p:spPr>
      </p:pic>
    </p:spTree>
    <p:extLst>
      <p:ext uri="{BB962C8B-B14F-4D97-AF65-F5344CB8AC3E}">
        <p14:creationId xmlns:p14="http://schemas.microsoft.com/office/powerpoint/2010/main" val="372429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marL="0" indent="0">
              <a:buNone/>
            </a:pPr>
            <a:r>
              <a:rPr lang="en-US" baseline="30000"/>
              <a:t>(9.6)</a:t>
            </a:r>
            <a:r>
              <a:rPr lang="en-US"/>
              <a:t> </a:t>
            </a:r>
            <a:r>
              <a:rPr lang="en-US" baseline="30000"/>
              <a:t>0:6.4</a:t>
            </a:r>
            <a:r>
              <a:rPr lang="en-US"/>
              <a:t> In discussing physical-energy manifestations, we generally use the terms cosmic force, emergent energy, and </a:t>
            </a:r>
            <a:r>
              <a:rPr lang="en-US">
                <a:hlinkClick r:id="rId2"/>
              </a:rPr>
              <a:t>universe power.</a:t>
            </a:r>
            <a:r>
              <a:rPr lang="en-US"/>
              <a:t> These are often employed as follows: </a:t>
            </a:r>
          </a:p>
          <a:p>
            <a:pPr marL="0" indent="0">
              <a:buNone/>
            </a:pPr>
            <a:r>
              <a:rPr lang="en-US" baseline="30000"/>
              <a:t>(9.7)</a:t>
            </a:r>
            <a:r>
              <a:rPr lang="en-US"/>
              <a:t> </a:t>
            </a:r>
            <a:r>
              <a:rPr lang="en-US" baseline="30000"/>
              <a:t>0:6.5</a:t>
            </a:r>
            <a:r>
              <a:rPr lang="en-US"/>
              <a:t> 1. </a:t>
            </a:r>
            <a:r>
              <a:rPr lang="en-US" i="1"/>
              <a:t>Cosmic force</a:t>
            </a:r>
            <a:r>
              <a:rPr lang="en-US"/>
              <a:t> embraces all energies deriving from the </a:t>
            </a:r>
            <a:r>
              <a:rPr lang="en-US">
                <a:hlinkClick r:id="rId3"/>
              </a:rPr>
              <a:t>Unqualified Absolute</a:t>
            </a:r>
            <a:r>
              <a:rPr lang="en-US"/>
              <a:t> but which are as yet unresponsive to </a:t>
            </a:r>
            <a:r>
              <a:rPr lang="en-US">
                <a:hlinkClick r:id="rId4"/>
              </a:rPr>
              <a:t>Paradise gravity.</a:t>
            </a:r>
            <a:r>
              <a:rPr lang="en-US"/>
              <a:t> </a:t>
            </a:r>
          </a:p>
          <a:p>
            <a:pPr marL="0" indent="0">
              <a:buNone/>
            </a:pPr>
            <a:r>
              <a:rPr lang="en-US" baseline="30000"/>
              <a:t>(9.8)</a:t>
            </a:r>
            <a:r>
              <a:rPr lang="en-US"/>
              <a:t> </a:t>
            </a:r>
            <a:r>
              <a:rPr lang="en-US" baseline="30000"/>
              <a:t>0:6.6</a:t>
            </a:r>
            <a:r>
              <a:rPr lang="en-US"/>
              <a:t> 2. </a:t>
            </a:r>
            <a:r>
              <a:rPr lang="en-US" i="1"/>
              <a:t>Emergent energy</a:t>
            </a:r>
            <a:r>
              <a:rPr lang="en-US"/>
              <a:t> embraces those energies which are responsive to Paradise </a:t>
            </a:r>
            <a:r>
              <a:rPr lang="en-US">
                <a:hlinkClick r:id="rId5"/>
              </a:rPr>
              <a:t>gravity</a:t>
            </a:r>
            <a:r>
              <a:rPr lang="en-US"/>
              <a:t> but are as yet unresponsive to local or linear gravity. This is the pre-electronic level of energy-matter. </a:t>
            </a:r>
          </a:p>
          <a:p>
            <a:pPr marL="0" indent="0">
              <a:buNone/>
            </a:pPr>
            <a:r>
              <a:rPr lang="en-US" baseline="30000"/>
              <a:t>(9.9)</a:t>
            </a:r>
            <a:r>
              <a:rPr lang="en-US"/>
              <a:t> </a:t>
            </a:r>
            <a:r>
              <a:rPr lang="en-US" baseline="30000"/>
              <a:t>0:6.7</a:t>
            </a:r>
            <a:r>
              <a:rPr lang="en-US"/>
              <a:t> 3. </a:t>
            </a:r>
            <a:r>
              <a:rPr lang="en-US" i="1"/>
              <a:t>Universe power</a:t>
            </a:r>
            <a:r>
              <a:rPr lang="en-US"/>
              <a:t> includes all forms of energy which, while still responding to Paradise gravity, are directly responsive to linear gravity. This is the electronic level of energy-matter and all subsequent evolutions thereof. </a:t>
            </a:r>
          </a:p>
          <a:p>
            <a:pPr marL="0" indent="0">
              <a:buNone/>
            </a:pPr>
            <a:endParaRPr lang="en-US"/>
          </a:p>
        </p:txBody>
      </p:sp>
    </p:spTree>
    <p:extLst>
      <p:ext uri="{BB962C8B-B14F-4D97-AF65-F5344CB8AC3E}">
        <p14:creationId xmlns:p14="http://schemas.microsoft.com/office/powerpoint/2010/main" val="3380170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(9.10)</a:t>
            </a:r>
            <a:r>
              <a:rPr lang="en-US"/>
              <a:t> </a:t>
            </a:r>
            <a:r>
              <a:rPr lang="en-US" baseline="30000"/>
              <a:t>0:6.8</a:t>
            </a:r>
            <a:r>
              <a:rPr lang="en-US"/>
              <a:t> </a:t>
            </a:r>
            <a:r>
              <a:rPr lang="en-US" i="1"/>
              <a:t>Mind</a:t>
            </a:r>
            <a:r>
              <a:rPr lang="en-US"/>
              <a:t> is a phenomenon connoting the presence-activity of </a:t>
            </a:r>
            <a:r>
              <a:rPr lang="en-US" i="1"/>
              <a:t>living ministry</a:t>
            </a:r>
            <a:r>
              <a:rPr lang="en-US"/>
              <a:t> in addition to varied energy systems; and this is true on all levels of intelligence. In </a:t>
            </a:r>
            <a:r>
              <a:rPr lang="en-US">
                <a:hlinkClick r:id="rId2"/>
              </a:rPr>
              <a:t>personality,</a:t>
            </a:r>
            <a:r>
              <a:rPr lang="en-US"/>
              <a:t> mind ever intervenes between spirit and matter; therefore is the universe illuminated by three kinds of light: material light, intellectual insight, and spirit luminosity. </a:t>
            </a:r>
          </a:p>
        </p:txBody>
      </p:sp>
    </p:spTree>
    <p:extLst>
      <p:ext uri="{BB962C8B-B14F-4D97-AF65-F5344CB8AC3E}">
        <p14:creationId xmlns:p14="http://schemas.microsoft.com/office/powerpoint/2010/main" val="1071435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(10.1)</a:t>
            </a:r>
            <a:r>
              <a:rPr lang="en-US"/>
              <a:t> </a:t>
            </a:r>
            <a:r>
              <a:rPr lang="en-US" baseline="30000"/>
              <a:t>0:6.9</a:t>
            </a:r>
            <a:r>
              <a:rPr lang="en-US"/>
              <a:t> </a:t>
            </a:r>
            <a:r>
              <a:rPr lang="en-US" i="1"/>
              <a:t>Light</a:t>
            </a:r>
            <a:r>
              <a:rPr lang="en-US"/>
              <a:t> —spirit luminosity—is a word symbol, a figure of speech, which connotes the personality manifestation characteristic of spirit beings of diverse orders. This luminous emanation is in no respect related either to intellectual insight or to physical-light manifestations. </a:t>
            </a:r>
          </a:p>
        </p:txBody>
      </p:sp>
    </p:spTree>
    <p:extLst>
      <p:ext uri="{BB962C8B-B14F-4D97-AF65-F5344CB8AC3E}">
        <p14:creationId xmlns:p14="http://schemas.microsoft.com/office/powerpoint/2010/main" val="311543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(10.2)</a:t>
            </a:r>
            <a:r>
              <a:rPr lang="en-US"/>
              <a:t> </a:t>
            </a:r>
            <a:r>
              <a:rPr lang="en-US" baseline="30000"/>
              <a:t>0:6.10</a:t>
            </a:r>
            <a:r>
              <a:rPr lang="en-US"/>
              <a:t> PATTERN can be projected as material, spiritual, or mindal, or any combination of these energies. It can pervade personalities, identities, entities, or nonliving matter. But pattern is pattern and remains pattern; only </a:t>
            </a:r>
            <a:r>
              <a:rPr lang="en-US" i="1"/>
              <a:t>copies</a:t>
            </a:r>
            <a:r>
              <a:rPr lang="en-US"/>
              <a:t> are multiplied.</a:t>
            </a:r>
          </a:p>
        </p:txBody>
      </p:sp>
    </p:spTree>
    <p:extLst>
      <p:ext uri="{BB962C8B-B14F-4D97-AF65-F5344CB8AC3E}">
        <p14:creationId xmlns:p14="http://schemas.microsoft.com/office/powerpoint/2010/main" val="4078884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(10.3)</a:t>
            </a:r>
            <a:r>
              <a:rPr lang="en-US"/>
              <a:t> </a:t>
            </a:r>
            <a:r>
              <a:rPr lang="en-US" baseline="30000"/>
              <a:t>0:6.11</a:t>
            </a:r>
            <a:r>
              <a:rPr lang="en-US"/>
              <a:t> Pattern may configure energy, but it does not control it. Gravity is the sole control of energy-matter. Neither space nor pattern are gravity responsive, but there is no relationship between space and pattern; space is neither pattern nor potential pattern. Pattern is a configuration of reality which has already paid all gravity debt; the </a:t>
            </a:r>
            <a:r>
              <a:rPr lang="en-US" i="1"/>
              <a:t>reality</a:t>
            </a:r>
            <a:r>
              <a:rPr lang="en-US"/>
              <a:t> of any pattern consists of its energies, its mind, spirit, or material components.</a:t>
            </a:r>
          </a:p>
        </p:txBody>
      </p:sp>
    </p:spTree>
    <p:extLst>
      <p:ext uri="{BB962C8B-B14F-4D97-AF65-F5344CB8AC3E}">
        <p14:creationId xmlns:p14="http://schemas.microsoft.com/office/powerpoint/2010/main" val="450063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(10.4)</a:t>
            </a:r>
            <a:r>
              <a:rPr lang="en-US"/>
              <a:t> </a:t>
            </a:r>
            <a:r>
              <a:rPr lang="en-US" baseline="30000"/>
              <a:t>0:6.12</a:t>
            </a:r>
            <a:r>
              <a:rPr lang="en-US"/>
              <a:t> In contrast to the aspect of the </a:t>
            </a:r>
            <a:r>
              <a:rPr lang="en-US" i="1"/>
              <a:t>total,</a:t>
            </a:r>
            <a:r>
              <a:rPr lang="en-US"/>
              <a:t> pattern discloses the </a:t>
            </a:r>
            <a:r>
              <a:rPr lang="en-US" i="1"/>
              <a:t>individual</a:t>
            </a:r>
            <a:r>
              <a:rPr lang="en-US"/>
              <a:t> aspect of energy and of personality. Personality or identity forms are patterns resultant from energy (physical, spiritual, or mindal) but are not inherent therein. That quality of energy or of personality by virtue of which pattern is caused to appear may be attributed to God— </a:t>
            </a:r>
            <a:r>
              <a:rPr lang="en-US">
                <a:hlinkClick r:id="rId2"/>
              </a:rPr>
              <a:t>Deity</a:t>
            </a:r>
            <a:r>
              <a:rPr lang="en-US"/>
              <a:t>—to Paradise force endowment, to the coexistence of personality and power.</a:t>
            </a:r>
          </a:p>
        </p:txBody>
      </p:sp>
    </p:spTree>
    <p:extLst>
      <p:ext uri="{BB962C8B-B14F-4D97-AF65-F5344CB8AC3E}">
        <p14:creationId xmlns:p14="http://schemas.microsoft.com/office/powerpoint/2010/main" val="4132250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(10.5)</a:t>
            </a:r>
            <a:r>
              <a:rPr lang="en-US"/>
              <a:t> </a:t>
            </a:r>
            <a:r>
              <a:rPr lang="en-US" baseline="30000"/>
              <a:t>0:6.13</a:t>
            </a:r>
            <a:r>
              <a:rPr lang="en-US"/>
              <a:t> Pattern is a master design from which copies are made. Eternal Paradise is the absolute of patterns; the </a:t>
            </a:r>
            <a:r>
              <a:rPr lang="en-US">
                <a:hlinkClick r:id="rId2"/>
              </a:rPr>
              <a:t>Eternal Son</a:t>
            </a:r>
            <a:r>
              <a:rPr lang="en-US"/>
              <a:t> is the pattern personality; the </a:t>
            </a:r>
            <a:r>
              <a:rPr lang="en-US">
                <a:hlinkClick r:id="rId3"/>
              </a:rPr>
              <a:t>Universal Father</a:t>
            </a:r>
            <a:r>
              <a:rPr lang="en-US"/>
              <a:t> is the direct ancestor-source of both. But Paradise does not bestow pattern, and the Son cannot bestow personality.</a:t>
            </a:r>
          </a:p>
        </p:txBody>
      </p:sp>
    </p:spTree>
    <p:extLst>
      <p:ext uri="{BB962C8B-B14F-4D97-AF65-F5344CB8AC3E}">
        <p14:creationId xmlns:p14="http://schemas.microsoft.com/office/powerpoint/2010/main" val="24251512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VII. The Supreme Being </a:t>
            </a:r>
            <a:br>
              <a:rPr lang="en-US"/>
            </a:br>
            <a:r>
              <a:rPr lang="en-US" sz="1800">
                <a:hlinkClick r:id="rId2"/>
              </a:rPr>
              <a:t>Audio Version</a:t>
            </a:r>
            <a:endParaRPr lang="en-US" sz="1800"/>
          </a:p>
        </p:txBody>
      </p:sp>
      <p:sp>
        <p:nvSpPr>
          <p:cNvPr id="3" name="Content Placeholder 2"/>
          <p:cNvSpPr>
            <a:spLocks noGrp="1"/>
          </p:cNvSpPr>
          <p:nvPr>
            <p:ph idx="1"/>
          </p:nvPr>
        </p:nvSpPr>
        <p:spPr/>
        <p:txBody>
          <a:bodyPr>
            <a:normAutofit fontScale="85000" lnSpcReduction="20000"/>
          </a:bodyPr>
          <a:lstStyle/>
          <a:p>
            <a:pPr marL="0" indent="0">
              <a:buNone/>
            </a:pPr>
            <a:r>
              <a:rPr lang="en-US" baseline="30000"/>
              <a:t>(10.6)</a:t>
            </a:r>
            <a:r>
              <a:rPr lang="en-US"/>
              <a:t> </a:t>
            </a:r>
            <a:r>
              <a:rPr lang="en-US" baseline="30000"/>
              <a:t>0:7.1</a:t>
            </a:r>
            <a:r>
              <a:rPr lang="en-US"/>
              <a:t> The </a:t>
            </a:r>
            <a:r>
              <a:rPr lang="en-US">
                <a:hlinkClick r:id="rId3"/>
              </a:rPr>
              <a:t>Deity</a:t>
            </a:r>
            <a:r>
              <a:rPr lang="en-US"/>
              <a:t> mechanism of the </a:t>
            </a:r>
            <a:r>
              <a:rPr lang="en-US">
                <a:hlinkClick r:id="rId4"/>
              </a:rPr>
              <a:t>master universe</a:t>
            </a:r>
            <a:r>
              <a:rPr lang="en-US"/>
              <a:t> is twofold as concerns eternity relationships. </a:t>
            </a:r>
            <a:r>
              <a:rPr lang="en-US">
                <a:hlinkClick r:id="rId5"/>
              </a:rPr>
              <a:t>God the Father,</a:t>
            </a:r>
            <a:r>
              <a:rPr lang="en-US"/>
              <a:t> </a:t>
            </a:r>
            <a:r>
              <a:rPr lang="en-US">
                <a:hlinkClick r:id="rId6"/>
              </a:rPr>
              <a:t>God the Son,</a:t>
            </a:r>
            <a:r>
              <a:rPr lang="en-US"/>
              <a:t> and </a:t>
            </a:r>
            <a:r>
              <a:rPr lang="en-US">
                <a:hlinkClick r:id="rId7"/>
              </a:rPr>
              <a:t>God the Spirit</a:t>
            </a:r>
            <a:r>
              <a:rPr lang="en-US"/>
              <a:t> are eternal—are existential beings—while </a:t>
            </a:r>
            <a:r>
              <a:rPr lang="en-US">
                <a:hlinkClick r:id="rId8"/>
              </a:rPr>
              <a:t>God the Supreme,</a:t>
            </a:r>
            <a:r>
              <a:rPr lang="en-US"/>
              <a:t> </a:t>
            </a:r>
            <a:r>
              <a:rPr lang="en-US">
                <a:hlinkClick r:id="rId9"/>
              </a:rPr>
              <a:t>God the Ultimate,</a:t>
            </a:r>
            <a:r>
              <a:rPr lang="en-US"/>
              <a:t> and </a:t>
            </a:r>
            <a:r>
              <a:rPr lang="en-US">
                <a:hlinkClick r:id="rId10"/>
              </a:rPr>
              <a:t>God the Absolute</a:t>
            </a:r>
            <a:r>
              <a:rPr lang="en-US"/>
              <a:t> are </a:t>
            </a:r>
            <a:r>
              <a:rPr lang="en-US" i="1"/>
              <a:t>actualizing</a:t>
            </a:r>
            <a:r>
              <a:rPr lang="en-US"/>
              <a:t> Deity personalities of the post-Havona </a:t>
            </a:r>
            <a:r>
              <a:rPr lang="en-US">
                <a:hlinkClick r:id="rId11"/>
              </a:rPr>
              <a:t>epochs</a:t>
            </a:r>
            <a:r>
              <a:rPr lang="en-US"/>
              <a:t> in the time-space and the time-space-transcended spheres of master universe evolutionary expansion. These actualizing Deity personalities are future eternals from the time when, and as, they power-personalize in the growing universes by the technique of the experiential actualization of the associative-creative </a:t>
            </a:r>
            <a:r>
              <a:rPr lang="en-US">
                <a:hlinkClick r:id="rId12"/>
              </a:rPr>
              <a:t>potentials</a:t>
            </a:r>
            <a:r>
              <a:rPr lang="en-US"/>
              <a:t> of the eternal </a:t>
            </a:r>
            <a:r>
              <a:rPr lang="en-US">
                <a:hlinkClick r:id="rId13"/>
              </a:rPr>
              <a:t>Paradise Deities.</a:t>
            </a:r>
            <a:endParaRPr lang="en-US"/>
          </a:p>
          <a:p>
            <a:pPr marL="0" indent="0">
              <a:buNone/>
            </a:pPr>
            <a:endParaRPr lang="en-US"/>
          </a:p>
        </p:txBody>
      </p:sp>
    </p:spTree>
    <p:extLst>
      <p:ext uri="{BB962C8B-B14F-4D97-AF65-F5344CB8AC3E}">
        <p14:creationId xmlns:p14="http://schemas.microsoft.com/office/powerpoint/2010/main" val="506563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42" y="0"/>
            <a:ext cx="8860516" cy="6858000"/>
          </a:xfrm>
          <a:prstGeom prst="rect">
            <a:avLst/>
          </a:prstGeom>
        </p:spPr>
      </p:pic>
    </p:spTree>
    <p:extLst>
      <p:ext uri="{BB962C8B-B14F-4D97-AF65-F5344CB8AC3E}">
        <p14:creationId xmlns:p14="http://schemas.microsoft.com/office/powerpoint/2010/main" val="10262051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(10.7)</a:t>
            </a:r>
            <a:r>
              <a:rPr lang="en-US"/>
              <a:t> </a:t>
            </a:r>
            <a:r>
              <a:rPr lang="en-US" baseline="30000"/>
              <a:t>0:7.2</a:t>
            </a:r>
            <a:r>
              <a:rPr lang="en-US"/>
              <a:t> Deity is, therefore, dual in presence:</a:t>
            </a:r>
          </a:p>
          <a:p>
            <a:pPr marL="0" indent="0">
              <a:buNone/>
            </a:pPr>
            <a:r>
              <a:rPr lang="en-US" baseline="30000"/>
              <a:t>(10.8)</a:t>
            </a:r>
            <a:r>
              <a:rPr lang="en-US"/>
              <a:t> </a:t>
            </a:r>
            <a:r>
              <a:rPr lang="en-US" baseline="30000"/>
              <a:t>0:7.3</a:t>
            </a:r>
            <a:r>
              <a:rPr lang="en-US"/>
              <a:t> 1. </a:t>
            </a:r>
            <a:r>
              <a:rPr lang="en-US" i="1"/>
              <a:t>Existential</a:t>
            </a:r>
            <a:r>
              <a:rPr lang="en-US"/>
              <a:t> —beings of eternal existence, past, present, and future. </a:t>
            </a:r>
          </a:p>
          <a:p>
            <a:pPr marL="0" indent="0">
              <a:buNone/>
            </a:pPr>
            <a:r>
              <a:rPr lang="en-US" baseline="30000"/>
              <a:t>(10.9)</a:t>
            </a:r>
            <a:r>
              <a:rPr lang="en-US"/>
              <a:t> </a:t>
            </a:r>
            <a:r>
              <a:rPr lang="en-US" baseline="30000"/>
              <a:t>0:7.4</a:t>
            </a:r>
            <a:r>
              <a:rPr lang="en-US"/>
              <a:t> 2. </a:t>
            </a:r>
            <a:r>
              <a:rPr lang="en-US" i="1"/>
              <a:t>Experiential</a:t>
            </a:r>
            <a:r>
              <a:rPr lang="en-US"/>
              <a:t> —beings actualizing in the post-Havona present but of unending existence throughout all future eternity. </a:t>
            </a:r>
          </a:p>
          <a:p>
            <a:pPr marL="0" indent="0">
              <a:buNone/>
            </a:pPr>
            <a:endParaRPr lang="en-US"/>
          </a:p>
        </p:txBody>
      </p:sp>
    </p:spTree>
    <p:extLst>
      <p:ext uri="{BB962C8B-B14F-4D97-AF65-F5344CB8AC3E}">
        <p14:creationId xmlns:p14="http://schemas.microsoft.com/office/powerpoint/2010/main" val="3406367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B2E4B-D1DB-4102-A43C-4BD00DD77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64619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(10.10)</a:t>
            </a:r>
            <a:r>
              <a:rPr lang="en-US"/>
              <a:t> </a:t>
            </a:r>
            <a:r>
              <a:rPr lang="en-US" baseline="30000"/>
              <a:t>0:7.5</a:t>
            </a:r>
            <a:r>
              <a:rPr lang="en-US"/>
              <a:t> The Father, Son, and Spirit are existential—existential in actuality (though all potentials are supposedly experiential). The Supreme and the </a:t>
            </a:r>
            <a:r>
              <a:rPr lang="en-US">
                <a:hlinkClick r:id="rId2"/>
              </a:rPr>
              <a:t>Ultimate</a:t>
            </a:r>
            <a:r>
              <a:rPr lang="en-US"/>
              <a:t> are wholly experiential. The </a:t>
            </a:r>
            <a:r>
              <a:rPr lang="en-US">
                <a:hlinkClick r:id="rId3"/>
              </a:rPr>
              <a:t>Deity Absolute</a:t>
            </a:r>
            <a:r>
              <a:rPr lang="en-US"/>
              <a:t> is experiential in actualization but existential in potentiality. The essence of Deity is eternal, but only the three original persons of Deity are unqualifiedly eternal. All other Deity personalities have an origin, but they are eternal in destiny.</a:t>
            </a:r>
          </a:p>
        </p:txBody>
      </p:sp>
    </p:spTree>
    <p:extLst>
      <p:ext uri="{BB962C8B-B14F-4D97-AF65-F5344CB8AC3E}">
        <p14:creationId xmlns:p14="http://schemas.microsoft.com/office/powerpoint/2010/main" val="38476855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(10.11)</a:t>
            </a:r>
            <a:r>
              <a:rPr lang="en-US"/>
              <a:t> </a:t>
            </a:r>
            <a:r>
              <a:rPr lang="en-US" baseline="30000"/>
              <a:t>0:7.6</a:t>
            </a:r>
            <a:r>
              <a:rPr lang="en-US"/>
              <a:t> Having achieved existential Deity expression of himself in the Son and the Spirit, the Father is now achieving experiential expression on hitherto impersonal and unrevealed deity levels as God the Supreme, God the Ultimate, and God the Absolute; but these experiential Deities are not now fully existent; they are in process of actualization.</a:t>
            </a:r>
          </a:p>
        </p:txBody>
      </p:sp>
    </p:spTree>
    <p:extLst>
      <p:ext uri="{BB962C8B-B14F-4D97-AF65-F5344CB8AC3E}">
        <p14:creationId xmlns:p14="http://schemas.microsoft.com/office/powerpoint/2010/main" val="2037096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(11.1)</a:t>
            </a:r>
            <a:r>
              <a:rPr lang="en-US"/>
              <a:t> </a:t>
            </a:r>
            <a:r>
              <a:rPr lang="en-US" baseline="30000"/>
              <a:t>0:7.7</a:t>
            </a:r>
            <a:r>
              <a:rPr lang="en-US" i="1"/>
              <a:t> God the Supreme</a:t>
            </a:r>
            <a:r>
              <a:rPr lang="en-US"/>
              <a:t> in </a:t>
            </a:r>
            <a:r>
              <a:rPr lang="en-US">
                <a:hlinkClick r:id="rId2"/>
              </a:rPr>
              <a:t>Havona</a:t>
            </a:r>
            <a:r>
              <a:rPr lang="en-US"/>
              <a:t> is the personal spirit reflection of the triune </a:t>
            </a:r>
            <a:r>
              <a:rPr lang="en-US">
                <a:hlinkClick r:id="rId3"/>
              </a:rPr>
              <a:t>Paradise</a:t>
            </a:r>
            <a:r>
              <a:rPr lang="en-US"/>
              <a:t> Deity. This associative Deity relationship is now creatively expanding outward in </a:t>
            </a:r>
            <a:r>
              <a:rPr lang="en-US">
                <a:hlinkClick r:id="rId4"/>
              </a:rPr>
              <a:t>God the Sevenfold</a:t>
            </a:r>
            <a:r>
              <a:rPr lang="en-US"/>
              <a:t> and is synthesizing in the experiential power of the </a:t>
            </a:r>
            <a:r>
              <a:rPr lang="en-US">
                <a:hlinkClick r:id="rId5"/>
              </a:rPr>
              <a:t>Almighty Supreme</a:t>
            </a:r>
            <a:r>
              <a:rPr lang="en-US"/>
              <a:t> in the </a:t>
            </a:r>
            <a:r>
              <a:rPr lang="en-US">
                <a:hlinkClick r:id="rId6"/>
              </a:rPr>
              <a:t>grand universe.</a:t>
            </a:r>
            <a:r>
              <a:rPr lang="en-US"/>
              <a:t> Paradise Deity, existential as three persons, is thus experientially evolving in two phases of </a:t>
            </a:r>
            <a:r>
              <a:rPr lang="en-US">
                <a:hlinkClick r:id="rId7"/>
              </a:rPr>
              <a:t>Supremacy,</a:t>
            </a:r>
            <a:r>
              <a:rPr lang="en-US"/>
              <a:t> while these dual phases are power-personality unifying as one Lord, the Supreme Being.</a:t>
            </a:r>
          </a:p>
        </p:txBody>
      </p:sp>
    </p:spTree>
    <p:extLst>
      <p:ext uri="{BB962C8B-B14F-4D97-AF65-F5344CB8AC3E}">
        <p14:creationId xmlns:p14="http://schemas.microsoft.com/office/powerpoint/2010/main" val="21465651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798" y="0"/>
            <a:ext cx="7216404" cy="6858000"/>
          </a:xfrm>
          <a:prstGeom prst="rect">
            <a:avLst/>
          </a:prstGeom>
        </p:spPr>
      </p:pic>
    </p:spTree>
    <p:extLst>
      <p:ext uri="{BB962C8B-B14F-4D97-AF65-F5344CB8AC3E}">
        <p14:creationId xmlns:p14="http://schemas.microsoft.com/office/powerpoint/2010/main" val="19490949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7040"/>
            <a:ext cx="9144000" cy="5963920"/>
          </a:xfrm>
          <a:prstGeom prst="rect">
            <a:avLst/>
          </a:prstGeom>
        </p:spPr>
      </p:pic>
    </p:spTree>
    <p:extLst>
      <p:ext uri="{BB962C8B-B14F-4D97-AF65-F5344CB8AC3E}">
        <p14:creationId xmlns:p14="http://schemas.microsoft.com/office/powerpoint/2010/main" val="12577204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2162"/>
            <a:ext cx="9144000" cy="6393676"/>
          </a:xfrm>
          <a:prstGeom prst="rect">
            <a:avLst/>
          </a:prstGeom>
        </p:spPr>
      </p:pic>
    </p:spTree>
    <p:extLst>
      <p:ext uri="{BB962C8B-B14F-4D97-AF65-F5344CB8AC3E}">
        <p14:creationId xmlns:p14="http://schemas.microsoft.com/office/powerpoint/2010/main" val="33803867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buNone/>
            </a:pPr>
            <a:r>
              <a:rPr lang="en-US">
                <a:solidFill>
                  <a:srgbClr val="FFFF00"/>
                </a:solidFill>
              </a:rPr>
              <a:t>P.1270 - §11 God the Supreme is not the Paradise Trinity, neither is he any one or all of those superuniverse Creators whose functional activities actually synthesize his evolving almighty power. God the Supreme, while of origin in the Trinity, becomes manifest to evolutionary creatures as a personality of power only through the co-ordinated functions of the first three levels of God the Sevenfold. The Almighty Supreme is now factualizing in time and space through the activities of the Supreme Creator Personalities, even as in eternity the Conjoint Actor flashed into being by the will of the Universal Father and the Eternal Son. These beings of the first three levels of God the Sevenfold are the very nature and source of the power of the Almighty Supreme; therefore must they ever accompany and sustain his administrative acts.</a:t>
            </a:r>
          </a:p>
          <a:p>
            <a:pPr marL="0" indent="0">
              <a:buNone/>
            </a:pPr>
            <a:endParaRPr lang="en-US">
              <a:solidFill>
                <a:srgbClr val="FFFF00"/>
              </a:solidFill>
            </a:endParaRPr>
          </a:p>
          <a:p>
            <a:pPr marL="0" indent="0">
              <a:buNone/>
            </a:pPr>
            <a:r>
              <a:rPr lang="en-US">
                <a:solidFill>
                  <a:srgbClr val="FFFF00"/>
                </a:solidFill>
              </a:rPr>
              <a:t>P.11 - §1 This associative Deity relationship is now creatively expanding outward in God the Sevenfold and is synthesizing in the experiential power of the Almighty Supreme in the grand universe. Paradise Deity, existential as three persons, is thus experientially evolving in two phases of Supremacy, while these dual phases are power-personality unifying as one Lord, the Supreme Being.</a:t>
            </a:r>
          </a:p>
        </p:txBody>
      </p:sp>
    </p:spTree>
    <p:extLst>
      <p:ext uri="{BB962C8B-B14F-4D97-AF65-F5344CB8AC3E}">
        <p14:creationId xmlns:p14="http://schemas.microsoft.com/office/powerpoint/2010/main" val="10127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baseline="30000"/>
              <a:t>(11.2)</a:t>
            </a:r>
            <a:r>
              <a:rPr lang="en-US"/>
              <a:t> </a:t>
            </a:r>
            <a:r>
              <a:rPr lang="en-US" baseline="30000"/>
              <a:t>0:7.8</a:t>
            </a:r>
            <a:r>
              <a:rPr lang="en-US"/>
              <a:t> The </a:t>
            </a:r>
            <a:r>
              <a:rPr lang="en-US">
                <a:hlinkClick r:id="rId2"/>
              </a:rPr>
              <a:t>Universal Father</a:t>
            </a:r>
            <a:r>
              <a:rPr lang="en-US"/>
              <a:t> achieves freewill liberation from the bonds of infinity and the fetters of eternity by the technique of </a:t>
            </a:r>
            <a:r>
              <a:rPr lang="en-US">
                <a:hlinkClick r:id="rId3"/>
              </a:rPr>
              <a:t>trinitization,</a:t>
            </a:r>
            <a:r>
              <a:rPr lang="en-US"/>
              <a:t> threefold Deity personalization. The Supreme Being is even now evolving as a subeternal </a:t>
            </a:r>
            <a:r>
              <a:rPr lang="en-US">
                <a:hlinkClick r:id="rId4"/>
              </a:rPr>
              <a:t>personality</a:t>
            </a:r>
            <a:r>
              <a:rPr lang="en-US"/>
              <a:t> unification of the sevenfold manifestation of Deity in the time-space segments of the grand universe.</a:t>
            </a:r>
          </a:p>
        </p:txBody>
      </p:sp>
    </p:spTree>
    <p:extLst>
      <p:ext uri="{BB962C8B-B14F-4D97-AF65-F5344CB8AC3E}">
        <p14:creationId xmlns:p14="http://schemas.microsoft.com/office/powerpoint/2010/main" val="33801702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pPr marL="0" indent="0">
              <a:buNone/>
            </a:pPr>
            <a:r>
              <a:rPr lang="en-US" baseline="30000"/>
              <a:t>(11.3)</a:t>
            </a:r>
            <a:r>
              <a:rPr lang="en-US"/>
              <a:t> </a:t>
            </a:r>
            <a:r>
              <a:rPr lang="en-US" baseline="30000"/>
              <a:t>0:7.9</a:t>
            </a:r>
            <a:r>
              <a:rPr lang="en-US"/>
              <a:t> </a:t>
            </a:r>
            <a:r>
              <a:rPr lang="en-US" i="1"/>
              <a:t>The Supreme Being</a:t>
            </a:r>
            <a:r>
              <a:rPr lang="en-US"/>
              <a:t> is not a direct creator, except that he is the father of </a:t>
            </a:r>
            <a:r>
              <a:rPr lang="en-US">
                <a:hlinkClick r:id="rId2"/>
              </a:rPr>
              <a:t>Majeston,</a:t>
            </a:r>
            <a:r>
              <a:rPr lang="en-US"/>
              <a:t> but he is a synthetic co-ordinator of all creature-Creator universe activities. The Supreme Being, now actualizing in the evolutionary universes, is the Deity correlator and synthesizer of time-space </a:t>
            </a:r>
            <a:r>
              <a:rPr lang="en-US">
                <a:hlinkClick r:id="rId3"/>
              </a:rPr>
              <a:t>divinity,</a:t>
            </a:r>
            <a:r>
              <a:rPr lang="en-US"/>
              <a:t> of triune Paradise Deity in experiential association with the Supreme Creators of time and space. When finally actualized, this evolutionary Deity will constitute the eternal </a:t>
            </a:r>
            <a:r>
              <a:rPr lang="en-US">
                <a:hlinkClick r:id="rId4"/>
              </a:rPr>
              <a:t>fusion</a:t>
            </a:r>
            <a:r>
              <a:rPr lang="en-US"/>
              <a:t> of the finite and the infinite—the everlasting and indissoluble union of experiential power and spirit personality.</a:t>
            </a:r>
          </a:p>
        </p:txBody>
      </p:sp>
    </p:spTree>
    <p:extLst>
      <p:ext uri="{BB962C8B-B14F-4D97-AF65-F5344CB8AC3E}">
        <p14:creationId xmlns:p14="http://schemas.microsoft.com/office/powerpoint/2010/main" val="10714358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
            <a:ext cx="9144000" cy="6675120"/>
          </a:xfrm>
          <a:prstGeom prst="rect">
            <a:avLst/>
          </a:prstGeom>
        </p:spPr>
      </p:pic>
    </p:spTree>
    <p:extLst>
      <p:ext uri="{BB962C8B-B14F-4D97-AF65-F5344CB8AC3E}">
        <p14:creationId xmlns:p14="http://schemas.microsoft.com/office/powerpoint/2010/main" val="2819886376"/>
      </p:ext>
    </p:extLst>
  </p:cSld>
  <p:clrMapOvr>
    <a:masterClrMapping/>
  </p:clrMapOvr>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587</TotalTime>
  <Words>12324</Words>
  <Application>Microsoft Office PowerPoint</Application>
  <PresentationFormat>On-screen Show (4:3)</PresentationFormat>
  <Paragraphs>321</Paragraphs>
  <Slides>161</Slides>
  <Notes>31</Notes>
  <HiddenSlides>0</HiddenSlides>
  <MMClips>0</MMClips>
  <ScaleCrop>false</ScaleCrop>
  <HeadingPairs>
    <vt:vector size="6" baseType="variant">
      <vt:variant>
        <vt:lpstr>Fonts Used</vt:lpstr>
      </vt:variant>
      <vt:variant>
        <vt:i4>2</vt:i4>
      </vt:variant>
      <vt:variant>
        <vt:lpstr>Theme</vt:lpstr>
      </vt:variant>
      <vt:variant>
        <vt:i4>30</vt:i4>
      </vt:variant>
      <vt:variant>
        <vt:lpstr>Slide Titles</vt:lpstr>
      </vt:variant>
      <vt:variant>
        <vt:i4>161</vt:i4>
      </vt:variant>
    </vt:vector>
  </HeadingPairs>
  <TitlesOfParts>
    <vt:vector size="193" baseType="lpstr">
      <vt:lpstr>Arial</vt:lpstr>
      <vt:lpstr>Calibri</vt: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The Urantia Book</vt:lpstr>
      <vt:lpstr>PowerPoint Presentation</vt:lpstr>
      <vt:lpstr>Foreword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Deity and Divinity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God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The First Source and Center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Universe Reality  Audio Version</vt:lpstr>
      <vt:lpstr>PowerPoint Presentation</vt:lpstr>
      <vt:lpstr>PowerPoint Presentation</vt:lpstr>
      <vt:lpstr>PowerPoint Presentation</vt:lpstr>
      <vt:lpstr>PowerPoint Presentation</vt:lpstr>
      <vt:lpstr>PowerPoint Presentation</vt:lpstr>
      <vt:lpstr>V. Personality Realities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Energy and Pattern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 The Supreme Being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VIII. God the Sevenfold  Audio Version</vt:lpstr>
      <vt:lpstr>PowerPoint Presentation</vt:lpstr>
      <vt:lpstr>PowerPoint Presentation</vt:lpstr>
      <vt:lpstr>PowerPoint Presentation</vt:lpstr>
      <vt:lpstr>PowerPoint Presentation</vt:lpstr>
      <vt:lpstr>PowerPoint Presentation</vt:lpstr>
      <vt:lpstr>IX. God the Ultimate  Audio Version</vt:lpstr>
      <vt:lpstr>PowerPoint Presentation</vt:lpstr>
      <vt:lpstr>PowerPoint Presentation</vt:lpstr>
      <vt:lpstr>PowerPoint Presentation</vt:lpstr>
      <vt:lpstr>PowerPoint Presentation</vt:lpstr>
      <vt:lpstr>PowerPoint Presentation</vt:lpstr>
      <vt:lpstr>PowerPoint Presentation</vt:lpstr>
      <vt:lpstr>X. God the Absolute  Audio Version</vt:lpstr>
      <vt:lpstr>PowerPoint Presentation</vt:lpstr>
      <vt:lpstr>PowerPoint Presentation</vt:lpstr>
      <vt:lpstr>PowerPoint Presentation</vt:lpstr>
      <vt:lpstr>XI. The Three Absolutes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XII. The Trinities  Audio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vt:lpstr>
      <vt:lpstr>Acknowledgment (continued)</vt:lpstr>
      <vt:lpstr>Acknowledgment (continued)</vt:lpstr>
      <vt:lpstr>PowerPoint Presentation</vt:lpstr>
    </vt:vector>
  </TitlesOfParts>
  <Manager>Rev. Dr. Roger W. Paul</Manager>
  <Company>Fifth Epochal Revelation Fellowship, Inc.</Company>
  <LinksUpToDate>false</LinksUpToDate>
  <SharedDoc>false</SharedDoc>
  <HyperlinkBase>http://fifthepochalrevelationfellowship.com/b-urantia-book-standardized/papers/foreword.htm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Urantia Book - Foreword</dc:title>
  <dc:subject>Foreword</dc:subject>
  <dc:creator>Orvonton Divine Counselor, Chief of the Corps of Superuniverse Personalities assigned to portray on Urantia the truth concerning the Paradise Deities and the universe of universes.</dc:creator>
  <cp:keywords>"deity, divinity, god, universe reality, I AM, energy, pattern, supreme being, urantia"</cp:keywords>
  <cp:lastModifiedBy>Roger Paul</cp:lastModifiedBy>
  <cp:revision>31</cp:revision>
  <dcterms:created xsi:type="dcterms:W3CDTF">2014-04-04T18:38:58Z</dcterms:created>
  <dcterms:modified xsi:type="dcterms:W3CDTF">2024-04-07T17:59:05Z</dcterms:modified>
  <cp:category>Religion, Faith</cp:category>
</cp:coreProperties>
</file>