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57" r:id="rId2"/>
    <p:sldId id="382" r:id="rId3"/>
    <p:sldId id="258" r:id="rId4"/>
    <p:sldId id="538" r:id="rId5"/>
    <p:sldId id="533" r:id="rId6"/>
    <p:sldId id="535" r:id="rId7"/>
    <p:sldId id="536" r:id="rId8"/>
    <p:sldId id="537" r:id="rId9"/>
    <p:sldId id="514" r:id="rId10"/>
    <p:sldId id="534" r:id="rId11"/>
    <p:sldId id="515" r:id="rId12"/>
    <p:sldId id="516" r:id="rId13"/>
    <p:sldId id="517" r:id="rId14"/>
    <p:sldId id="518" r:id="rId15"/>
    <p:sldId id="519" r:id="rId16"/>
    <p:sldId id="523" r:id="rId17"/>
    <p:sldId id="264" r:id="rId18"/>
    <p:sldId id="520" r:id="rId19"/>
    <p:sldId id="481" r:id="rId20"/>
    <p:sldId id="482" r:id="rId21"/>
    <p:sldId id="492" r:id="rId22"/>
    <p:sldId id="483" r:id="rId23"/>
    <p:sldId id="484" r:id="rId24"/>
    <p:sldId id="485" r:id="rId25"/>
    <p:sldId id="486" r:id="rId26"/>
    <p:sldId id="487" r:id="rId27"/>
    <p:sldId id="488" r:id="rId28"/>
    <p:sldId id="489" r:id="rId29"/>
    <p:sldId id="490" r:id="rId30"/>
    <p:sldId id="491" r:id="rId31"/>
    <p:sldId id="470" r:id="rId32"/>
    <p:sldId id="493" r:id="rId33"/>
    <p:sldId id="471" r:id="rId34"/>
    <p:sldId id="472" r:id="rId35"/>
    <p:sldId id="473" r:id="rId36"/>
    <p:sldId id="525" r:id="rId37"/>
    <p:sldId id="474" r:id="rId38"/>
    <p:sldId id="526" r:id="rId39"/>
    <p:sldId id="475" r:id="rId40"/>
    <p:sldId id="527" r:id="rId41"/>
    <p:sldId id="476" r:id="rId42"/>
    <p:sldId id="528" r:id="rId43"/>
    <p:sldId id="477" r:id="rId44"/>
    <p:sldId id="494" r:id="rId45"/>
    <p:sldId id="478" r:id="rId46"/>
    <p:sldId id="529" r:id="rId47"/>
    <p:sldId id="479" r:id="rId48"/>
    <p:sldId id="480" r:id="rId49"/>
    <p:sldId id="459" r:id="rId50"/>
    <p:sldId id="460" r:id="rId51"/>
    <p:sldId id="461" r:id="rId52"/>
    <p:sldId id="462" r:id="rId53"/>
    <p:sldId id="495" r:id="rId54"/>
    <p:sldId id="463" r:id="rId55"/>
    <p:sldId id="464" r:id="rId56"/>
    <p:sldId id="465" r:id="rId57"/>
    <p:sldId id="466" r:id="rId58"/>
    <p:sldId id="467" r:id="rId59"/>
    <p:sldId id="468" r:id="rId60"/>
    <p:sldId id="469" r:id="rId61"/>
    <p:sldId id="448" r:id="rId62"/>
    <p:sldId id="449" r:id="rId63"/>
    <p:sldId id="496" r:id="rId64"/>
    <p:sldId id="501" r:id="rId65"/>
    <p:sldId id="530" r:id="rId66"/>
    <p:sldId id="502" r:id="rId67"/>
    <p:sldId id="503" r:id="rId68"/>
    <p:sldId id="504" r:id="rId69"/>
    <p:sldId id="505" r:id="rId70"/>
    <p:sldId id="506" r:id="rId71"/>
    <p:sldId id="507" r:id="rId72"/>
    <p:sldId id="508" r:id="rId73"/>
    <p:sldId id="509" r:id="rId74"/>
    <p:sldId id="510" r:id="rId75"/>
    <p:sldId id="511" r:id="rId76"/>
    <p:sldId id="512" r:id="rId77"/>
    <p:sldId id="513" r:id="rId78"/>
    <p:sldId id="452" r:id="rId79"/>
    <p:sldId id="453" r:id="rId80"/>
    <p:sldId id="454" r:id="rId81"/>
    <p:sldId id="497" r:id="rId82"/>
    <p:sldId id="455" r:id="rId83"/>
    <p:sldId id="456" r:id="rId84"/>
    <p:sldId id="457" r:id="rId85"/>
    <p:sldId id="458" r:id="rId86"/>
    <p:sldId id="437" r:id="rId87"/>
    <p:sldId id="438" r:id="rId88"/>
    <p:sldId id="439" r:id="rId89"/>
    <p:sldId id="498" r:id="rId90"/>
    <p:sldId id="440" r:id="rId91"/>
    <p:sldId id="531" r:id="rId92"/>
    <p:sldId id="441" r:id="rId93"/>
    <p:sldId id="532" r:id="rId94"/>
    <p:sldId id="442" r:id="rId95"/>
    <p:sldId id="443" r:id="rId96"/>
    <p:sldId id="499" r:id="rId97"/>
    <p:sldId id="444" r:id="rId98"/>
    <p:sldId id="522" r:id="rId99"/>
    <p:sldId id="445" r:id="rId100"/>
    <p:sldId id="446" r:id="rId101"/>
    <p:sldId id="447" r:id="rId102"/>
    <p:sldId id="426" r:id="rId103"/>
    <p:sldId id="427" r:id="rId104"/>
    <p:sldId id="428" r:id="rId105"/>
    <p:sldId id="429" r:id="rId106"/>
    <p:sldId id="430" r:id="rId107"/>
    <p:sldId id="431" r:id="rId108"/>
    <p:sldId id="432" r:id="rId109"/>
    <p:sldId id="433" r:id="rId110"/>
    <p:sldId id="500" r:id="rId111"/>
    <p:sldId id="524" r:id="rId112"/>
    <p:sldId id="434" r:id="rId113"/>
    <p:sldId id="435" r:id="rId114"/>
    <p:sldId id="436" r:id="rId115"/>
    <p:sldId id="415" r:id="rId116"/>
    <p:sldId id="314"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76" autoAdjust="0"/>
    <p:restoredTop sz="87717" autoAdjust="0"/>
  </p:normalViewPr>
  <p:slideViewPr>
    <p:cSldViewPr>
      <p:cViewPr varScale="1">
        <p:scale>
          <a:sx n="48" d="100"/>
          <a:sy n="48" d="100"/>
        </p:scale>
        <p:origin x="-804" y="-76"/>
      </p:cViewPr>
      <p:guideLst>
        <p:guide orient="horz" pos="2160"/>
        <p:guide pos="2880"/>
      </p:guideLst>
    </p:cSldViewPr>
  </p:slideViewPr>
  <p:notesTextViewPr>
    <p:cViewPr>
      <p:scale>
        <a:sx n="1" d="1"/>
        <a:sy n="1" d="1"/>
      </p:scale>
      <p:origin x="0" y="0"/>
    </p:cViewPr>
  </p:notesTextViewPr>
  <p:sorterViewPr>
    <p:cViewPr>
      <p:scale>
        <a:sx n="100" d="100"/>
        <a:sy n="100" d="100"/>
      </p:scale>
      <p:origin x="0" y="478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260E8-8386-4A5B-AE46-24EB79F6F866}" type="datetimeFigureOut">
              <a:rPr lang="en-US" smtClean="0"/>
              <a:t>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E02C3-BA9E-49F1-95AA-E2B2DBD1EF82}" type="slidenum">
              <a:rPr lang="en-US" smtClean="0"/>
              <a:t>‹#›</a:t>
            </a:fld>
            <a:endParaRPr lang="en-US"/>
          </a:p>
        </p:txBody>
      </p:sp>
    </p:spTree>
    <p:extLst>
      <p:ext uri="{BB962C8B-B14F-4D97-AF65-F5344CB8AC3E}">
        <p14:creationId xmlns:p14="http://schemas.microsoft.com/office/powerpoint/2010/main" val="63569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P.166 - §3 The Constellation. One hundred systems (about 100,000 inhabitable planets) make up a constellation. Each constellation has an architectural headquarters sphere and is presided over by three Vorondadek Sons, the Most Highs. Each constellation also has a Faithful of Days in observation, an ambassador of the Paradise Trinity.</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5</a:t>
            </a:fld>
            <a:endParaRPr lang="en-US"/>
          </a:p>
        </p:txBody>
      </p:sp>
    </p:spTree>
    <p:extLst>
      <p:ext uri="{BB962C8B-B14F-4D97-AF65-F5344CB8AC3E}">
        <p14:creationId xmlns:p14="http://schemas.microsoft.com/office/powerpoint/2010/main" val="149714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P.487 - §7 The constellation legislative body is divided into three groups. The legislative program of a constellation originates in the lower house of ascenders, a group presided over by a finaliter and consisting of one thousand representative mortals. Each system nominates ten members to sit in this deliberative assembly. On Edentia this body is not fully recruited at the present time.</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38</a:t>
            </a:fld>
            <a:endParaRPr lang="en-US"/>
          </a:p>
        </p:txBody>
      </p:sp>
    </p:spTree>
    <p:extLst>
      <p:ext uri="{BB962C8B-B14F-4D97-AF65-F5344CB8AC3E}">
        <p14:creationId xmlns:p14="http://schemas.microsoft.com/office/powerpoint/2010/main" val="287605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P.487 - §8 The mid-chamber of legislators is composed of the seraphic hosts and their associates, other children of the local universe Mother Spirit. This group numbers one hundred and is nominated by the supervising personalities who preside P.488 - §0 over the various activities of such beings as they function within the constellation.</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40</a:t>
            </a:fld>
            <a:endParaRPr lang="en-US"/>
          </a:p>
        </p:txBody>
      </p:sp>
    </p:spTree>
    <p:extLst>
      <p:ext uri="{BB962C8B-B14F-4D97-AF65-F5344CB8AC3E}">
        <p14:creationId xmlns:p14="http://schemas.microsoft.com/office/powerpoint/2010/main" val="5373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P.488 - §1 The advisory or highest body of constellation legislators consists of the house of peers--the house of the divine Sons. This corps is chosen by the Most High Fathers and numbers ten. Only Sons of special experience may serve in this upper house. This is the fact-finding and timesaving group which very effectively serves both of the lower divisions of the legislative assembly.</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42</a:t>
            </a:fld>
            <a:endParaRPr lang="en-US"/>
          </a:p>
        </p:txBody>
      </p:sp>
    </p:spTree>
    <p:extLst>
      <p:ext uri="{BB962C8B-B14F-4D97-AF65-F5344CB8AC3E}">
        <p14:creationId xmlns:p14="http://schemas.microsoft.com/office/powerpoint/2010/main" val="4068653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P.488 - §4 At least three Vorondadek Sons are commissioned by Gabriel as the Most Highs of each of the Nebadon constellations. The presiding member of this trio is known as the Constellation Father and his two associates as the senior Most High and the junior Most High. A Constellation Father reigns for ten thousand standard years (about 50,000 Urantia years), having previously served as junior associate and as senior associate for equal periods.</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46</a:t>
            </a:fld>
            <a:endParaRPr lang="en-US"/>
          </a:p>
        </p:txBody>
      </p:sp>
    </p:spTree>
    <p:extLst>
      <p:ext uri="{BB962C8B-B14F-4D97-AF65-F5344CB8AC3E}">
        <p14:creationId xmlns:p14="http://schemas.microsoft.com/office/powerpoint/2010/main" val="2974645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P.490 - §6 The rotation of the Most Highs on Edentia was suspended at the time of the Lucifer rebellion. We now have the same rulers who were on duty at that time. We infer that no change in these rulers will be made until Lucifer and his associates are finally disposed of.</a:t>
            </a:r>
            <a:br>
              <a:rPr lang="en-US" smtClean="0"/>
            </a:br>
            <a:r>
              <a:rPr lang="en-US" smtClean="0"/>
              <a:t>P.490 - §7 The present government of the constellation, however, has been expanded to include twelve Sons of the Vorondadek order. These twelve are as follows:</a:t>
            </a:r>
          </a:p>
          <a:p>
            <a:r>
              <a:rPr lang="en-US" smtClean="0"/>
              <a:t> </a:t>
            </a:r>
          </a:p>
          <a:p>
            <a:r>
              <a:rPr lang="en-US" smtClean="0"/>
              <a:t>P.490 - §8 1. The Constellation Father. The present Most High ruler of Norlatiadek is number 617,318 of the Vorondadek series of Nebadon. He saw service in many constellations throughout our local universe before taking up his Edentia responsibilities.</a:t>
            </a:r>
          </a:p>
          <a:p>
            <a:r>
              <a:rPr lang="en-US" smtClean="0"/>
              <a:t>P.490 - §9 2. The senior Most High associate.</a:t>
            </a:r>
          </a:p>
          <a:p>
            <a:r>
              <a:rPr lang="en-US" smtClean="0"/>
              <a:t>P.491 - §1 3. The junior Most High associate.</a:t>
            </a:r>
          </a:p>
          <a:p>
            <a:r>
              <a:rPr lang="en-US" smtClean="0"/>
              <a:t>P.491 - §2 4. The Most High adviser, the personal representative of Michael since his attainment of the status of a Master Son.</a:t>
            </a:r>
          </a:p>
          <a:p>
            <a:r>
              <a:rPr lang="en-US" smtClean="0"/>
              <a:t>P.491 - §3 5. The Most High executive, the personal representative of Gabriel stationed on Edentia ever since the Lucifer rebellion.</a:t>
            </a:r>
          </a:p>
          <a:p>
            <a:r>
              <a:rPr lang="en-US" smtClean="0"/>
              <a:t>P.491 - §4 6. The Most High chief of planetary observers, the director of the Vorondadek observers stationed on the isolated worlds of Satania.</a:t>
            </a:r>
          </a:p>
          <a:p>
            <a:r>
              <a:rPr lang="en-US" smtClean="0"/>
              <a:t>P.491 - §5 7. The Most High referee, the Vorondadek Son intrusted with the duty of adjusting all difficulties consequential to rebellion within the constellation.</a:t>
            </a:r>
          </a:p>
          <a:p>
            <a:r>
              <a:rPr lang="en-US" smtClean="0"/>
              <a:t>P.491 - §6 8. The Most High emergency administrator, the Vorondadek Son charged with the task of adapting the emergency enactments of the Norlatiadek legislature to the rebellion-isolated worlds of Satania.</a:t>
            </a:r>
          </a:p>
          <a:p>
            <a:r>
              <a:rPr lang="en-US" smtClean="0"/>
              <a:t>P.491 - §7 9. The Most High mediator, the Vorondadek Son assigned to harmonize the special bestowal adjustments on Urantia with the routine administration of the constellation. The presence of certain archangel activities and numerous other irregular ministrations on Urantia, together with the special activities of the Brilliant Evening Stars on Jerusem, necessitates the functioning of this Son.</a:t>
            </a:r>
          </a:p>
          <a:p>
            <a:r>
              <a:rPr lang="en-US" smtClean="0"/>
              <a:t>P.491 - §8 10. The Most High judge-advocate, the head of the emergency tribunal devoted to the adjustment of the special problems of Norlatiadek growing out of the confusion consequent upon the Satania rebellion.</a:t>
            </a:r>
          </a:p>
          <a:p>
            <a:r>
              <a:rPr lang="en-US" smtClean="0"/>
              <a:t>P.491 - §9 11. The Most High liaison, the Vorondadek Son attached to the Edentia rulers but commissioned as a special counselor with the Faithful of Days regarding the best course to pursue in the management of problems pertaining to rebellion and creature disloyalty.</a:t>
            </a:r>
          </a:p>
          <a:p>
            <a:r>
              <a:rPr lang="en-US" smtClean="0"/>
              <a:t>P.491 - §10 12. The Most High director, the president of the emergency council of Edentia. All personalities assigned to Norlatiadek because of the Satania upheaval constitute the emergency council, and their presiding officer is a Vorondadek Son of extraordinary experience.</a:t>
            </a:r>
            <a:br>
              <a:rPr lang="en-US" smtClean="0"/>
            </a:br>
            <a:r>
              <a:rPr lang="en-US" smtClean="0"/>
              <a:t>P.491 - §11 And this takes no account of the numerous Vorondadeks, envoys of Nebadon constellations, and others who are also resident on Edentia.</a:t>
            </a:r>
          </a:p>
          <a:p>
            <a:r>
              <a:rPr lang="en-US" smtClean="0"/>
              <a:t> </a:t>
            </a:r>
          </a:p>
          <a:p>
            <a:r>
              <a:rPr lang="en-US" smtClean="0"/>
              <a:t>P.491 - §12 Ever since the Lucifer rebellion the Edentia Fathers have exercised a special care over Urantia and the other isolated worlds of Satania. Long ago the prophet recognized the controlling hand of the Constellation Fathers in the affairs of nations. "When the Most High divided to the nations their inheritance, when he separated the sons of Adam, he set the bounds of the people."</a:t>
            </a:r>
            <a:br>
              <a:rPr lang="en-US" smtClean="0"/>
            </a:br>
            <a:r>
              <a:rPr lang="en-US" smtClean="0"/>
              <a:t>P.491 - §13 Every quarantined or isolated world has a Vorondadek Son acting as an observer. He does not participate in planetary administration except when ordered by the Constellation Father to intervene in the affairs of the nations. Actually it is this Most High observer who "rules in the kingdoms of men." Urantia is one of the isolated worlds of Norlatiadek, and a Vorondadek observer has been stationed on the planet ever since the Caligastia betrayal. When Machiventa Melchizedek ministered in semimaterial form on Urantia, he paid respectful homage to the Most High observer then on duty, as it is written, "And Melchizedek, king of Salem, was the priest of the Most High." Melchizedek revealed the relations of this Most High observer to Abraham when he said, "And blessed be the Most High, who has delivered your enemies into your hand."</a:t>
            </a:r>
          </a:p>
          <a:p>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65</a:t>
            </a:fld>
            <a:endParaRPr lang="en-US"/>
          </a:p>
        </p:txBody>
      </p:sp>
    </p:spTree>
    <p:extLst>
      <p:ext uri="{BB962C8B-B14F-4D97-AF65-F5344CB8AC3E}">
        <p14:creationId xmlns:p14="http://schemas.microsoft.com/office/powerpoint/2010/main" val="177771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P.493 - §2 Univitatia are the permanent citizens of Edentia and its associated worlds, all seven hundred seventy worlds surrounding the constellation headquarters being under their supervision. These children of the Creator Son and the Creative Spirit are projected on a plane of existence in between the material and the spiritual, but they are not morontia creatures. </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91</a:t>
            </a:fld>
            <a:endParaRPr lang="en-US"/>
          </a:p>
        </p:txBody>
      </p:sp>
    </p:spTree>
    <p:extLst>
      <p:ext uri="{BB962C8B-B14F-4D97-AF65-F5344CB8AC3E}">
        <p14:creationId xmlns:p14="http://schemas.microsoft.com/office/powerpoint/2010/main" val="132050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P.493 - §2 The natives of each of the seventy major spheres of Edentia possess different visible forms, and the morontia mortals have their morontia forms attuned to correspond with the ascending scale of the univitatia each time they change residence from one Edentia sphere to another as they pass successively from world number one to world number seventy.</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93</a:t>
            </a:fld>
            <a:endParaRPr lang="en-US"/>
          </a:p>
        </p:txBody>
      </p:sp>
    </p:spTree>
    <p:extLst>
      <p:ext uri="{BB962C8B-B14F-4D97-AF65-F5344CB8AC3E}">
        <p14:creationId xmlns:p14="http://schemas.microsoft.com/office/powerpoint/2010/main" val="218250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P.456 - §2 The one hundred local universe centers are stationed on Salvington, where they function at the exact energy center of that sphere. Architectural spheres, such as Salvington, Edentia, and Jerusem, are lighted, heated, and energized by methods which make them quite independent of the suns of space. These spheres were constructed--made to order--by the power centers and physical controllers and were designed to exert a powerful influence over energy distribution. Basing their activities on such focal points of energy control, the power centers, by their living presences, directionize and channelize the physical energies of space. And these energy circuits are basic to all physical-material and morontia-spiritual phenomena.</a:t>
            </a:r>
          </a:p>
          <a:p>
            <a:r>
              <a:rPr lang="en-US" smtClean="0"/>
              <a:t>Seventy transformations occur on the seventy major spheres. Another change occurs when you visit Edentia.</a:t>
            </a:r>
          </a:p>
          <a:p>
            <a:r>
              <a:rPr lang="en-US" smtClean="0"/>
              <a:t>Your morontia body needs to be re-keyed each time you move from one major sphere to another, and finally on Edentia.</a:t>
            </a:r>
          </a:p>
          <a:p>
            <a:r>
              <a:rPr lang="en-US" smtClean="0"/>
              <a:t>P.495 - §3 After graduation </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98</a:t>
            </a:fld>
            <a:endParaRPr lang="en-US"/>
          </a:p>
        </p:txBody>
      </p:sp>
    </p:spTree>
    <p:extLst>
      <p:ext uri="{BB962C8B-B14F-4D97-AF65-F5344CB8AC3E}">
        <p14:creationId xmlns:p14="http://schemas.microsoft.com/office/powerpoint/2010/main" val="223671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P.495 - §3 After graduation from world number seventy, ascending mortals take up residence on Edentia. Ascenders now, for the first time, attend the "assemblies of Paradise" and hear the story of their far-flung career as it is depicted by the Faithful of Days, the first of the Supreme Trinity-origin Personalities they have met.</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32990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P.456 - §3 Ten Supreme Power Centers of the fifth order are assigned to each of Nebadon's primary subdivisions, the one hundred constellations. In Norlatiadek, your constellation, they are not stationed on the headquarters sphere but are situated at the center of the enormous stellar system which constitutes the physical core of the constellation. On Edentia there are ten associated mechanical controllers and ten frandalanks who are in perfect and constant liaison with the near-by power centers.</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11</a:t>
            </a:fld>
            <a:endParaRPr lang="en-US"/>
          </a:p>
        </p:txBody>
      </p:sp>
    </p:spTree>
    <p:extLst>
      <p:ext uri="{BB962C8B-B14F-4D97-AF65-F5344CB8AC3E}">
        <p14:creationId xmlns:p14="http://schemas.microsoft.com/office/powerpoint/2010/main" val="135799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P.182 - §5 Satania has a headquarters world called Jerusem, and it is system number twenty-four in the constellation of Norlatiadek. Your constellation, Norlatiadek, consists of one hundred local systems and has a headquarters world called Edentia. Norlatiadek is number seventy in the universe of Nebadon. The local universe of Nebadon consists of one hundred constellations and has a capital known as Salvington. The universe of Nebadon is number eighty-four in the minor sector of Ensa.</a:t>
            </a:r>
          </a:p>
          <a:p>
            <a:r>
              <a:rPr lang="en-US" smtClean="0"/>
              <a:t>Major sphere No. 1 and its 10 satellites. Likewise, each of the seventy major spheres is surrounded by 10 satellites.</a:t>
            </a:r>
          </a:p>
          <a:p>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12</a:t>
            </a:fld>
            <a:endParaRPr lang="en-US"/>
          </a:p>
        </p:txBody>
      </p:sp>
    </p:spTree>
    <p:extLst>
      <p:ext uri="{BB962C8B-B14F-4D97-AF65-F5344CB8AC3E}">
        <p14:creationId xmlns:p14="http://schemas.microsoft.com/office/powerpoint/2010/main" val="70315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Major Spheres and their satellites around Edentia.</a:t>
            </a:r>
          </a:p>
          <a:p>
            <a:r>
              <a:rPr lang="en-US" smtClean="0"/>
              <a:t>P.485 - §2 The government of your constellation is situated in a cluster of 771 architectural spheres, the centermost and largest of which is Edentia, the seat of the administration of the Constellation Fathers, the Most Highs of Norlatiadek. Edentia itself is approximately one hundred times as large as your world. The seventy major spheres surrounding Edentia are about ten times the size of Urantia, while the ten satellites which revolve around each of these seventy worlds are about the size of Urantia. These 771 architectural spheres are quite comparable in size to those of other constellations.</a:t>
            </a:r>
          </a:p>
          <a:p>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13</a:t>
            </a:fld>
            <a:endParaRPr lang="en-US"/>
          </a:p>
        </p:txBody>
      </p:sp>
    </p:spTree>
    <p:extLst>
      <p:ext uri="{BB962C8B-B14F-4D97-AF65-F5344CB8AC3E}">
        <p14:creationId xmlns:p14="http://schemas.microsoft.com/office/powerpoint/2010/main" val="32646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birdeye's view of the major spheres and satellites.</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14</a:t>
            </a:fld>
            <a:endParaRPr lang="en-US"/>
          </a:p>
        </p:txBody>
      </p:sp>
    </p:spTree>
    <p:extLst>
      <p:ext uri="{BB962C8B-B14F-4D97-AF65-F5344CB8AC3E}">
        <p14:creationId xmlns:p14="http://schemas.microsoft.com/office/powerpoint/2010/main" val="308614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P.542 - §2 The Morontia Power Supervisors are able to effect a union of material and of spiritual energies, thereby organizing a morontia form of materialization which is receptive to the superimposition of a controlling spirit. When you traverse the morontia life of Nebadon, these same patient and skillful Morontia Power Supervisors will successively provide you with 570 morontia bodies, each one a phase of your progressive transformation. From the time of leaving the material worlds until you are constituted a first-stage spirit on Salvington, you will undergo just 570 separate and ascending morontia changes. Eight of these occur in the system, seventy-one in the constellation, and 491 during the sojourn on the spheres of Salvington.</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15</a:t>
            </a:fld>
            <a:endParaRPr lang="en-US"/>
          </a:p>
        </p:txBody>
      </p:sp>
    </p:spTree>
    <p:extLst>
      <p:ext uri="{BB962C8B-B14F-4D97-AF65-F5344CB8AC3E}">
        <p14:creationId xmlns:p14="http://schemas.microsoft.com/office/powerpoint/2010/main" val="394713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P.456 - §2 The one hundred local universe centers are stationed on Salvington, where they function at the exact energy center of that sphere. Architectural spheres, such as Salvington, Edentia, and Jerusem, are lighted, heated, and energized by methods which make them quite independent of the suns of space. These spheres were constructed--made to order--by the power centers and physical controllers and were designed to exert a powerful influence over energy distribution. Basing their activities on such focal points of energy control, the power centers, by their living presences, directionize and channelize the physical energies of space. And these energy circuits are basic to all physical-material and morontia-spiritual phenomena.</a:t>
            </a:r>
          </a:p>
          <a:p>
            <a:r>
              <a:rPr lang="en-US" smtClean="0"/>
              <a:t>Seventy transformations occur on the seventy major spheres. Another change occurs when you visit Edentia.</a:t>
            </a:r>
          </a:p>
          <a:p>
            <a:r>
              <a:rPr lang="en-US" smtClean="0"/>
              <a:t>Your morontia body needs to be re-keyed each time you move from one major sphere to another, and finally on Edentia.</a:t>
            </a:r>
          </a:p>
          <a:p>
            <a:r>
              <a:rPr lang="en-US" smtClean="0"/>
              <a:t>P.495 - §3 After graduation </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3671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Top view of Edentia and 770 spheres.</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18</a:t>
            </a:fld>
            <a:endParaRPr lang="en-US"/>
          </a:p>
        </p:txBody>
      </p:sp>
    </p:spTree>
    <p:extLst>
      <p:ext uri="{BB962C8B-B14F-4D97-AF65-F5344CB8AC3E}">
        <p14:creationId xmlns:p14="http://schemas.microsoft.com/office/powerpoint/2010/main" val="69966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P.487 - §6 All judicial problems are first reviewed by the council of the Melchizedeks. Twelve of this order who have had certain requisite experience on the evolutionary planets and on the system headquarters worlds are empowered to review evidence, digest pleas, and formulate provisional verdicts, which are passed on to the court of the Most High, the reigning Constellation Father. The mortal division of this latter tribunal consists of seven judges, all of whom are ascendant mortals. The higher you ascend in the universe, the more certain you are to be judged by those of your own kind.</a:t>
            </a:r>
            <a:endParaRPr lang="en-US"/>
          </a:p>
        </p:txBody>
      </p:sp>
      <p:sp>
        <p:nvSpPr>
          <p:cNvPr id="4" name="Slide Number Placeholder 3"/>
          <p:cNvSpPr>
            <a:spLocks noGrp="1"/>
          </p:cNvSpPr>
          <p:nvPr>
            <p:ph type="sldNum" sz="quarter" idx="10"/>
          </p:nvPr>
        </p:nvSpPr>
        <p:spPr/>
        <p:txBody>
          <a:bodyPr/>
          <a:lstStyle/>
          <a:p>
            <a:fld id="{BC1E02C3-BA9E-49F1-95AA-E2B2DBD1EF82}" type="slidenum">
              <a:rPr lang="en-US" smtClean="0"/>
              <a:t>36</a:t>
            </a:fld>
            <a:endParaRPr lang="en-US"/>
          </a:p>
        </p:txBody>
      </p:sp>
    </p:spTree>
    <p:extLst>
      <p:ext uri="{BB962C8B-B14F-4D97-AF65-F5344CB8AC3E}">
        <p14:creationId xmlns:p14="http://schemas.microsoft.com/office/powerpoint/2010/main" val="12386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12/5/2020</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fifthepochalrevelationfellowship.com/notes/Paper_42_Energy&#8212;Mind_and_Matter-2.pptx" TargetMode="External"/><Relationship Id="rId4" Type="http://schemas.openxmlformats.org/officeDocument/2006/relationships/hyperlink" Target="https://vimeo.com/user19635313/review/129087281/7889ce702b"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9.htm#mansion_worlds"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5.htm#univitati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59.htm#reversion_directors"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5.htm#potentials" TargetMode="External"/><Relationship Id="rId2" Type="http://schemas.openxmlformats.org/officeDocument/2006/relationships/hyperlink" Target="http://fifthepochalrevelationfellowship.com/b-urantia-book-standardized/topical_index/181.htm#spiritual_insigh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3.htm#morontia_progressors"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htm#ascending_morta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htm#ascending_mortals" TargetMode="External"/><Relationship Id="rId2" Type="http://schemas.openxmlformats.org/officeDocument/2006/relationships/hyperlink" Target="http://fifthepochalrevelationfellowship.com/audio/paper043/p043_09.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5.htm#Paradise"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vington" TargetMode="External"/><Relationship Id="rId2" Type="http://schemas.openxmlformats.org/officeDocument/2006/relationships/hyperlink" Target="http://fifthepochalrevelationfellowship.com/b-urantia-book-standardized/topical_index/123.htm#morontia_progressor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8.htm#angels" TargetMode="External"/></Relationships>
</file>

<file path=ppt/slides/_rels/slide11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3.htm#Havona"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6.htm#Most_Highs" TargetMode="External"/><Relationship Id="rId2" Type="http://schemas.openxmlformats.org/officeDocument/2006/relationships/hyperlink" Target="http://fifthepochalrevelationfellowship.com/b-urantia-book-standardized/topical_index/205.htm#univitatia"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4.htm#meanings" TargetMode="External"/><Relationship Id="rId2" Type="http://schemas.openxmlformats.org/officeDocument/2006/relationships/hyperlink" Target="http://fifthepochalrevelationfellowship.com/b-urantia-book-standardized/topical_index/49.htm#epoch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7.htm#values" TargetMode="External"/></Relationships>
</file>

<file path=ppt/slides/_rels/slide116.xml.rels><?xml version="1.0" encoding="UTF-8" standalone="yes"?>
<Relationships xmlns="http://schemas.openxmlformats.org/package/2006/relationships"><Relationship Id="rId2" Type="http://schemas.openxmlformats.org/officeDocument/2006/relationships/hyperlink" Target="http://fifthepochalrevelationfellowship.com/notes/Paper_44_The_Celestial_Artisans-2.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_Fathers" TargetMode="External"/><Relationship Id="rId2" Type="http://schemas.openxmlformats.org/officeDocument/2006/relationships/hyperlink" Target="http://fifthepochalrevelationfellowship.com/b-urantia-book-standardized/topical_index/11.htm#architectural_sphere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26.htm#Most_Highs_of_Norlatiade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8.htm#angels" TargetMode="External"/><Relationship Id="rId2" Type="http://schemas.openxmlformats.org/officeDocument/2006/relationships/hyperlink" Target="http://fifthepochalrevelationfellowship.com/b-urantia-book-standardized/topical_index/186.htm#supervisor_seraphim"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23.htm#morontia_life" TargetMode="External"/><Relationship Id="rId5" Type="http://schemas.openxmlformats.org/officeDocument/2006/relationships/hyperlink" Target="http://fifthepochalrevelationfellowship.com/b-urantia-book-standardized/topical_index/139.htm#permanent_citizens" TargetMode="External"/><Relationship Id="rId4" Type="http://schemas.openxmlformats.org/officeDocument/2006/relationships/hyperlink" Target="http://fifthepochalrevelationfellowship.com/b-urantia-book-standardized/topical_index/205.htm#univitati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2.htm#physical_matter" TargetMode="External"/><Relationship Id="rId2" Type="http://schemas.openxmlformats.org/officeDocument/2006/relationships/hyperlink" Target="http://fifthepochalrevelationfellowship.com/audio/paper043/p043_01.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23.htm#morontia_life"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1.htm#architectural_spher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htm#ascending_morta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2.htm#Norlatiadek" TargetMode="External"/><Relationship Id="rId2" Type="http://schemas.openxmlformats.org/officeDocument/2006/relationships/hyperlink" Target="http://fifthepochalrevelationfellowship.com/b-urantia-book-standardized/topical_index/164.htm#Satania"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papers/text-standardization.htm#U43_1_6"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6.htm#secto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5.htm#univitatia" TargetMode="External"/><Relationship Id="rId2" Type="http://schemas.openxmlformats.org/officeDocument/2006/relationships/hyperlink" Target="http://fifthepochalrevelationfellowship.com/b-urantia-book-standardized/topical_index/57.htm#finali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fifthepochalrevelationfellowship.com/b-urantia-book-standardized/topical_index/162.htm#Salvington" TargetMode="External"/><Relationship Id="rId3" Type="http://schemas.openxmlformats.org/officeDocument/2006/relationships/hyperlink" Target="http://fifthepochalrevelationfellowship.com/b-urantia-book-standardized/topical_index/164.htm#Satania" TargetMode="External"/><Relationship Id="rId7" Type="http://schemas.openxmlformats.org/officeDocument/2006/relationships/hyperlink" Target="http://fifthepochalrevelationfellowship.com/b-urantia-book-standardized/topical_index/103.htm#local_systems" TargetMode="External"/><Relationship Id="rId2" Type="http://schemas.openxmlformats.org/officeDocument/2006/relationships/hyperlink" Target="http://fifthepochalrevelationfellowship.com/audio/paper043/p043_00.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31.htm#constellations" TargetMode="External"/><Relationship Id="rId11" Type="http://schemas.openxmlformats.org/officeDocument/2006/relationships/hyperlink" Target="http://fifthepochalrevelationfellowship.com/b-urantia-book-standardized/topical_index/207.htm#Uversa" TargetMode="External"/><Relationship Id="rId5" Type="http://schemas.openxmlformats.org/officeDocument/2006/relationships/hyperlink" Target="http://fifthepochalrevelationfellowship.com/b-urantia-book-standardized/topical_index/130.htm#Nebadon" TargetMode="External"/><Relationship Id="rId10" Type="http://schemas.openxmlformats.org/officeDocument/2006/relationships/hyperlink" Target="http://fifthepochalrevelationfellowship.com/b-urantia-book-standardized/topical_index/7.htm#Ancients_of_Days" TargetMode="External"/><Relationship Id="rId4" Type="http://schemas.openxmlformats.org/officeDocument/2006/relationships/hyperlink" Target="http://fifthepochalrevelationfellowship.com/b-urantia-book-standardized/topical_index/132.htm#Norlatiadek" TargetMode="External"/><Relationship Id="rId9" Type="http://schemas.openxmlformats.org/officeDocument/2006/relationships/hyperlink" Target="http://fifthepochalrevelationfellowship.com/b-urantia-book-standardized/topical_index/153.htm#reflectivit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9.htm#seraphim" TargetMode="External"/><Relationship Id="rId2" Type="http://schemas.openxmlformats.org/officeDocument/2006/relationships/hyperlink" Target="http://fifthepochalrevelationfellowship.com/b-urantia-book-standardized/topical_index/197.htm#transport_seraphi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53.htm#reflectivi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s" TargetMode="External"/><Relationship Id="rId2" Type="http://schemas.openxmlformats.org/officeDocument/2006/relationships/hyperlink" Target="http://fifthepochalrevelationfellowship.com/audio/paper043/p043_02.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03.htm#local_systems" TargetMode="External"/><Relationship Id="rId5" Type="http://schemas.openxmlformats.org/officeDocument/2006/relationships/hyperlink" Target="http://fifthepochalrevelationfellowship.com/b-urantia-book-standardized/topical_index/162.htm#Salvington" TargetMode="External"/><Relationship Id="rId4" Type="http://schemas.openxmlformats.org/officeDocument/2006/relationships/hyperlink" Target="http://fifthepochalrevelationfellowship.com/b-urantia-book-standardized/topical_index/130.htm#Nebad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6.htm#Most_Hig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8.htm#seraphic_hos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2.htm#Norlatiade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s" TargetMode="External"/><Relationship Id="rId7" Type="http://schemas.openxmlformats.org/officeDocument/2006/relationships/hyperlink" Target="http://fifthepochalrevelationfellowship.com/b-urantia-book-standardized/topical_index/130.htm#Nebadon" TargetMode="External"/><Relationship Id="rId2" Type="http://schemas.openxmlformats.org/officeDocument/2006/relationships/hyperlink" Target="http://fifthepochalrevelationfellowship.com/audio/paper043/p043_03.mp3"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209.htm#Vorondadek_Sons" TargetMode="External"/><Relationship Id="rId5" Type="http://schemas.openxmlformats.org/officeDocument/2006/relationships/hyperlink" Target="http://fifthepochalrevelationfellowship.com/b-urantia-book-standardized/topical_index/205.htm#Universe_Sons" TargetMode="External"/><Relationship Id="rId4" Type="http://schemas.openxmlformats.org/officeDocument/2006/relationships/hyperlink" Target="http://fifthepochalrevelationfellowship.com/b-urantia-book-standardized/topical_index/126.htm#Most_High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6.htm#Most_High" TargetMode="External"/><Relationship Id="rId2" Type="http://schemas.openxmlformats.org/officeDocument/2006/relationships/hyperlink" Target="http://fifthepochalrevelationfellowship.com/b-urantia-book-standardized/topical_index/61.htm#Gabrie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1.htm#Constellation_Father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htm#Almighty" TargetMode="External"/><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06.htm#Lucifer_rebellion" TargetMode="External"/><Relationship Id="rId2" Type="http://schemas.openxmlformats.org/officeDocument/2006/relationships/hyperlink" Target="http://fifthepochalrevelationfellowship.com/b-urantia-book-standardized/topical_index/164.htm#Satani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htm#Ancients_of_Days" TargetMode="External"/><Relationship Id="rId2" Type="http://schemas.openxmlformats.org/officeDocument/2006/relationships/hyperlink" Target="http://fifthepochalrevelationfellowship.com/b-urantia-book-standardized/topical_index/106.htm#Lucif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6.htm#Most_Highs_of_Norlatiade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6.htm#Paradise_Trinity" TargetMode="External"/><Relationship Id="rId2" Type="http://schemas.openxmlformats.org/officeDocument/2006/relationships/hyperlink" Target="http://fifthepochalrevelationfellowship.com/audio/paper043/p043_04.mp3"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5.htm#Paradise" TargetMode="External"/><Relationship Id="rId2" Type="http://schemas.openxmlformats.org/officeDocument/2006/relationships/hyperlink" Target="http://fifthepochalrevelationfellowship.com/b-urantia-book-standardized/topical_index/199.htm#Trinity"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26.htm#Most_Highs" TargetMode="External"/><Relationship Id="rId5" Type="http://schemas.openxmlformats.org/officeDocument/2006/relationships/hyperlink" Target="http://fifthepochalrevelationfellowship.com/b-urantia-book-standardized/topical_index/31.htm#Constellation_Fathers" TargetMode="External"/><Relationship Id="rId4" Type="http://schemas.openxmlformats.org/officeDocument/2006/relationships/hyperlink" Target="http://fifthepochalrevelationfellowship.com/b-urantia-book-standardized/topical_index/79.htm#Immanuel"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3.htm#Havon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9.htm#Vorondadek_Son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htm#ascending_mortal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4.htm#Satania" TargetMode="External"/><Relationship Id="rId2" Type="http://schemas.openxmlformats.org/officeDocument/2006/relationships/hyperlink" Target="http://fifthepochalrevelationfellowship.com/b-urantia-book-standardized/topical_index/106.htm#Lucifer"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26.htm#Most_High" TargetMode="External"/><Relationship Id="rId4" Type="http://schemas.openxmlformats.org/officeDocument/2006/relationships/hyperlink" Target="http://fifthepochalrevelationfellowship.com/b-urantia-book-standardized/topical_index/176.htm#Sons_of_Go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7.htm#sovereignty" TargetMode="External"/><Relationship Id="rId2" Type="http://schemas.openxmlformats.org/officeDocument/2006/relationships/hyperlink" Target="http://fifthepochalrevelationfellowship.com/b-urantia-book-standardized/topical_index/190.htm#System_Sovereign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0.htm#Nebad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4.htm#Sata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2.htm#Norlatiadek" TargetMode="External"/><Relationship Id="rId2" Type="http://schemas.openxmlformats.org/officeDocument/2006/relationships/hyperlink" Target="http://fifthepochalrevelationfellowship.com/b-urantia-book-standardized/topical_index/25.htm#Christ"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76.htm#Son_of_Man"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06.htm#Lucifer_rebellio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26.htm#Most_Highs" TargetMode="External"/><Relationship Id="rId2" Type="http://schemas.openxmlformats.org/officeDocument/2006/relationships/hyperlink" Target="http://fifthepochalrevelationfellowship.com/audio/paper043/p043_05.mp3"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06.htm#Lucifer" TargetMode="External"/><Relationship Id="rId4" Type="http://schemas.openxmlformats.org/officeDocument/2006/relationships/hyperlink" Target="http://fifthepochalrevelationfellowship.com/b-urantia-book-standardized/topical_index/106.htm#Lucifer_rebellio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2.htm#Norlatiadek" TargetMode="External"/><Relationship Id="rId2" Type="http://schemas.openxmlformats.org/officeDocument/2006/relationships/hyperlink" Target="http://fifthepochalrevelationfellowship.com/b-urantia-book-standardized/topical_index/126.htm#Most_High"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1.htm#constellations" TargetMode="External"/><Relationship Id="rId4" Type="http://schemas.openxmlformats.org/officeDocument/2006/relationships/hyperlink" Target="http://fifthepochalrevelationfellowship.com/b-urantia-book-standardized/topical_index/130.htm#Nebadon"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61.htm#Gabrie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64.htm#Satani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htm#Brilliant_Evening_Star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htm#Adam" TargetMode="External"/><Relationship Id="rId2" Type="http://schemas.openxmlformats.org/officeDocument/2006/relationships/hyperlink" Target="http://fifthepochalrevelationfellowship.com/b-urantia-book-standardized/topical_index/31.htm#Constellation_Fath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em" TargetMode="External"/><Relationship Id="rId2" Type="http://schemas.openxmlformats.org/officeDocument/2006/relationships/hyperlink" Target="http://fifthepochalrevelationfellowship.com/b-urantia-book-standardized/topical_index/20.htm#Caligastia"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1.htm#constellations" TargetMode="External"/><Relationship Id="rId2" Type="http://schemas.openxmlformats.org/officeDocument/2006/relationships/hyperlink" Target="http://fifthepochalrevelationfellowship.com/audio/paper043/p043_06.mp3"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2.htm#Norlatiadek" TargetMode="External"/><Relationship Id="rId2" Type="http://schemas.openxmlformats.org/officeDocument/2006/relationships/hyperlink" Target="http://fifthepochalrevelationfellowship.com/b-urantia-book-standardized/topical_index/126.htm#Most_High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66.htm#God_the_Supreme" TargetMode="External"/><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5.htm#univitatia" TargetMode="External"/><Relationship Id="rId2" Type="http://schemas.openxmlformats.org/officeDocument/2006/relationships/hyperlink" Target="http://fifthepochalrevelationfellowship.com/b-urantia-book-standardized/topical_index/22.htm#celestial_artisan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4.htm#mortal_mind"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9.htm#permanent_citizens" TargetMode="External"/><Relationship Id="rId2" Type="http://schemas.openxmlformats.org/officeDocument/2006/relationships/hyperlink" Target="http://fifthepochalrevelationfellowship.com/audio/paper043/p043_07.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5.htm#univitati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htm#ascending_mortal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59.htm#reversion_directors" TargetMode="External"/><Relationship Id="rId7" Type="http://schemas.openxmlformats.org/officeDocument/2006/relationships/hyperlink" Target="http://fifthepochalrevelationfellowship.com/b-urantia-book-standardized/topical_index/1.htm#abandonters" TargetMode="External"/><Relationship Id="rId2" Type="http://schemas.openxmlformats.org/officeDocument/2006/relationships/hyperlink" Target="http://fifthepochalrevelationfellowship.com/b-urantia-book-standardized/topical_index/33.htm#courtesy_colonies"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207.htm#Uversa" TargetMode="External"/><Relationship Id="rId5" Type="http://schemas.openxmlformats.org/officeDocument/2006/relationships/hyperlink" Target="http://fifthepochalrevelationfellowship.com/b-urantia-book-standardized/topical_index/22.htm#celestial_artisans" TargetMode="External"/><Relationship Id="rId4" Type="http://schemas.openxmlformats.org/officeDocument/2006/relationships/hyperlink" Target="http://fifthepochalrevelationfellowship.com/b-urantia-book-standardized/topical_index/130.htm#Nebadon"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2.htm#Salvington" TargetMode="External"/><Relationship Id="rId2" Type="http://schemas.openxmlformats.org/officeDocument/2006/relationships/hyperlink" Target="http://fifthepochalrevelationfellowship.com/audio/paper043/p043_08.mp3"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23.htm#Morontia_Power_Supervisors" TargetMode="External"/><Relationship Id="rId4" Type="http://schemas.openxmlformats.org/officeDocument/2006/relationships/hyperlink" Target="http://fifthepochalrevelationfellowship.com/b-urantia-book-standardized/topical_index/111.htm#Master_Physical_Controller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hyperlink" Target="http://fifthepochalrevelationfellowship.com/b-urantia-book-standardized/topical_index/123.htm#morontia_life"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papers/text-standardization.htm#U43_8_2"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smtClean="0"/>
              <a:t>The Urantia Book</a:t>
            </a:r>
            <a:endParaRPr lang="en-US"/>
          </a:p>
        </p:txBody>
      </p:sp>
      <p:sp>
        <p:nvSpPr>
          <p:cNvPr id="3" name="Subtitle 2"/>
          <p:cNvSpPr>
            <a:spLocks noGrp="1"/>
          </p:cNvSpPr>
          <p:nvPr>
            <p:ph type="subTitle" idx="1"/>
          </p:nvPr>
        </p:nvSpPr>
        <p:spPr>
          <a:xfrm>
            <a:off x="1295400" y="1447800"/>
            <a:ext cx="6400800" cy="1752600"/>
          </a:xfrm>
        </p:spPr>
        <p:txBody>
          <a:bodyPr/>
          <a:lstStyle/>
          <a:p>
            <a:r>
              <a:rPr lang="en-US" b="1" smtClean="0"/>
              <a:t>Paper 43</a:t>
            </a:r>
          </a:p>
          <a:p>
            <a:r>
              <a:rPr lang="en-US" b="1"/>
              <a:t>The Constellations</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white"/>
                </a:solidFill>
                <a:effectLst/>
                <a:uLnTx/>
                <a:uFillTx/>
                <a:hlinkClick r:id="rId4"/>
              </a:rPr>
              <a:t>Paper  43 - Video study group link</a:t>
            </a:r>
            <a:endParaRPr kumimoji="0" lang="en-US" sz="2400" b="0" i="0" u="none" strike="noStrike" kern="0" cap="none" spc="0" normalizeH="0" baseline="0" noProof="0" smtClean="0">
              <a:ln>
                <a:noFill/>
              </a:ln>
              <a:solidFill>
                <a:prstClr val="white"/>
              </a:solidFill>
              <a:effectLst/>
              <a:uLnTx/>
              <a:uFillTx/>
            </a:endParaRPr>
          </a:p>
        </p:txBody>
      </p:sp>
      <p:sp>
        <p:nvSpPr>
          <p:cNvPr id="7" name="Rectangle 6"/>
          <p:cNvSpPr/>
          <p:nvPr/>
        </p:nvSpPr>
        <p:spPr>
          <a:xfrm>
            <a:off x="2209800" y="5632175"/>
            <a:ext cx="52959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white"/>
                </a:solidFill>
                <a:effectLst/>
                <a:uLnTx/>
                <a:uFillTx/>
                <a:hlinkClick r:id="rId5"/>
              </a:rPr>
              <a:t>Paper 42 - Energy - Mind and Matter</a:t>
            </a:r>
            <a:endParaRPr kumimoji="0" lang="en-US" sz="2400" b="0" i="0" u="none" strike="noStrike" kern="0" cap="none" spc="0" normalizeH="0" baseline="0" noProof="0" smtClean="0">
              <a:ln>
                <a:noFill/>
              </a:ln>
              <a:solidFill>
                <a:prstClr val="white"/>
              </a:solidFill>
              <a:effectLst/>
              <a:uLnTx/>
              <a:uFillTx/>
            </a:endParaRPr>
          </a:p>
        </p:txBody>
      </p:sp>
    </p:spTree>
    <p:extLst>
      <p:ext uri="{BB962C8B-B14F-4D97-AF65-F5344CB8AC3E}">
        <p14:creationId xmlns:p14="http://schemas.microsoft.com/office/powerpoint/2010/main" val="245314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19177"/>
            <a:ext cx="9144000" cy="3819646"/>
          </a:xfrm>
          <a:prstGeom prst="rect">
            <a:avLst/>
          </a:prstGeom>
        </p:spPr>
      </p:pic>
    </p:spTree>
    <p:extLst>
      <p:ext uri="{BB962C8B-B14F-4D97-AF65-F5344CB8AC3E}">
        <p14:creationId xmlns:p14="http://schemas.microsoft.com/office/powerpoint/2010/main" val="2495064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(494.3)</a:t>
            </a:r>
            <a:r>
              <a:rPr lang="en-US"/>
              <a:t> </a:t>
            </a:r>
            <a:r>
              <a:rPr lang="en-US" baseline="30000"/>
              <a:t>43:8.4</a:t>
            </a:r>
            <a:r>
              <a:rPr lang="en-US"/>
              <a:t> On the </a:t>
            </a:r>
            <a:r>
              <a:rPr lang="en-US">
                <a:hlinkClick r:id="rId2"/>
              </a:rPr>
              <a:t>mansion worlds</a:t>
            </a:r>
            <a:r>
              <a:rPr lang="en-US"/>
              <a:t> you completed the unification of the evolving mortal personality; on the system capital you attained Jerusem citizenship and achieved the willingness to submit the self to the disciplines of group activities and co-ordinated undertakings; but now on the constellation training worlds you are to achieve the real socialization of your evolving morontia personality. This supernal cultural acquirement consists in learning how to:</a:t>
            </a:r>
          </a:p>
        </p:txBody>
      </p:sp>
    </p:spTree>
    <p:extLst>
      <p:ext uri="{BB962C8B-B14F-4D97-AF65-F5344CB8AC3E}">
        <p14:creationId xmlns:p14="http://schemas.microsoft.com/office/powerpoint/2010/main" val="40788842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(494.4)</a:t>
            </a:r>
            <a:r>
              <a:rPr lang="en-US"/>
              <a:t> </a:t>
            </a:r>
            <a:r>
              <a:rPr lang="en-US" baseline="30000"/>
              <a:t>43:8.5</a:t>
            </a:r>
            <a:r>
              <a:rPr lang="en-US"/>
              <a:t> 1. Live happily and work effectively with ten diverse fellow morontians, while ten such groups are associated in companies of one hundred and then federated in corps of one thousand. </a:t>
            </a:r>
          </a:p>
        </p:txBody>
      </p:sp>
    </p:spTree>
    <p:extLst>
      <p:ext uri="{BB962C8B-B14F-4D97-AF65-F5344CB8AC3E}">
        <p14:creationId xmlns:p14="http://schemas.microsoft.com/office/powerpoint/2010/main" val="4500638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(494.5)</a:t>
            </a:r>
            <a:r>
              <a:rPr lang="en-US"/>
              <a:t> </a:t>
            </a:r>
            <a:r>
              <a:rPr lang="en-US" baseline="30000"/>
              <a:t>43:8.6</a:t>
            </a:r>
            <a:r>
              <a:rPr lang="en-US"/>
              <a:t> 2. Abide joyfully and co-operate heartily with ten </a:t>
            </a:r>
            <a:r>
              <a:rPr lang="en-US">
                <a:hlinkClick r:id="rId2"/>
              </a:rPr>
              <a:t>univitatia,</a:t>
            </a:r>
            <a:r>
              <a:rPr lang="en-US"/>
              <a:t> who, though similar intellectually to morontia beings, are very different in every other way. And then must you function with this group of ten as it co-ordinates with ten other families, which are in turn confederated into a corps of one thousand univitatia. </a:t>
            </a:r>
          </a:p>
        </p:txBody>
      </p:sp>
    </p:spTree>
    <p:extLst>
      <p:ext uri="{BB962C8B-B14F-4D97-AF65-F5344CB8AC3E}">
        <p14:creationId xmlns:p14="http://schemas.microsoft.com/office/powerpoint/2010/main" val="41322503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(494.6)</a:t>
            </a:r>
            <a:r>
              <a:rPr lang="en-US"/>
              <a:t> </a:t>
            </a:r>
            <a:r>
              <a:rPr lang="en-US" baseline="30000"/>
              <a:t>43:8.7</a:t>
            </a:r>
            <a:r>
              <a:rPr lang="en-US"/>
              <a:t> 3. Achieve simultaneous adjustment to both fellow morontians and these host univitatia. Acquire the ability voluntarily and effectively to co-operate with your own order of beings in close working association with a somewhat dissimilar group of intelligent creatures. </a:t>
            </a:r>
          </a:p>
        </p:txBody>
      </p:sp>
    </p:spTree>
    <p:extLst>
      <p:ext uri="{BB962C8B-B14F-4D97-AF65-F5344CB8AC3E}">
        <p14:creationId xmlns:p14="http://schemas.microsoft.com/office/powerpoint/2010/main" val="24251512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(494.7)</a:t>
            </a:r>
            <a:r>
              <a:rPr lang="en-US"/>
              <a:t> </a:t>
            </a:r>
            <a:r>
              <a:rPr lang="en-US" baseline="30000"/>
              <a:t>43:8.8</a:t>
            </a:r>
            <a:r>
              <a:rPr lang="en-US"/>
              <a:t> 4. While thus socially functioning with beings like and unlike yourself, achieve intellectual harmony with, and make vocational adjustment to, both groups of associates. </a:t>
            </a:r>
          </a:p>
        </p:txBody>
      </p:sp>
    </p:spTree>
    <p:extLst>
      <p:ext uri="{BB962C8B-B14F-4D97-AF65-F5344CB8AC3E}">
        <p14:creationId xmlns:p14="http://schemas.microsoft.com/office/powerpoint/2010/main" val="34063675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(494.8)</a:t>
            </a:r>
            <a:r>
              <a:rPr lang="en-US"/>
              <a:t> </a:t>
            </a:r>
            <a:r>
              <a:rPr lang="en-US" baseline="30000"/>
              <a:t>43:8.9</a:t>
            </a:r>
            <a:r>
              <a:rPr lang="en-US"/>
              <a:t> 5. While attaining satisfactory socialization of the personality on intellectual and vocational levels, further perfect the ability to live in intimate contact with similar and slightly dissimilar beings with ever-lessening irritability and ever-diminishing resentment. The </a:t>
            </a:r>
            <a:r>
              <a:rPr lang="en-US">
                <a:hlinkClick r:id="rId2"/>
              </a:rPr>
              <a:t>reversion directors</a:t>
            </a:r>
            <a:r>
              <a:rPr lang="en-US"/>
              <a:t> contribute much to this latter attainment through their group-play activities. </a:t>
            </a:r>
          </a:p>
        </p:txBody>
      </p:sp>
    </p:spTree>
    <p:extLst>
      <p:ext uri="{BB962C8B-B14F-4D97-AF65-F5344CB8AC3E}">
        <p14:creationId xmlns:p14="http://schemas.microsoft.com/office/powerpoint/2010/main" val="3847685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(494.9)</a:t>
            </a:r>
            <a:r>
              <a:rPr lang="en-US"/>
              <a:t> </a:t>
            </a:r>
            <a:r>
              <a:rPr lang="en-US" baseline="30000"/>
              <a:t>43:8.10</a:t>
            </a:r>
            <a:r>
              <a:rPr lang="en-US"/>
              <a:t> 6. Adjust all of these various socialization techniques to the furtherance of the progressive co-ordination of the Paradise-ascension career; augment universe insight by enhancing the ability to grasp the eternal goal-meanings concealed within these seemingly insignificant time-space activities. </a:t>
            </a:r>
          </a:p>
        </p:txBody>
      </p:sp>
    </p:spTree>
    <p:extLst>
      <p:ext uri="{BB962C8B-B14F-4D97-AF65-F5344CB8AC3E}">
        <p14:creationId xmlns:p14="http://schemas.microsoft.com/office/powerpoint/2010/main" val="20370960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(494.10)</a:t>
            </a:r>
            <a:r>
              <a:rPr lang="en-US"/>
              <a:t> </a:t>
            </a:r>
            <a:r>
              <a:rPr lang="en-US" baseline="30000"/>
              <a:t>43:8.11</a:t>
            </a:r>
            <a:r>
              <a:rPr lang="en-US"/>
              <a:t> 7. And then, climax all of these procedures of multisocialization with the concurrent enhancement of </a:t>
            </a:r>
            <a:r>
              <a:rPr lang="en-US">
                <a:hlinkClick r:id="rId2"/>
              </a:rPr>
              <a:t>spiritual insight</a:t>
            </a:r>
            <a:r>
              <a:rPr lang="en-US"/>
              <a:t> as it pertains to the augmentation of all phases of personal endowment through group spiritual association and morontia co-ordination. Intellectually, socially, and spiritually two moral creatures do not merely double their personal </a:t>
            </a:r>
            <a:r>
              <a:rPr lang="en-US">
                <a:hlinkClick r:id="rId3"/>
              </a:rPr>
              <a:t>potentials</a:t>
            </a:r>
            <a:r>
              <a:rPr lang="en-US"/>
              <a:t> of universe achievement by partnership technique; they more nearly quadruple their attainment and accomplishment possibilities. </a:t>
            </a:r>
          </a:p>
        </p:txBody>
      </p:sp>
    </p:spTree>
    <p:extLst>
      <p:ext uri="{BB962C8B-B14F-4D97-AF65-F5344CB8AC3E}">
        <p14:creationId xmlns:p14="http://schemas.microsoft.com/office/powerpoint/2010/main" val="21465651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(495.1)</a:t>
            </a:r>
            <a:r>
              <a:rPr lang="en-US"/>
              <a:t> </a:t>
            </a:r>
            <a:r>
              <a:rPr lang="en-US" baseline="30000"/>
              <a:t>43:8.12</a:t>
            </a:r>
            <a:r>
              <a:rPr lang="en-US"/>
              <a:t> We have portrayed Edentia socialization as an association of a morontia mortal with a univitatia family group consisting of ten intellectually dissimilar individuals concomitant with a similar association with ten fellow morontians. But on the first seven major worlds only one ascending mortal lives with ten univitatia. On the second group of seven major worlds two mortals abide with each native group of ten, and so on up until, on the last group of seven major spheres, ten morontia beings are domiciled with ten univitatia. As you learn how better to socialize with the univitatia, you will practice such improved ethics in your relations with your fellow </a:t>
            </a:r>
            <a:r>
              <a:rPr lang="en-US">
                <a:hlinkClick r:id="rId2"/>
              </a:rPr>
              <a:t>morontia progressors.</a:t>
            </a:r>
            <a:endParaRPr lang="en-US"/>
          </a:p>
          <a:p>
            <a:pPr marL="0" indent="0">
              <a:buNone/>
            </a:pPr>
            <a:endParaRPr lang="en-US"/>
          </a:p>
        </p:txBody>
      </p:sp>
    </p:spTree>
    <p:extLst>
      <p:ext uri="{BB962C8B-B14F-4D97-AF65-F5344CB8AC3E}">
        <p14:creationId xmlns:p14="http://schemas.microsoft.com/office/powerpoint/2010/main" val="33801702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(495.2)</a:t>
            </a:r>
            <a:r>
              <a:rPr lang="en-US"/>
              <a:t> </a:t>
            </a:r>
            <a:r>
              <a:rPr lang="en-US" baseline="30000"/>
              <a:t>43:8.13</a:t>
            </a:r>
            <a:r>
              <a:rPr lang="en-US"/>
              <a:t> As </a:t>
            </a:r>
            <a:r>
              <a:rPr lang="en-US">
                <a:hlinkClick r:id="rId2"/>
              </a:rPr>
              <a:t>ascending mortals</a:t>
            </a:r>
            <a:r>
              <a:rPr lang="en-US"/>
              <a:t> you will enjoy your sojourn on the progress worlds of Edentia, but you will not experience that personal thrill of satisfaction which characterizes your initial contact with universe affairs on the system headquarters or your farewell touch with these realities on the final worlds of the universe capital.</a:t>
            </a:r>
          </a:p>
        </p:txBody>
      </p:sp>
    </p:spTree>
    <p:extLst>
      <p:ext uri="{BB962C8B-B14F-4D97-AF65-F5344CB8AC3E}">
        <p14:creationId xmlns:p14="http://schemas.microsoft.com/office/powerpoint/2010/main" val="107143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04" y="0"/>
            <a:ext cx="8388991" cy="6858000"/>
          </a:xfrm>
          <a:prstGeom prst="rect">
            <a:avLst/>
          </a:prstGeom>
        </p:spPr>
      </p:pic>
    </p:spTree>
    <p:extLst>
      <p:ext uri="{BB962C8B-B14F-4D97-AF65-F5344CB8AC3E}">
        <p14:creationId xmlns:p14="http://schemas.microsoft.com/office/powerpoint/2010/main" val="42821681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9. Citizenship on Edentia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(495.3)</a:t>
            </a:r>
            <a:r>
              <a:rPr lang="en-US"/>
              <a:t> </a:t>
            </a:r>
            <a:r>
              <a:rPr lang="en-US" baseline="30000"/>
              <a:t>43:9.1</a:t>
            </a:r>
            <a:r>
              <a:rPr lang="en-US"/>
              <a:t> After graduation from world number seventy, </a:t>
            </a:r>
            <a:r>
              <a:rPr lang="en-US">
                <a:hlinkClick r:id="rId3"/>
              </a:rPr>
              <a:t>ascending mortals</a:t>
            </a:r>
            <a:r>
              <a:rPr lang="en-US"/>
              <a:t> take up residence on Edentia. Ascenders now, for the first time, attend the " assemblies of </a:t>
            </a:r>
            <a:r>
              <a:rPr lang="en-US">
                <a:hlinkClick r:id="rId4"/>
              </a:rPr>
              <a:t>Paradise</a:t>
            </a:r>
            <a:r>
              <a:rPr lang="en-US"/>
              <a:t> " and hear the story of their far-flung career as it is depicted by the Faithful of Days, the first of the Supreme Trinity-origin Personalities they have met.</a:t>
            </a:r>
          </a:p>
        </p:txBody>
      </p:sp>
    </p:spTree>
    <p:extLst>
      <p:ext uri="{BB962C8B-B14F-4D97-AF65-F5344CB8AC3E}">
        <p14:creationId xmlns:p14="http://schemas.microsoft.com/office/powerpoint/2010/main" val="32908005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7990"/>
            <a:ext cx="9144000" cy="6002020"/>
          </a:xfrm>
          <a:prstGeom prst="rect">
            <a:avLst/>
          </a:prstGeom>
        </p:spPr>
      </p:pic>
    </p:spTree>
    <p:extLst>
      <p:ext uri="{BB962C8B-B14F-4D97-AF65-F5344CB8AC3E}">
        <p14:creationId xmlns:p14="http://schemas.microsoft.com/office/powerpoint/2010/main" val="3638113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(495.4)</a:t>
            </a:r>
            <a:r>
              <a:rPr lang="en-US"/>
              <a:t> </a:t>
            </a:r>
            <a:r>
              <a:rPr lang="en-US" baseline="30000"/>
              <a:t>43:9.2</a:t>
            </a:r>
            <a:r>
              <a:rPr lang="en-US"/>
              <a:t> This entire sojourn on the constellation training worlds, culminating in Edentia citizenship, is a period of true and heavenly bliss for the </a:t>
            </a:r>
            <a:r>
              <a:rPr lang="en-US">
                <a:hlinkClick r:id="rId2"/>
              </a:rPr>
              <a:t>morontia progressors.</a:t>
            </a:r>
            <a:r>
              <a:rPr lang="en-US"/>
              <a:t> Throughout your sojourn on the system worlds you were evolving from a near-animal to a morontia creature; you were more material than spiritual. On the </a:t>
            </a:r>
            <a:r>
              <a:rPr lang="en-US">
                <a:hlinkClick r:id="rId3"/>
              </a:rPr>
              <a:t>Salvington</a:t>
            </a:r>
            <a:r>
              <a:rPr lang="en-US"/>
              <a:t> spheres you will be evolving from a morontia being to the status of a true spirit; you will be more spiritual than material. But on Edentia, ascenders are midway between their former and their future estates, midway in their passage from evolutionary animal to ascending spirit. During your whole stay on Edentia and its worlds you are " as the </a:t>
            </a:r>
            <a:r>
              <a:rPr lang="en-US">
                <a:hlinkClick r:id="rId4"/>
              </a:rPr>
              <a:t>angels</a:t>
            </a:r>
            <a:r>
              <a:rPr lang="en-US"/>
              <a:t> "; you are constantly progressing but all the while maintaining a general and a typical morontia status.</a:t>
            </a:r>
          </a:p>
        </p:txBody>
      </p:sp>
    </p:spTree>
    <p:extLst>
      <p:ext uri="{BB962C8B-B14F-4D97-AF65-F5344CB8AC3E}">
        <p14:creationId xmlns:p14="http://schemas.microsoft.com/office/powerpoint/2010/main" val="3115430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(495.5)</a:t>
            </a:r>
            <a:r>
              <a:rPr lang="en-US"/>
              <a:t> </a:t>
            </a:r>
            <a:r>
              <a:rPr lang="en-US" baseline="30000"/>
              <a:t>43:9.3</a:t>
            </a:r>
            <a:r>
              <a:rPr lang="en-US"/>
              <a:t> This constellation sojourn of an ascending mortal is the most uniform and stabilized epoch in the entire career of morontia progression. This experience constitutes the prespirit socialization training of the ascenders. It is analogous to the prefinaliter spiritual experience of </a:t>
            </a:r>
            <a:r>
              <a:rPr lang="en-US">
                <a:hlinkClick r:id="rId2"/>
              </a:rPr>
              <a:t>Havona</a:t>
            </a:r>
            <a:r>
              <a:rPr lang="en-US"/>
              <a:t> and to the preabsonite training on Paradise.</a:t>
            </a:r>
          </a:p>
        </p:txBody>
      </p:sp>
    </p:spTree>
    <p:extLst>
      <p:ext uri="{BB962C8B-B14F-4D97-AF65-F5344CB8AC3E}">
        <p14:creationId xmlns:p14="http://schemas.microsoft.com/office/powerpoint/2010/main" val="40788842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(495.6)</a:t>
            </a:r>
            <a:r>
              <a:rPr lang="en-US"/>
              <a:t> </a:t>
            </a:r>
            <a:r>
              <a:rPr lang="en-US" baseline="30000"/>
              <a:t>43:9.4</a:t>
            </a:r>
            <a:r>
              <a:rPr lang="en-US"/>
              <a:t> Ascending mortals on Edentia are chiefly occupied with the assignments on the seventy progressive </a:t>
            </a:r>
            <a:r>
              <a:rPr lang="en-US">
                <a:hlinkClick r:id="rId2"/>
              </a:rPr>
              <a:t>univitatia</a:t>
            </a:r>
            <a:r>
              <a:rPr lang="en-US"/>
              <a:t> worlds. They also serve in varied capacities on Edentia itself, mainly in conjunction with the constellation program concerned with group, racial, national, and planetary welfare. The </a:t>
            </a:r>
            <a:r>
              <a:rPr lang="en-US">
                <a:hlinkClick r:id="rId3"/>
              </a:rPr>
              <a:t>Most Highs</a:t>
            </a:r>
            <a:r>
              <a:rPr lang="en-US"/>
              <a:t> are not so much engaged in fostering individual advancement on the inhabited worlds; they rule in the kingdoms of men rather than in the hearts of individuals.</a:t>
            </a:r>
          </a:p>
        </p:txBody>
      </p:sp>
    </p:spTree>
    <p:extLst>
      <p:ext uri="{BB962C8B-B14F-4D97-AF65-F5344CB8AC3E}">
        <p14:creationId xmlns:p14="http://schemas.microsoft.com/office/powerpoint/2010/main" val="45006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(495.7)</a:t>
            </a:r>
            <a:r>
              <a:rPr lang="en-US"/>
              <a:t> </a:t>
            </a:r>
            <a:r>
              <a:rPr lang="en-US" baseline="30000"/>
              <a:t>43:9.5</a:t>
            </a:r>
            <a:r>
              <a:rPr lang="en-US"/>
              <a:t> And on that day when you are prepared to leave Edentia for the Salvington career, you will pause and look back on one of the most beautiful and most refreshing of all your </a:t>
            </a:r>
            <a:r>
              <a:rPr lang="en-US">
                <a:hlinkClick r:id="rId2"/>
              </a:rPr>
              <a:t>epochs</a:t>
            </a:r>
            <a:r>
              <a:rPr lang="en-US"/>
              <a:t> of training this side of Paradise. But the glory of it all augments as you ascend inward and achieve increased capacity for enlarged appreciation of divine </a:t>
            </a:r>
            <a:r>
              <a:rPr lang="en-US">
                <a:hlinkClick r:id="rId3"/>
              </a:rPr>
              <a:t>meanings</a:t>
            </a:r>
            <a:r>
              <a:rPr lang="en-US"/>
              <a:t> and spiritual </a:t>
            </a:r>
            <a:r>
              <a:rPr lang="en-US">
                <a:hlinkClick r:id="rId4"/>
              </a:rPr>
              <a:t>values.</a:t>
            </a:r>
            <a:endParaRPr lang="en-US"/>
          </a:p>
          <a:p>
            <a:pPr marL="0" indent="0">
              <a:buNone/>
            </a:pPr>
            <a:r>
              <a:rPr lang="en-US" baseline="30000"/>
              <a:t>(496.1)</a:t>
            </a:r>
            <a:r>
              <a:rPr lang="en-US"/>
              <a:t> </a:t>
            </a:r>
            <a:r>
              <a:rPr lang="en-US" baseline="30000"/>
              <a:t>43:9.6</a:t>
            </a:r>
            <a:r>
              <a:rPr lang="en-US"/>
              <a:t> [Sponsored by Malavatia Melchizedek.]</a:t>
            </a:r>
          </a:p>
          <a:p>
            <a:pPr marL="0" indent="0">
              <a:buNone/>
            </a:pPr>
            <a:endParaRPr lang="en-US"/>
          </a:p>
        </p:txBody>
      </p:sp>
    </p:spTree>
    <p:extLst>
      <p:ext uri="{BB962C8B-B14F-4D97-AF65-F5344CB8AC3E}">
        <p14:creationId xmlns:p14="http://schemas.microsoft.com/office/powerpoint/2010/main" val="41322503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2438400"/>
            <a:ext cx="52959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white"/>
                </a:solidFill>
                <a:effectLst/>
                <a:uLnTx/>
                <a:uFillTx/>
                <a:hlinkClick r:id="rId2"/>
              </a:rPr>
              <a:t>Paper 44 - The Celestial Artisans</a:t>
            </a:r>
            <a:endParaRPr kumimoji="0" lang="en-US" sz="2400" b="0" i="0" u="none" strike="noStrike" kern="0" cap="none" spc="0" normalizeH="0" baseline="0" noProof="0" smtClean="0">
              <a:ln>
                <a:noFill/>
              </a:ln>
              <a:solidFill>
                <a:prstClr val="white"/>
              </a:solidFill>
              <a:effectLst/>
              <a:uLnTx/>
              <a:uFillTx/>
            </a:endParaRPr>
          </a:p>
        </p:txBody>
      </p:sp>
    </p:spTree>
    <p:extLst>
      <p:ext uri="{BB962C8B-B14F-4D97-AF65-F5344CB8AC3E}">
        <p14:creationId xmlns:p14="http://schemas.microsoft.com/office/powerpoint/2010/main" val="226678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0850"/>
            <a:ext cx="9144000" cy="5956300"/>
          </a:xfrm>
          <a:prstGeom prst="rect">
            <a:avLst/>
          </a:prstGeom>
        </p:spPr>
      </p:pic>
    </p:spTree>
    <p:extLst>
      <p:ext uri="{BB962C8B-B14F-4D97-AF65-F5344CB8AC3E}">
        <p14:creationId xmlns:p14="http://schemas.microsoft.com/office/powerpoint/2010/main" val="228259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0030"/>
            <a:ext cx="9144000" cy="6377940"/>
          </a:xfrm>
          <a:prstGeom prst="rect">
            <a:avLst/>
          </a:prstGeom>
        </p:spPr>
      </p:pic>
    </p:spTree>
    <p:extLst>
      <p:ext uri="{BB962C8B-B14F-4D97-AF65-F5344CB8AC3E}">
        <p14:creationId xmlns:p14="http://schemas.microsoft.com/office/powerpoint/2010/main" val="163530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4693"/>
            <a:ext cx="9144000" cy="5908614"/>
          </a:xfrm>
          <a:prstGeom prst="rect">
            <a:avLst/>
          </a:prstGeom>
        </p:spPr>
      </p:pic>
    </p:spTree>
    <p:extLst>
      <p:ext uri="{BB962C8B-B14F-4D97-AF65-F5344CB8AC3E}">
        <p14:creationId xmlns:p14="http://schemas.microsoft.com/office/powerpoint/2010/main" val="238044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5" y="0"/>
            <a:ext cx="8748689" cy="6858000"/>
          </a:xfrm>
          <a:prstGeom prst="rect">
            <a:avLst/>
          </a:prstGeom>
        </p:spPr>
      </p:pic>
    </p:spTree>
    <p:extLst>
      <p:ext uri="{BB962C8B-B14F-4D97-AF65-F5344CB8AC3E}">
        <p14:creationId xmlns:p14="http://schemas.microsoft.com/office/powerpoint/2010/main" val="337415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4350"/>
            <a:ext cx="9144000" cy="5829300"/>
          </a:xfrm>
          <a:prstGeom prst="rect">
            <a:avLst/>
          </a:prstGeom>
        </p:spPr>
      </p:pic>
    </p:spTree>
    <p:extLst>
      <p:ext uri="{BB962C8B-B14F-4D97-AF65-F5344CB8AC3E}">
        <p14:creationId xmlns:p14="http://schemas.microsoft.com/office/powerpoint/2010/main" val="196277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(485.2)</a:t>
            </a:r>
            <a:r>
              <a:rPr lang="en-US"/>
              <a:t> </a:t>
            </a:r>
            <a:r>
              <a:rPr lang="en-US" baseline="30000"/>
              <a:t>43:0.2</a:t>
            </a:r>
            <a:r>
              <a:rPr lang="en-US"/>
              <a:t> The government of your constellation is situated in a cluster of 771 </a:t>
            </a:r>
            <a:r>
              <a:rPr lang="en-US">
                <a:hlinkClick r:id="rId2"/>
              </a:rPr>
              <a:t>architectural spheres,</a:t>
            </a:r>
            <a:r>
              <a:rPr lang="en-US"/>
              <a:t> the centermost and largest of which is Edentia, the seat of the administration of the </a:t>
            </a:r>
            <a:r>
              <a:rPr lang="en-US">
                <a:hlinkClick r:id="rId3"/>
              </a:rPr>
              <a:t>Constellation Fathers,</a:t>
            </a:r>
            <a:r>
              <a:rPr lang="en-US"/>
              <a:t> the </a:t>
            </a:r>
            <a:r>
              <a:rPr lang="en-US">
                <a:hlinkClick r:id="rId4"/>
              </a:rPr>
              <a:t>Most Highs of Norlatiadek.</a:t>
            </a:r>
            <a:r>
              <a:rPr lang="en-US"/>
              <a:t> Edentia itself is approximately one hundred times as large as your world. The seventy major spheres surrounding Edentia are about ten times the size of Urantia, while the ten satellites which revolve around each of these seventy worlds are about the size of Urantia. These 771 architectural spheres are quite comparable in size to those of other constellations.</a:t>
            </a:r>
          </a:p>
        </p:txBody>
      </p:sp>
    </p:spTree>
    <p:extLst>
      <p:ext uri="{BB962C8B-B14F-4D97-AF65-F5344CB8AC3E}">
        <p14:creationId xmlns:p14="http://schemas.microsoft.com/office/powerpoint/2010/main" val="235005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91" y="0"/>
            <a:ext cx="8859617" cy="6858000"/>
          </a:xfrm>
          <a:prstGeom prst="rect">
            <a:avLst/>
          </a:prstGeom>
        </p:spPr>
      </p:pic>
    </p:spTree>
    <p:extLst>
      <p:ext uri="{BB962C8B-B14F-4D97-AF65-F5344CB8AC3E}">
        <p14:creationId xmlns:p14="http://schemas.microsoft.com/office/powerpoint/2010/main" val="239740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(485.3)</a:t>
            </a:r>
            <a:r>
              <a:rPr lang="en-US"/>
              <a:t> </a:t>
            </a:r>
            <a:r>
              <a:rPr lang="en-US" baseline="30000"/>
              <a:t>43:0.3</a:t>
            </a:r>
            <a:r>
              <a:rPr lang="en-US"/>
              <a:t> Edentia time reckoning and distance measurement are those of Salvington, and like the spheres of the universe capital, the constellation headquarters worlds are fully supplied with all orders of celestial intelligences. In general, these personalities are not very different from those described in connection with the universe administration.</a:t>
            </a:r>
          </a:p>
        </p:txBody>
      </p:sp>
    </p:spTree>
    <p:extLst>
      <p:ext uri="{BB962C8B-B14F-4D97-AF65-F5344CB8AC3E}">
        <p14:creationId xmlns:p14="http://schemas.microsoft.com/office/powerpoint/2010/main" val="41322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smtClean="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a:t>
            </a:r>
            <a:r>
              <a:rPr lang="en-US" sz="2800" smtClean="0">
                <a:solidFill>
                  <a:prstClr val="white"/>
                </a:solidFill>
                <a:hlinkClick r:id="rId2"/>
              </a:rPr>
              <a:t>Urantia</a:t>
            </a:r>
            <a:r>
              <a:rPr lang="en-US" sz="2800" smtClean="0">
                <a:solidFill>
                  <a:prstClr val="white"/>
                </a:solidFill>
              </a:rPr>
              <a:t> for the use of his slides from that web site.</a:t>
            </a:r>
            <a:endParaRPr lang="en-US" sz="2800">
              <a:solidFill>
                <a:prstClr val="white"/>
              </a:solidFill>
            </a:endParaRPr>
          </a:p>
        </p:txBody>
      </p:sp>
    </p:spTree>
    <p:extLst>
      <p:ext uri="{BB962C8B-B14F-4D97-AF65-F5344CB8AC3E}">
        <p14:creationId xmlns:p14="http://schemas.microsoft.com/office/powerpoint/2010/main" val="2027052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(485.4)</a:t>
            </a:r>
            <a:r>
              <a:rPr lang="en-US"/>
              <a:t> </a:t>
            </a:r>
            <a:r>
              <a:rPr lang="en-US" baseline="30000"/>
              <a:t>43:0.4</a:t>
            </a:r>
            <a:r>
              <a:rPr lang="en-US"/>
              <a:t> The </a:t>
            </a:r>
            <a:r>
              <a:rPr lang="en-US">
                <a:hlinkClick r:id="rId2"/>
              </a:rPr>
              <a:t>supervisor seraphim,</a:t>
            </a:r>
            <a:r>
              <a:rPr lang="en-US"/>
              <a:t> the third order of local universe </a:t>
            </a:r>
            <a:r>
              <a:rPr lang="en-US">
                <a:hlinkClick r:id="rId3"/>
              </a:rPr>
              <a:t>angels,</a:t>
            </a:r>
            <a:r>
              <a:rPr lang="en-US"/>
              <a:t> are assigned to the service of the constellations. They make their headquarters on the capital spheres and minister extensively to the encircling morontia-training worlds. In Norlatiadek the seventy major spheres, together with the seven hundred minor satellites, are inhabited by the </a:t>
            </a:r>
            <a:r>
              <a:rPr lang="en-US">
                <a:hlinkClick r:id="rId4"/>
              </a:rPr>
              <a:t>univitatia,</a:t>
            </a:r>
            <a:r>
              <a:rPr lang="en-US"/>
              <a:t> the </a:t>
            </a:r>
            <a:r>
              <a:rPr lang="en-US">
                <a:hlinkClick r:id="rId5"/>
              </a:rPr>
              <a:t>permanent citizens</a:t>
            </a:r>
            <a:r>
              <a:rPr lang="en-US"/>
              <a:t> of the constellation. All these architectural worlds are fully administered by the various groups of native life, for the greater part unrevealed but including the efficient spironga and the beautiful spornagia. Being the mid-point in the morontia-training regime, as you might suspect, the </a:t>
            </a:r>
            <a:r>
              <a:rPr lang="en-US">
                <a:hlinkClick r:id="rId6"/>
              </a:rPr>
              <a:t>morontia life</a:t>
            </a:r>
            <a:r>
              <a:rPr lang="en-US"/>
              <a:t> of the constellations is both typical and ideal.</a:t>
            </a:r>
          </a:p>
        </p:txBody>
      </p:sp>
    </p:spTree>
    <p:extLst>
      <p:ext uri="{BB962C8B-B14F-4D97-AF65-F5344CB8AC3E}">
        <p14:creationId xmlns:p14="http://schemas.microsoft.com/office/powerpoint/2010/main" val="242515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1. The Constellation Headquarters</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lnSpcReduction="10000"/>
          </a:bodyPr>
          <a:lstStyle/>
          <a:p>
            <a:pPr marL="0" indent="0">
              <a:buNone/>
            </a:pPr>
            <a:r>
              <a:rPr lang="en-US" baseline="30000"/>
              <a:t>(485.5)</a:t>
            </a:r>
            <a:r>
              <a:rPr lang="en-US"/>
              <a:t> </a:t>
            </a:r>
            <a:r>
              <a:rPr lang="en-US" baseline="30000"/>
              <a:t>43:1.1</a:t>
            </a:r>
            <a:r>
              <a:rPr lang="en-US"/>
              <a:t> Edentia abounds in fascinating highlands, extensive elevations of </a:t>
            </a:r>
            <a:r>
              <a:rPr lang="en-US">
                <a:hlinkClick r:id="rId3"/>
              </a:rPr>
              <a:t>physical matter</a:t>
            </a:r>
            <a:r>
              <a:rPr lang="en-US"/>
              <a:t> crowned with </a:t>
            </a:r>
            <a:r>
              <a:rPr lang="en-US">
                <a:hlinkClick r:id="rId4"/>
              </a:rPr>
              <a:t>morontia life</a:t>
            </a:r>
            <a:r>
              <a:rPr lang="en-US"/>
              <a:t> and overspread with spiritual glory, but there are no rugged mountain ranges such as appear on Urantia. There are tens of thousands of sparkling lakes and thousands upon thousands of interconnecting streams, but there are no great oceans nor torrential rivers. Only the highlands are devoid of these surface streams.</a:t>
            </a:r>
          </a:p>
        </p:txBody>
      </p:sp>
    </p:spTree>
    <p:extLst>
      <p:ext uri="{BB962C8B-B14F-4D97-AF65-F5344CB8AC3E}">
        <p14:creationId xmlns:p14="http://schemas.microsoft.com/office/powerpoint/2010/main" val="106219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(486.1)</a:t>
            </a:r>
            <a:r>
              <a:rPr lang="en-US"/>
              <a:t> </a:t>
            </a:r>
            <a:r>
              <a:rPr lang="en-US" baseline="30000"/>
              <a:t>43:1.2</a:t>
            </a:r>
            <a:r>
              <a:rPr lang="en-US"/>
              <a:t> The water of Edentia and similar </a:t>
            </a:r>
            <a:r>
              <a:rPr lang="en-US">
                <a:hlinkClick r:id="rId2"/>
              </a:rPr>
              <a:t>architectural spheres</a:t>
            </a:r>
            <a:r>
              <a:rPr lang="en-US"/>
              <a:t> is no different from the water of the evolutionary planets. The water systems of such spheres are both surface and subterranean, and the moisture is in constant circulation. Edentia can be circumnavigated via these various water routes, though the chief channel of transportation is the atmosphere. Spirit beings would naturally travel above the surface of the sphere, while the morontia and material beings make use of material and semimaterial means to negotiate atmospheric passage.</a:t>
            </a:r>
          </a:p>
        </p:txBody>
      </p:sp>
    </p:spTree>
    <p:extLst>
      <p:ext uri="{BB962C8B-B14F-4D97-AF65-F5344CB8AC3E}">
        <p14:creationId xmlns:p14="http://schemas.microsoft.com/office/powerpoint/2010/main" val="340636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(486.2)</a:t>
            </a:r>
            <a:r>
              <a:rPr lang="en-US"/>
              <a:t> </a:t>
            </a:r>
            <a:r>
              <a:rPr lang="en-US" baseline="30000"/>
              <a:t>43:1.3</a:t>
            </a:r>
            <a:r>
              <a:rPr lang="en-US"/>
              <a:t> Edentia and its associated worlds have a true atmosphere, the usual three-gas mixture which is characteristic of such architectural creations, and which embodies the two elements of Urantian atmosphere plus that morontia gas suitable for the respiration of morontia creatures. But while this atmosphere is both material and morontial, there are no storms or hurricanes; neither is there summer nor winter. This absence of atmospheric disturbances and of seasonal variation makes it possible to embellish all outdoors on these especially created worlds.</a:t>
            </a:r>
          </a:p>
        </p:txBody>
      </p:sp>
    </p:spTree>
    <p:extLst>
      <p:ext uri="{BB962C8B-B14F-4D97-AF65-F5344CB8AC3E}">
        <p14:creationId xmlns:p14="http://schemas.microsoft.com/office/powerpoint/2010/main" val="384768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(486.3)</a:t>
            </a:r>
            <a:r>
              <a:rPr lang="en-US"/>
              <a:t> </a:t>
            </a:r>
            <a:r>
              <a:rPr lang="en-US" baseline="30000"/>
              <a:t>43:1.4</a:t>
            </a:r>
            <a:r>
              <a:rPr lang="en-US"/>
              <a:t> The Edentia highlands are magnificent physical features, and their beauty is enhanced by the endless profusion of life which abounds throughout their length and breadth. Excepting a few rather isolated structures, these highlands contain no work of creature hands. Material and morontial ornamentations are limited to the dwelling areas. The lesser elevations are the sites of special residences and are beautifully embellished with both biologic and morontia art.</a:t>
            </a:r>
          </a:p>
        </p:txBody>
      </p:sp>
    </p:spTree>
    <p:extLst>
      <p:ext uri="{BB962C8B-B14F-4D97-AF65-F5344CB8AC3E}">
        <p14:creationId xmlns:p14="http://schemas.microsoft.com/office/powerpoint/2010/main" val="20370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(486.4)</a:t>
            </a:r>
            <a:r>
              <a:rPr lang="en-US"/>
              <a:t> </a:t>
            </a:r>
            <a:r>
              <a:rPr lang="en-US" baseline="30000"/>
              <a:t>43:1.5</a:t>
            </a:r>
            <a:r>
              <a:rPr lang="en-US"/>
              <a:t> Situated on the summit of the seventh highland range are the resurrection halls of Edentia, wherein awaken the </a:t>
            </a:r>
            <a:r>
              <a:rPr lang="en-US">
                <a:hlinkClick r:id="rId2"/>
              </a:rPr>
              <a:t>ascending mortals</a:t>
            </a:r>
            <a:r>
              <a:rPr lang="en-US"/>
              <a:t> of the secondary modified order of ascension. These chambers of creature reassembly are under the supervision of the Melchizedeks. The first of the receiving spheres of Edentia (like the planet Melchizedek near Salvington) also has special resurrection halls, wherein the mortals of the modified orders of ascension are reassembled.</a:t>
            </a:r>
          </a:p>
        </p:txBody>
      </p:sp>
    </p:spTree>
    <p:extLst>
      <p:ext uri="{BB962C8B-B14F-4D97-AF65-F5344CB8AC3E}">
        <p14:creationId xmlns:p14="http://schemas.microsoft.com/office/powerpoint/2010/main" val="214656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(486.5)</a:t>
            </a:r>
            <a:r>
              <a:rPr lang="en-US"/>
              <a:t> </a:t>
            </a:r>
            <a:r>
              <a:rPr lang="en-US" baseline="30000"/>
              <a:t>43:1.6</a:t>
            </a:r>
            <a:r>
              <a:rPr lang="en-US"/>
              <a:t> The Melchizedeks also maintain two special colleges on Edentia. One, the emergency school, is devoted to the study of problems growing out of the </a:t>
            </a:r>
            <a:r>
              <a:rPr lang="en-US">
                <a:hlinkClick r:id="rId2"/>
              </a:rPr>
              <a:t>Satania</a:t>
            </a:r>
            <a:r>
              <a:rPr lang="en-US"/>
              <a:t> rebellion. The other, the bestowal school, is dedicated to the mastery of the new problems arising out of the fact that Michael made his final bestowal on one of the worlds of </a:t>
            </a:r>
            <a:r>
              <a:rPr lang="en-US">
                <a:hlinkClick r:id="rId3"/>
              </a:rPr>
              <a:t>Norlatiadek.</a:t>
            </a:r>
            <a:r>
              <a:rPr lang="en-US"/>
              <a:t> This latter college was established almost forty thousand years ago, immediately after the announcement by Michael that Urantia had been selected as the world for his final bestowal.</a:t>
            </a:r>
            <a:r>
              <a:rPr lang="en-US">
                <a:hlinkClick r:id="rId4"/>
              </a:rPr>
              <a:t>*</a:t>
            </a:r>
            <a:endParaRPr lang="en-US"/>
          </a:p>
          <a:p>
            <a:pPr marL="0" indent="0">
              <a:buNone/>
            </a:pPr>
            <a:endParaRPr lang="en-US"/>
          </a:p>
        </p:txBody>
      </p:sp>
    </p:spTree>
    <p:extLst>
      <p:ext uri="{BB962C8B-B14F-4D97-AF65-F5344CB8AC3E}">
        <p14:creationId xmlns:p14="http://schemas.microsoft.com/office/powerpoint/2010/main" val="3380170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(486.6)</a:t>
            </a:r>
            <a:r>
              <a:rPr lang="en-US"/>
              <a:t> </a:t>
            </a:r>
            <a:r>
              <a:rPr lang="en-US" baseline="30000"/>
              <a:t>43:1.7</a:t>
            </a:r>
            <a:r>
              <a:rPr lang="en-US"/>
              <a:t> The sea of glass, the receiving area of Edentia, is near the administrative center and is encircled by the headquarters amphitheater. Surrounding this area are the governing centers for the seventy divisions of constellation affairs. One half of Edentia is divided into seventy triangular sections, whose boundaries converge at the headquarters buildings of their respective </a:t>
            </a:r>
            <a:r>
              <a:rPr lang="en-US">
                <a:hlinkClick r:id="rId2"/>
              </a:rPr>
              <a:t>sectors.</a:t>
            </a:r>
            <a:r>
              <a:rPr lang="en-US"/>
              <a:t> The remainder of this sphere is one vast natural park, the gardens of God.</a:t>
            </a:r>
          </a:p>
        </p:txBody>
      </p:sp>
    </p:spTree>
    <p:extLst>
      <p:ext uri="{BB962C8B-B14F-4D97-AF65-F5344CB8AC3E}">
        <p14:creationId xmlns:p14="http://schemas.microsoft.com/office/powerpoint/2010/main" val="107143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(486.7)</a:t>
            </a:r>
            <a:r>
              <a:rPr lang="en-US"/>
              <a:t> </a:t>
            </a:r>
            <a:r>
              <a:rPr lang="en-US" baseline="30000"/>
              <a:t>43:1.8</a:t>
            </a:r>
            <a:r>
              <a:rPr lang="en-US"/>
              <a:t> During your periodic visits to Edentia, though the entire planet is open to your inspection, most of your time will be spent in that administrative triangle whose number corresponds to that of your current residential world. You will always be welcome as an observer in the legislative assemblies.</a:t>
            </a:r>
          </a:p>
        </p:txBody>
      </p:sp>
    </p:spTree>
    <p:extLst>
      <p:ext uri="{BB962C8B-B14F-4D97-AF65-F5344CB8AC3E}">
        <p14:creationId xmlns:p14="http://schemas.microsoft.com/office/powerpoint/2010/main" val="311543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a:t>(486.8)</a:t>
            </a:r>
            <a:r>
              <a:rPr lang="en-US"/>
              <a:t> </a:t>
            </a:r>
            <a:r>
              <a:rPr lang="en-US" baseline="30000"/>
              <a:t>43:1.9</a:t>
            </a:r>
            <a:r>
              <a:rPr lang="en-US"/>
              <a:t> The morontia area assigned to ascending mortals resident on Edentia is located in the mid-zone of the thirty-fifth triangle adjoining the headquarters of the </a:t>
            </a:r>
            <a:r>
              <a:rPr lang="en-US">
                <a:hlinkClick r:id="rId2"/>
              </a:rPr>
              <a:t>finaliters,</a:t>
            </a:r>
            <a:r>
              <a:rPr lang="en-US"/>
              <a:t> situated in the thirty-sixth triangle. The general headquarters of the </a:t>
            </a:r>
            <a:r>
              <a:rPr lang="en-US">
                <a:hlinkClick r:id="rId3"/>
              </a:rPr>
              <a:t>univitatia</a:t>
            </a:r>
            <a:r>
              <a:rPr lang="en-US"/>
              <a:t> occupies an enormous area in the mid-region of the thirty-fourth triangle immediately adjoining the residential reservation of the morontia citizens. From these arrangements it may be seen that provision is made for the accommodation of at least seventy major divisions of celestial life, and also that each of these seventy triangular areas is correlated with some one of the seventy major spheres of morontia training.</a:t>
            </a:r>
          </a:p>
        </p:txBody>
      </p:sp>
    </p:spTree>
    <p:extLst>
      <p:ext uri="{BB962C8B-B14F-4D97-AF65-F5344CB8AC3E}">
        <p14:creationId xmlns:p14="http://schemas.microsoft.com/office/powerpoint/2010/main" val="407888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a:t>Paper 43 </a:t>
            </a:r>
            <a:br>
              <a:rPr lang="en-US"/>
            </a:br>
            <a:r>
              <a:rPr lang="en-US"/>
              <a:t>The </a:t>
            </a:r>
            <a:r>
              <a:rPr lang="en-US" smtClean="0"/>
              <a:t>Constellations</a:t>
            </a:r>
            <a:r>
              <a:rPr lang="en-US"/>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(485.1)</a:t>
            </a:r>
            <a:r>
              <a:rPr lang="en-US"/>
              <a:t> </a:t>
            </a:r>
            <a:r>
              <a:rPr lang="en-US" baseline="30000"/>
              <a:t>43:0.1</a:t>
            </a:r>
            <a:r>
              <a:rPr lang="en-US"/>
              <a:t> Urantia is commonly referred to as 606 of </a:t>
            </a:r>
            <a:r>
              <a:rPr lang="en-US">
                <a:hlinkClick r:id="rId3"/>
              </a:rPr>
              <a:t>Satania</a:t>
            </a:r>
            <a:r>
              <a:rPr lang="en-US"/>
              <a:t> in </a:t>
            </a:r>
            <a:r>
              <a:rPr lang="en-US">
                <a:hlinkClick r:id="rId4"/>
              </a:rPr>
              <a:t>Norlatiadek</a:t>
            </a:r>
            <a:r>
              <a:rPr lang="en-US"/>
              <a:t> of </a:t>
            </a:r>
            <a:r>
              <a:rPr lang="en-US">
                <a:hlinkClick r:id="rId5"/>
              </a:rPr>
              <a:t>Nebadon,</a:t>
            </a:r>
            <a:r>
              <a:rPr lang="en-US"/>
              <a:t> meaning the six hundred sixth inhabited world in the local system of Satania, situated in the constellation of Norlatiadek, one of the one hundred </a:t>
            </a:r>
            <a:r>
              <a:rPr lang="en-US">
                <a:hlinkClick r:id="rId6"/>
              </a:rPr>
              <a:t>constellations</a:t>
            </a:r>
            <a:r>
              <a:rPr lang="en-US"/>
              <a:t> of the local universe of Nebadon. Constellations being the primary divisions of a local universe, their rulers link the </a:t>
            </a:r>
            <a:r>
              <a:rPr lang="en-US">
                <a:hlinkClick r:id="rId7"/>
              </a:rPr>
              <a:t>local systems</a:t>
            </a:r>
            <a:r>
              <a:rPr lang="en-US"/>
              <a:t> of inhabited worlds to the central administration of the local universe on </a:t>
            </a:r>
            <a:r>
              <a:rPr lang="en-US">
                <a:hlinkClick r:id="rId8"/>
              </a:rPr>
              <a:t>Salvington</a:t>
            </a:r>
            <a:r>
              <a:rPr lang="en-US"/>
              <a:t> and by </a:t>
            </a:r>
            <a:r>
              <a:rPr lang="en-US">
                <a:hlinkClick r:id="rId9"/>
              </a:rPr>
              <a:t>reflectivity</a:t>
            </a:r>
            <a:r>
              <a:rPr lang="en-US"/>
              <a:t> to the superadministration of the </a:t>
            </a:r>
            <a:r>
              <a:rPr lang="en-US">
                <a:hlinkClick r:id="rId10"/>
              </a:rPr>
              <a:t>Ancients of Days</a:t>
            </a:r>
            <a:r>
              <a:rPr lang="en-US"/>
              <a:t> on </a:t>
            </a:r>
            <a:r>
              <a:rPr lang="en-US">
                <a:hlinkClick r:id="rId11"/>
              </a:rPr>
              <a:t>Uversa.</a:t>
            </a:r>
            <a:endParaRPr lang="en-US"/>
          </a:p>
          <a:p>
            <a:pPr marL="0" indent="0">
              <a:buNone/>
            </a:pPr>
            <a:endParaRPr lang="en-US"/>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(487.1)</a:t>
            </a:r>
            <a:r>
              <a:rPr lang="en-US"/>
              <a:t> </a:t>
            </a:r>
            <a:r>
              <a:rPr lang="en-US" baseline="30000"/>
              <a:t>43:1.10</a:t>
            </a:r>
            <a:r>
              <a:rPr lang="en-US"/>
              <a:t> The Edentia sea of glass is one enormous circular crystal about one hundred miles in circumference and about thirty miles in depth. This magnificent crystal serves as the receiving field for all </a:t>
            </a:r>
            <a:r>
              <a:rPr lang="en-US">
                <a:hlinkClick r:id="rId2"/>
              </a:rPr>
              <a:t>transport seraphim</a:t>
            </a:r>
            <a:r>
              <a:rPr lang="en-US"/>
              <a:t> and other beings arriving from points outside the sphere; such a sea of glass greatly facilitates the landing of transport </a:t>
            </a:r>
            <a:r>
              <a:rPr lang="en-US">
                <a:hlinkClick r:id="rId3"/>
              </a:rPr>
              <a:t>seraphim.</a:t>
            </a:r>
            <a:endParaRPr lang="en-US"/>
          </a:p>
          <a:p>
            <a:pPr marL="0" indent="0">
              <a:buNone/>
            </a:pPr>
            <a:endParaRPr lang="en-US"/>
          </a:p>
        </p:txBody>
      </p:sp>
    </p:spTree>
    <p:extLst>
      <p:ext uri="{BB962C8B-B14F-4D97-AF65-F5344CB8AC3E}">
        <p14:creationId xmlns:p14="http://schemas.microsoft.com/office/powerpoint/2010/main" val="45006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(487.2)</a:t>
            </a:r>
            <a:r>
              <a:rPr lang="en-US"/>
              <a:t> </a:t>
            </a:r>
            <a:r>
              <a:rPr lang="en-US" baseline="30000"/>
              <a:t>43:1.11</a:t>
            </a:r>
            <a:r>
              <a:rPr lang="en-US"/>
              <a:t> A crystal field on this order is found on almost all architectural worlds; and it serves many purposes aside from its decorative value, being utilized for portraying superuniverse </a:t>
            </a:r>
            <a:r>
              <a:rPr lang="en-US">
                <a:hlinkClick r:id="rId2"/>
              </a:rPr>
              <a:t>reflectivity</a:t>
            </a:r>
            <a:r>
              <a:rPr lang="en-US"/>
              <a:t> to assembled groups and as a factor in the energy-transformation technique for modifying the currents of space and for adapting other incoming physical-energy streams.</a:t>
            </a:r>
          </a:p>
        </p:txBody>
      </p:sp>
    </p:spTree>
    <p:extLst>
      <p:ext uri="{BB962C8B-B14F-4D97-AF65-F5344CB8AC3E}">
        <p14:creationId xmlns:p14="http://schemas.microsoft.com/office/powerpoint/2010/main" val="413225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The Constellation Government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a:t>(487.3)</a:t>
            </a:r>
            <a:r>
              <a:rPr lang="en-US"/>
              <a:t> </a:t>
            </a:r>
            <a:r>
              <a:rPr lang="en-US" baseline="30000"/>
              <a:t>43:2.1</a:t>
            </a:r>
            <a:r>
              <a:rPr lang="en-US"/>
              <a:t> The </a:t>
            </a:r>
            <a:r>
              <a:rPr lang="en-US">
                <a:hlinkClick r:id="rId3"/>
              </a:rPr>
              <a:t>constellations</a:t>
            </a:r>
            <a:r>
              <a:rPr lang="en-US"/>
              <a:t> are the autonomous units of a local universe, each constellation being administered according to its own legislative enactments. When the courts of </a:t>
            </a:r>
            <a:r>
              <a:rPr lang="en-US">
                <a:hlinkClick r:id="rId4"/>
              </a:rPr>
              <a:t>Nebadon</a:t>
            </a:r>
            <a:r>
              <a:rPr lang="en-US"/>
              <a:t> sit in judgment on universe affairs, all internal matters are adjudicated in accordance with the laws prevailing in the constellation concerned. These judicial decrees of </a:t>
            </a:r>
            <a:r>
              <a:rPr lang="en-US">
                <a:hlinkClick r:id="rId5"/>
              </a:rPr>
              <a:t>Salvington,</a:t>
            </a:r>
            <a:r>
              <a:rPr lang="en-US"/>
              <a:t> together with the legislative enactments of the constellations, are executed by the administrators of the </a:t>
            </a:r>
            <a:r>
              <a:rPr lang="en-US">
                <a:hlinkClick r:id="rId6"/>
              </a:rPr>
              <a:t>local systems.</a:t>
            </a:r>
            <a:endParaRPr lang="en-US"/>
          </a:p>
          <a:p>
            <a:pPr marL="0" indent="0">
              <a:buNone/>
            </a:pPr>
            <a:endParaRPr lang="en-US"/>
          </a:p>
        </p:txBody>
      </p:sp>
    </p:spTree>
    <p:extLst>
      <p:ext uri="{BB962C8B-B14F-4D97-AF65-F5344CB8AC3E}">
        <p14:creationId xmlns:p14="http://schemas.microsoft.com/office/powerpoint/2010/main" val="32480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(487.4)</a:t>
            </a:r>
            <a:r>
              <a:rPr lang="en-US"/>
              <a:t> </a:t>
            </a:r>
            <a:r>
              <a:rPr lang="en-US" baseline="30000"/>
              <a:t>43:2.2</a:t>
            </a:r>
            <a:r>
              <a:rPr lang="en-US"/>
              <a:t> Constellations thus function as the legislative or lawmaking units, while the local systems serve as the executive or enforcement units. The Salvington government is the supreme judicial and co-ordinating authority.</a:t>
            </a:r>
          </a:p>
        </p:txBody>
      </p:sp>
    </p:spTree>
    <p:extLst>
      <p:ext uri="{BB962C8B-B14F-4D97-AF65-F5344CB8AC3E}">
        <p14:creationId xmlns:p14="http://schemas.microsoft.com/office/powerpoint/2010/main" val="242515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(487.5)</a:t>
            </a:r>
            <a:r>
              <a:rPr lang="en-US"/>
              <a:t> </a:t>
            </a:r>
            <a:r>
              <a:rPr lang="en-US" baseline="30000"/>
              <a:t>43:2.3</a:t>
            </a:r>
            <a:r>
              <a:rPr lang="en-US"/>
              <a:t> While the supreme judicial function rests with the central administration of a local universe, there are two subsidiary but major tribunals at the headquarters of each constellation, the Melchizedek council and the court of the </a:t>
            </a:r>
            <a:r>
              <a:rPr lang="en-US">
                <a:hlinkClick r:id="rId2"/>
              </a:rPr>
              <a:t>Most High.</a:t>
            </a:r>
            <a:endParaRPr lang="en-US"/>
          </a:p>
          <a:p>
            <a:pPr marL="0" indent="0">
              <a:buNone/>
            </a:pPr>
            <a:endParaRPr lang="en-US"/>
          </a:p>
        </p:txBody>
      </p:sp>
    </p:spTree>
    <p:extLst>
      <p:ext uri="{BB962C8B-B14F-4D97-AF65-F5344CB8AC3E}">
        <p14:creationId xmlns:p14="http://schemas.microsoft.com/office/powerpoint/2010/main" val="3406367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(487.6)</a:t>
            </a:r>
            <a:r>
              <a:rPr lang="en-US"/>
              <a:t> </a:t>
            </a:r>
            <a:r>
              <a:rPr lang="en-US" baseline="30000"/>
              <a:t>43:2.4</a:t>
            </a:r>
            <a:r>
              <a:rPr lang="en-US"/>
              <a:t> All judicial problems are first reviewed by the council of the Melchizedeks. Twelve of this order who have had certain requisite experience on the evolutionary planets and on the system headquarters worlds are empowered to review evidence, digest pleas, and formulate provisional verdicts, which are passed on to the court of the Most High, the reigning Constellation Father. The mortal division of this latter tribunal consists of seven judges, all of whom are ascendant mortals. The higher you ascend in the universe, the more certain you are to be judged by those of your own kind.</a:t>
            </a:r>
          </a:p>
        </p:txBody>
      </p:sp>
    </p:spTree>
    <p:extLst>
      <p:ext uri="{BB962C8B-B14F-4D97-AF65-F5344CB8AC3E}">
        <p14:creationId xmlns:p14="http://schemas.microsoft.com/office/powerpoint/2010/main" val="3847685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67" y="0"/>
            <a:ext cx="7051866" cy="6858000"/>
          </a:xfrm>
          <a:prstGeom prst="rect">
            <a:avLst/>
          </a:prstGeom>
        </p:spPr>
      </p:pic>
    </p:spTree>
    <p:extLst>
      <p:ext uri="{BB962C8B-B14F-4D97-AF65-F5344CB8AC3E}">
        <p14:creationId xmlns:p14="http://schemas.microsoft.com/office/powerpoint/2010/main" val="134472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(487.7)</a:t>
            </a:r>
            <a:r>
              <a:rPr lang="en-US"/>
              <a:t> </a:t>
            </a:r>
            <a:r>
              <a:rPr lang="en-US" baseline="30000"/>
              <a:t>43:2.5</a:t>
            </a:r>
            <a:r>
              <a:rPr lang="en-US"/>
              <a:t> The constellation legislative body is divided into three groups. The legislative program of a constellation originates in the lower house of ascenders, a group presided over by a finaliter and consisting of one thousand representative mortals. Each system nominates ten members to sit in this deliberative assembly. On Edentia this body is not fully recruited at the present time.</a:t>
            </a:r>
          </a:p>
        </p:txBody>
      </p:sp>
    </p:spTree>
    <p:extLst>
      <p:ext uri="{BB962C8B-B14F-4D97-AF65-F5344CB8AC3E}">
        <p14:creationId xmlns:p14="http://schemas.microsoft.com/office/powerpoint/2010/main" val="203709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80" y="0"/>
            <a:ext cx="7526239" cy="6858000"/>
          </a:xfrm>
          <a:prstGeom prst="rect">
            <a:avLst/>
          </a:prstGeom>
        </p:spPr>
      </p:pic>
    </p:spTree>
    <p:extLst>
      <p:ext uri="{BB962C8B-B14F-4D97-AF65-F5344CB8AC3E}">
        <p14:creationId xmlns:p14="http://schemas.microsoft.com/office/powerpoint/2010/main" val="160022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(487.8)</a:t>
            </a:r>
            <a:r>
              <a:rPr lang="en-US"/>
              <a:t> </a:t>
            </a:r>
            <a:r>
              <a:rPr lang="en-US" baseline="30000"/>
              <a:t>43:2.6</a:t>
            </a:r>
            <a:r>
              <a:rPr lang="en-US"/>
              <a:t> The mid-chamber of legislators is composed of the </a:t>
            </a:r>
            <a:r>
              <a:rPr lang="en-US">
                <a:hlinkClick r:id="rId2"/>
              </a:rPr>
              <a:t>seraphic hosts</a:t>
            </a:r>
            <a:r>
              <a:rPr lang="en-US"/>
              <a:t> and their associates, other children of the local universe Mother Spirit. This group numbers one hundred and is nominated by the supervising personalities who preside over the various activities of such beings as they function within the constellation.</a:t>
            </a:r>
          </a:p>
        </p:txBody>
      </p:sp>
    </p:spTree>
    <p:extLst>
      <p:ext uri="{BB962C8B-B14F-4D97-AF65-F5344CB8AC3E}">
        <p14:creationId xmlns:p14="http://schemas.microsoft.com/office/powerpoint/2010/main" val="214656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329870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0560"/>
            <a:ext cx="9144000" cy="5516880"/>
          </a:xfrm>
          <a:prstGeom prst="rect">
            <a:avLst/>
          </a:prstGeom>
        </p:spPr>
      </p:pic>
    </p:spTree>
    <p:extLst>
      <p:ext uri="{BB962C8B-B14F-4D97-AF65-F5344CB8AC3E}">
        <p14:creationId xmlns:p14="http://schemas.microsoft.com/office/powerpoint/2010/main" val="261147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(488.1)</a:t>
            </a:r>
            <a:r>
              <a:rPr lang="en-US"/>
              <a:t> </a:t>
            </a:r>
            <a:r>
              <a:rPr lang="en-US" baseline="30000"/>
              <a:t>43:2.7</a:t>
            </a:r>
            <a:r>
              <a:rPr lang="en-US"/>
              <a:t> The advisory or highest body of constellation legislators consists of the house of peers - the house of the divine Sons. This corps is chosen by the Most High Fathers and numbers ten. Only Sons of special experience may serve in this upper house. This is the fact-finding and timesaving group which very effectively serves both of the lower divisions of the legislative assembly.</a:t>
            </a:r>
          </a:p>
        </p:txBody>
      </p:sp>
    </p:spTree>
    <p:extLst>
      <p:ext uri="{BB962C8B-B14F-4D97-AF65-F5344CB8AC3E}">
        <p14:creationId xmlns:p14="http://schemas.microsoft.com/office/powerpoint/2010/main" val="338017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567193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marL="0" indent="0">
              <a:buNone/>
            </a:pPr>
            <a:r>
              <a:rPr lang="en-US" baseline="30000"/>
              <a:t>(488.2)</a:t>
            </a:r>
            <a:r>
              <a:rPr lang="en-US"/>
              <a:t> </a:t>
            </a:r>
            <a:r>
              <a:rPr lang="en-US" baseline="30000"/>
              <a:t>43:2.8</a:t>
            </a:r>
            <a:r>
              <a:rPr lang="en-US"/>
              <a:t> The combined council of legislators consists of three members from each of these separate branches of the constellation deliberative assembly and is presided over by the reigning junior Most High. This group sanctions the final form of all enactments and authorizes their promulgation by the broadcasters. The approval of this supreme commission renders legislative enactments the law of the realm; their acts are final. The legislative pronouncements of Edentia constitute the fundamental law of all </a:t>
            </a:r>
            <a:r>
              <a:rPr lang="en-US">
                <a:hlinkClick r:id="rId2"/>
              </a:rPr>
              <a:t>Norlatiadek.</a:t>
            </a:r>
            <a:endParaRPr lang="en-US"/>
          </a:p>
          <a:p>
            <a:pPr marL="0" indent="0">
              <a:buNone/>
            </a:pPr>
            <a:endParaRPr lang="en-US"/>
          </a:p>
        </p:txBody>
      </p:sp>
    </p:spTree>
    <p:extLst>
      <p:ext uri="{BB962C8B-B14F-4D97-AF65-F5344CB8AC3E}">
        <p14:creationId xmlns:p14="http://schemas.microsoft.com/office/powerpoint/2010/main" val="107143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The Most Highs of Norlatiadek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(488.3)</a:t>
            </a:r>
            <a:r>
              <a:rPr lang="en-US"/>
              <a:t> </a:t>
            </a:r>
            <a:r>
              <a:rPr lang="en-US" baseline="30000"/>
              <a:t>43:3.1</a:t>
            </a:r>
            <a:r>
              <a:rPr lang="en-US"/>
              <a:t> The rulers of the </a:t>
            </a:r>
            <a:r>
              <a:rPr lang="en-US">
                <a:hlinkClick r:id="rId3"/>
              </a:rPr>
              <a:t>constellations</a:t>
            </a:r>
            <a:r>
              <a:rPr lang="en-US"/>
              <a:t> are of the Vorondadek order of local universe sonship. When commissioned to active duty in the universe as constellation rulers or otherwise, these Sons are known as the </a:t>
            </a:r>
            <a:r>
              <a:rPr lang="en-US" i="1">
                <a:hlinkClick r:id="rId4"/>
              </a:rPr>
              <a:t>Most Highs</a:t>
            </a:r>
            <a:r>
              <a:rPr lang="en-US" i="1"/>
              <a:t> </a:t>
            </a:r>
            <a:r>
              <a:rPr lang="en-US"/>
              <a:t>since they embody the highest administrative wisdom, coupled with the most farseeing and intelligent loyalty, of all the orders of the Local </a:t>
            </a:r>
            <a:r>
              <a:rPr lang="en-US">
                <a:hlinkClick r:id="rId5"/>
              </a:rPr>
              <a:t>Universe Sons</a:t>
            </a:r>
            <a:r>
              <a:rPr lang="en-US"/>
              <a:t> of God. Their personal integrity and their group loyalty have never been questioned; no disaffection of the </a:t>
            </a:r>
            <a:r>
              <a:rPr lang="en-US">
                <a:hlinkClick r:id="rId6"/>
              </a:rPr>
              <a:t>Vorondadek Sons</a:t>
            </a:r>
            <a:r>
              <a:rPr lang="en-US"/>
              <a:t> has ever occurred in </a:t>
            </a:r>
            <a:r>
              <a:rPr lang="en-US">
                <a:hlinkClick r:id="rId7"/>
              </a:rPr>
              <a:t>Nebadon.</a:t>
            </a:r>
            <a:endParaRPr lang="en-US"/>
          </a:p>
          <a:p>
            <a:pPr marL="0" indent="0">
              <a:buNone/>
            </a:pPr>
            <a:endParaRPr lang="en-US"/>
          </a:p>
        </p:txBody>
      </p:sp>
    </p:spTree>
    <p:extLst>
      <p:ext uri="{BB962C8B-B14F-4D97-AF65-F5344CB8AC3E}">
        <p14:creationId xmlns:p14="http://schemas.microsoft.com/office/powerpoint/2010/main" val="4084972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(488.4)</a:t>
            </a:r>
            <a:r>
              <a:rPr lang="en-US"/>
              <a:t> </a:t>
            </a:r>
            <a:r>
              <a:rPr lang="en-US" baseline="30000"/>
              <a:t>43:3.2</a:t>
            </a:r>
            <a:r>
              <a:rPr lang="en-US"/>
              <a:t> At least three Vorondadek Sons are commissioned by </a:t>
            </a:r>
            <a:r>
              <a:rPr lang="en-US">
                <a:hlinkClick r:id="rId2"/>
              </a:rPr>
              <a:t>Gabriel</a:t>
            </a:r>
            <a:r>
              <a:rPr lang="en-US"/>
              <a:t> as the Most Highs of each of the Nebadon constellations. The presiding member of this trio is known as the </a:t>
            </a:r>
            <a:r>
              <a:rPr lang="en-US" i="1"/>
              <a:t>Constellation Father</a:t>
            </a:r>
            <a:r>
              <a:rPr lang="en-US"/>
              <a:t> and his two associates as the </a:t>
            </a:r>
            <a:r>
              <a:rPr lang="en-US" i="1"/>
              <a:t>senior </a:t>
            </a:r>
            <a:r>
              <a:rPr lang="en-US" i="1">
                <a:hlinkClick r:id="rId3"/>
              </a:rPr>
              <a:t>Most High</a:t>
            </a:r>
            <a:r>
              <a:rPr lang="en-US" i="1"/>
              <a:t> </a:t>
            </a:r>
            <a:r>
              <a:rPr lang="en-US"/>
              <a:t>and the </a:t>
            </a:r>
            <a:r>
              <a:rPr lang="en-US" i="1"/>
              <a:t>junior Most High.</a:t>
            </a:r>
            <a:r>
              <a:rPr lang="en-US"/>
              <a:t> A Constellation Father reigns for ten thousand standard years (about 50,000 Urantia years), having previously served as junior associate and as senior associate for equal periods.</a:t>
            </a:r>
          </a:p>
        </p:txBody>
      </p:sp>
    </p:spTree>
    <p:extLst>
      <p:ext uri="{BB962C8B-B14F-4D97-AF65-F5344CB8AC3E}">
        <p14:creationId xmlns:p14="http://schemas.microsoft.com/office/powerpoint/2010/main" val="311543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8440"/>
            <a:ext cx="9144000" cy="6421120"/>
          </a:xfrm>
          <a:prstGeom prst="rect">
            <a:avLst/>
          </a:prstGeom>
        </p:spPr>
      </p:pic>
    </p:spTree>
    <p:extLst>
      <p:ext uri="{BB962C8B-B14F-4D97-AF65-F5344CB8AC3E}">
        <p14:creationId xmlns:p14="http://schemas.microsoft.com/office/powerpoint/2010/main" val="823734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(488.5)</a:t>
            </a:r>
            <a:r>
              <a:rPr lang="en-US"/>
              <a:t> </a:t>
            </a:r>
            <a:r>
              <a:rPr lang="en-US" baseline="30000"/>
              <a:t>43:3.3</a:t>
            </a:r>
            <a:r>
              <a:rPr lang="en-US"/>
              <a:t> The Psalmist knew that Edentia was ruled by three </a:t>
            </a:r>
            <a:r>
              <a:rPr lang="en-US">
                <a:hlinkClick r:id="rId2"/>
              </a:rPr>
              <a:t>Constellation Fathers</a:t>
            </a:r>
            <a:r>
              <a:rPr lang="en-US"/>
              <a:t> and accordingly spoke of their abode in the plural: " There is a river, the streams whereof shall make glad the city of God, the most holy place of the tabernacles of the Most Highs. "</a:t>
            </a:r>
          </a:p>
        </p:txBody>
      </p:sp>
    </p:spTree>
    <p:extLst>
      <p:ext uri="{BB962C8B-B14F-4D97-AF65-F5344CB8AC3E}">
        <p14:creationId xmlns:p14="http://schemas.microsoft.com/office/powerpoint/2010/main" val="4078884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(488.6)</a:t>
            </a:r>
            <a:r>
              <a:rPr lang="en-US"/>
              <a:t> </a:t>
            </a:r>
            <a:r>
              <a:rPr lang="en-US" baseline="30000"/>
              <a:t>43:3.4</a:t>
            </a:r>
            <a:r>
              <a:rPr lang="en-US"/>
              <a:t> Down through the ages there has been great confusion on Urantia regarding the various universe rulers. Many later teachers confused their vague and indefinite tribal deities with the Most High Fathers. Still later, the Hebrews merged all of these celestial rulers into a composite </a:t>
            </a:r>
            <a:r>
              <a:rPr lang="en-US">
                <a:hlinkClick r:id="rId2"/>
              </a:rPr>
              <a:t>Deity.</a:t>
            </a:r>
            <a:r>
              <a:rPr lang="en-US"/>
              <a:t> One teacher understood that the Most Highs were not the Supreme Rulers, for he said, " He who dwells in the secret place of the Most High shall abide under the shadow of the </a:t>
            </a:r>
            <a:r>
              <a:rPr lang="en-US">
                <a:hlinkClick r:id="rId3"/>
              </a:rPr>
              <a:t>Almighty.</a:t>
            </a:r>
            <a:r>
              <a:rPr lang="en-US"/>
              <a:t> " In the Urantia records it is very difficult at times to know exactly who is referred to by the term " Most High. " But Daniel fully understood these matters. He said, " The Most High rules in the kingdom of men and gives it to whomsoever he will. "</a:t>
            </a:r>
          </a:p>
        </p:txBody>
      </p:sp>
    </p:spTree>
    <p:extLst>
      <p:ext uri="{BB962C8B-B14F-4D97-AF65-F5344CB8AC3E}">
        <p14:creationId xmlns:p14="http://schemas.microsoft.com/office/powerpoint/2010/main" val="450063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(488.7)</a:t>
            </a:r>
            <a:r>
              <a:rPr lang="en-US"/>
              <a:t> </a:t>
            </a:r>
            <a:r>
              <a:rPr lang="en-US" baseline="30000"/>
              <a:t>43:3.5</a:t>
            </a:r>
            <a:r>
              <a:rPr lang="en-US"/>
              <a:t> The Constellation Fathers are little occupied with the individuals of an inhabited planet, but they are closely associated with those legislative and lawmaking functions of the constellations which so greatly concern every mortal </a:t>
            </a:r>
            <a:r>
              <a:rPr lang="en-US" i="1"/>
              <a:t>race</a:t>
            </a:r>
            <a:r>
              <a:rPr lang="en-US"/>
              <a:t> and national </a:t>
            </a:r>
            <a:r>
              <a:rPr lang="en-US" i="1"/>
              <a:t>group</a:t>
            </a:r>
            <a:r>
              <a:rPr lang="en-US"/>
              <a:t> of the inhabited worlds.</a:t>
            </a:r>
          </a:p>
        </p:txBody>
      </p:sp>
    </p:spTree>
    <p:extLst>
      <p:ext uri="{BB962C8B-B14F-4D97-AF65-F5344CB8AC3E}">
        <p14:creationId xmlns:p14="http://schemas.microsoft.com/office/powerpoint/2010/main" val="413225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96" y="0"/>
            <a:ext cx="7130807" cy="6858000"/>
          </a:xfrm>
          <a:prstGeom prst="rect">
            <a:avLst/>
          </a:prstGeom>
        </p:spPr>
      </p:pic>
    </p:spTree>
    <p:extLst>
      <p:ext uri="{BB962C8B-B14F-4D97-AF65-F5344CB8AC3E}">
        <p14:creationId xmlns:p14="http://schemas.microsoft.com/office/powerpoint/2010/main" val="233786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(489.1)</a:t>
            </a:r>
            <a:r>
              <a:rPr lang="en-US"/>
              <a:t> </a:t>
            </a:r>
            <a:r>
              <a:rPr lang="en-US" baseline="30000"/>
              <a:t>43:3.6</a:t>
            </a:r>
            <a:r>
              <a:rPr lang="en-US"/>
              <a:t> Although the constellation regime stands between you and the universe administration, as individuals you would ordinarily be little concerned with the constellation government. Your great interest would normally center in the local system, </a:t>
            </a:r>
            <a:r>
              <a:rPr lang="en-US">
                <a:hlinkClick r:id="rId2"/>
              </a:rPr>
              <a:t>Satania;</a:t>
            </a:r>
            <a:r>
              <a:rPr lang="en-US"/>
              <a:t> but temporarily, Urantia is closely related to the constellation rulers because of certain system and planetary conditions growing out of the </a:t>
            </a:r>
            <a:r>
              <a:rPr lang="en-US">
                <a:hlinkClick r:id="rId3"/>
              </a:rPr>
              <a:t>Lucifer rebellion.</a:t>
            </a:r>
            <a:endParaRPr lang="en-US"/>
          </a:p>
          <a:p>
            <a:pPr marL="0" indent="0">
              <a:buNone/>
            </a:pPr>
            <a:endParaRPr lang="en-US"/>
          </a:p>
        </p:txBody>
      </p:sp>
    </p:spTree>
    <p:extLst>
      <p:ext uri="{BB962C8B-B14F-4D97-AF65-F5344CB8AC3E}">
        <p14:creationId xmlns:p14="http://schemas.microsoft.com/office/powerpoint/2010/main" val="2425151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(489.2)</a:t>
            </a:r>
            <a:r>
              <a:rPr lang="en-US"/>
              <a:t> </a:t>
            </a:r>
            <a:r>
              <a:rPr lang="en-US" baseline="30000"/>
              <a:t>43:3.7</a:t>
            </a:r>
            <a:r>
              <a:rPr lang="en-US"/>
              <a:t> The Edentia Most Highs seized certain phases of planetary authority on the rebellious worlds at the time of the </a:t>
            </a:r>
            <a:r>
              <a:rPr lang="en-US">
                <a:hlinkClick r:id="rId2"/>
              </a:rPr>
              <a:t>Lucifer</a:t>
            </a:r>
            <a:r>
              <a:rPr lang="en-US"/>
              <a:t> secession. They have continued to exercise this power, and the </a:t>
            </a:r>
            <a:r>
              <a:rPr lang="en-US">
                <a:hlinkClick r:id="rId3"/>
              </a:rPr>
              <a:t>Ancients of Days</a:t>
            </a:r>
            <a:r>
              <a:rPr lang="en-US"/>
              <a:t> long since confirmed this assumption of control over these wayward worlds. They will no doubt continue to exercise this assumed jurisdiction as long as Lucifer lives. Much of this authority would ordinarily, in a loyal system, be invested in the System Sovereign.</a:t>
            </a:r>
          </a:p>
        </p:txBody>
      </p:sp>
    </p:spTree>
    <p:extLst>
      <p:ext uri="{BB962C8B-B14F-4D97-AF65-F5344CB8AC3E}">
        <p14:creationId xmlns:p14="http://schemas.microsoft.com/office/powerpoint/2010/main" val="3406367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(489.3)</a:t>
            </a:r>
            <a:r>
              <a:rPr lang="en-US"/>
              <a:t> </a:t>
            </a:r>
            <a:r>
              <a:rPr lang="en-US" baseline="30000"/>
              <a:t>43:3.8</a:t>
            </a:r>
            <a:r>
              <a:rPr lang="en-US"/>
              <a:t> But there is still another way in which Urantia became peculiarly related to the Most Highs. When Michael, the Creator Son, was on his terminal bestowal mission, since the successor of Lucifer was not in full authority in the local system, all Urantia affairs which concerned the Michael bestowal were immediately supervised by the </a:t>
            </a:r>
            <a:r>
              <a:rPr lang="en-US">
                <a:hlinkClick r:id="rId2"/>
              </a:rPr>
              <a:t>Most Highs of Norlatiadek.</a:t>
            </a:r>
            <a:endParaRPr lang="en-US"/>
          </a:p>
          <a:p>
            <a:pPr marL="0" indent="0">
              <a:buNone/>
            </a:pPr>
            <a:endParaRPr lang="en-US"/>
          </a:p>
        </p:txBody>
      </p:sp>
    </p:spTree>
    <p:extLst>
      <p:ext uri="{BB962C8B-B14F-4D97-AF65-F5344CB8AC3E}">
        <p14:creationId xmlns:p14="http://schemas.microsoft.com/office/powerpoint/2010/main" val="3847685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4. Mount Assembly — The Faithful of Days </a:t>
            </a:r>
            <a:br>
              <a:rPr lang="en-US" sz="4000"/>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(489.4)</a:t>
            </a:r>
            <a:r>
              <a:rPr lang="en-US"/>
              <a:t> </a:t>
            </a:r>
            <a:r>
              <a:rPr lang="en-US" baseline="30000"/>
              <a:t>43:4.1</a:t>
            </a:r>
            <a:r>
              <a:rPr lang="en-US"/>
              <a:t> The most holy mount of assembly is the dwelling place of the Faithful of Days, the representative of the </a:t>
            </a:r>
            <a:r>
              <a:rPr lang="en-US">
                <a:hlinkClick r:id="rId3"/>
              </a:rPr>
              <a:t>Paradise Trinity</a:t>
            </a:r>
            <a:r>
              <a:rPr lang="en-US"/>
              <a:t> who functions on Edentia.</a:t>
            </a:r>
          </a:p>
        </p:txBody>
      </p:sp>
    </p:spTree>
    <p:extLst>
      <p:ext uri="{BB962C8B-B14F-4D97-AF65-F5344CB8AC3E}">
        <p14:creationId xmlns:p14="http://schemas.microsoft.com/office/powerpoint/2010/main" val="2724405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(489.5)</a:t>
            </a:r>
            <a:r>
              <a:rPr lang="en-US"/>
              <a:t> </a:t>
            </a:r>
            <a:r>
              <a:rPr lang="en-US" baseline="30000"/>
              <a:t>43:4.2</a:t>
            </a:r>
            <a:r>
              <a:rPr lang="en-US"/>
              <a:t> This Faithful of Days is a </a:t>
            </a:r>
            <a:r>
              <a:rPr lang="en-US">
                <a:hlinkClick r:id="rId2"/>
              </a:rPr>
              <a:t>Trinity</a:t>
            </a:r>
            <a:r>
              <a:rPr lang="en-US"/>
              <a:t> Son of </a:t>
            </a:r>
            <a:r>
              <a:rPr lang="en-US">
                <a:hlinkClick r:id="rId3"/>
              </a:rPr>
              <a:t>Paradise</a:t>
            </a:r>
            <a:r>
              <a:rPr lang="en-US"/>
              <a:t> and has been present on Edentia as the personal representative of </a:t>
            </a:r>
            <a:r>
              <a:rPr lang="en-US">
                <a:hlinkClick r:id="rId4"/>
              </a:rPr>
              <a:t>Immanuel</a:t>
            </a:r>
            <a:r>
              <a:rPr lang="en-US"/>
              <a:t> since the creation of the headquarters world. Ever the Faithful of Days stands at the right hand of the </a:t>
            </a:r>
            <a:r>
              <a:rPr lang="en-US">
                <a:hlinkClick r:id="rId5"/>
              </a:rPr>
              <a:t>Constellation Fathers</a:t>
            </a:r>
            <a:r>
              <a:rPr lang="en-US"/>
              <a:t> to counsel them, but never does he proffer advice unless it is asked for. The high Sons of Paradise never participate in the conduct of the affairs of a local universe except upon the petition of the acting rulers of such domains. But all that a Union of Days is to a Creator Son, a Faithful of Days is to the </a:t>
            </a:r>
            <a:r>
              <a:rPr lang="en-US">
                <a:hlinkClick r:id="rId6"/>
              </a:rPr>
              <a:t>Most Highs</a:t>
            </a:r>
            <a:r>
              <a:rPr lang="en-US"/>
              <a:t> of a constellation.</a:t>
            </a:r>
          </a:p>
        </p:txBody>
      </p:sp>
    </p:spTree>
    <p:extLst>
      <p:ext uri="{BB962C8B-B14F-4D97-AF65-F5344CB8AC3E}">
        <p14:creationId xmlns:p14="http://schemas.microsoft.com/office/powerpoint/2010/main" val="2037096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(489.6)</a:t>
            </a:r>
            <a:r>
              <a:rPr lang="en-US"/>
              <a:t> </a:t>
            </a:r>
            <a:r>
              <a:rPr lang="en-US" baseline="30000"/>
              <a:t>43:4.3</a:t>
            </a:r>
            <a:r>
              <a:rPr lang="en-US"/>
              <a:t> The residence of the Edentia Faithful of Days is the constellation center of the Paradise system of extrauniverse communication and intelligence. These Trinity Sons, with their staffs of </a:t>
            </a:r>
            <a:r>
              <a:rPr lang="en-US">
                <a:hlinkClick r:id="rId2"/>
              </a:rPr>
              <a:t>Havona</a:t>
            </a:r>
            <a:r>
              <a:rPr lang="en-US"/>
              <a:t> and Paradise personalities, in liaison with the supervising Union of Days, are in direct and constant communication with their order throughout all the universes, even to Havona and Paradise.</a:t>
            </a:r>
          </a:p>
        </p:txBody>
      </p:sp>
    </p:spTree>
    <p:extLst>
      <p:ext uri="{BB962C8B-B14F-4D97-AF65-F5344CB8AC3E}">
        <p14:creationId xmlns:p14="http://schemas.microsoft.com/office/powerpoint/2010/main" val="2146565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(489.7)</a:t>
            </a:r>
            <a:r>
              <a:rPr lang="en-US"/>
              <a:t> </a:t>
            </a:r>
            <a:r>
              <a:rPr lang="en-US" baseline="30000"/>
              <a:t>43:4.4</a:t>
            </a:r>
            <a:r>
              <a:rPr lang="en-US"/>
              <a:t> The most holy mount is exquisitely beautiful and marvelously appointed, but the actual residence of the Paradise Son is modest in comparison with the central abode of the Most Highs and the surrounding seventy structures comprising the residential unit of the </a:t>
            </a:r>
            <a:r>
              <a:rPr lang="en-US">
                <a:hlinkClick r:id="rId2"/>
              </a:rPr>
              <a:t>Vorondadek Sons.</a:t>
            </a:r>
            <a:r>
              <a:rPr lang="en-US"/>
              <a:t> These appointments are exclusively residential; they are entirely separate from the extensive administrative headquarters buildings wherein the affairs of the constellation are transacted.</a:t>
            </a:r>
          </a:p>
        </p:txBody>
      </p:sp>
    </p:spTree>
    <p:extLst>
      <p:ext uri="{BB962C8B-B14F-4D97-AF65-F5344CB8AC3E}">
        <p14:creationId xmlns:p14="http://schemas.microsoft.com/office/powerpoint/2010/main" val="338017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(489.8)</a:t>
            </a:r>
            <a:r>
              <a:rPr lang="en-US"/>
              <a:t> </a:t>
            </a:r>
            <a:r>
              <a:rPr lang="en-US" baseline="30000"/>
              <a:t>43:4.5</a:t>
            </a:r>
            <a:r>
              <a:rPr lang="en-US"/>
              <a:t> The residence of the Faithful of Days on Edentia is located to the north of these residences of the Most Highs and is known as the " mount of Paradise assembly. " On this consecrated highland the </a:t>
            </a:r>
            <a:r>
              <a:rPr lang="en-US">
                <a:hlinkClick r:id="rId2"/>
              </a:rPr>
              <a:t>ascending mortals</a:t>
            </a:r>
            <a:r>
              <a:rPr lang="en-US"/>
              <a:t> periodically assemble to hear this Son of Paradise tell of the long and intriguing journey of progressing mortals through the one billion perfection worlds of Havona and on to the indescribable delights of Paradise. And it is at these special gatherings on Mount Assembly that the morontia mortals become more fully acquainted with the various groups of personalities of origin in the central universe.</a:t>
            </a:r>
          </a:p>
        </p:txBody>
      </p:sp>
    </p:spTree>
    <p:extLst>
      <p:ext uri="{BB962C8B-B14F-4D97-AF65-F5344CB8AC3E}">
        <p14:creationId xmlns:p14="http://schemas.microsoft.com/office/powerpoint/2010/main" val="1071435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(490.1)</a:t>
            </a:r>
            <a:r>
              <a:rPr lang="en-US"/>
              <a:t> </a:t>
            </a:r>
            <a:r>
              <a:rPr lang="en-US" baseline="30000"/>
              <a:t>43:4.6</a:t>
            </a:r>
            <a:r>
              <a:rPr lang="en-US"/>
              <a:t> The traitorous </a:t>
            </a:r>
            <a:r>
              <a:rPr lang="en-US">
                <a:hlinkClick r:id="rId2"/>
              </a:rPr>
              <a:t>Lucifer,</a:t>
            </a:r>
            <a:r>
              <a:rPr lang="en-US"/>
              <a:t> onetime sovereign of </a:t>
            </a:r>
            <a:r>
              <a:rPr lang="en-US">
                <a:hlinkClick r:id="rId3"/>
              </a:rPr>
              <a:t>Satania,</a:t>
            </a:r>
            <a:r>
              <a:rPr lang="en-US"/>
              <a:t> in announcing his claims to increased jurisdiction, sought to displace all superior orders of sonship in the governmental plan of the local universe. He purposed in his heart, saying: " I will exalt my throne above the </a:t>
            </a:r>
            <a:r>
              <a:rPr lang="en-US">
                <a:hlinkClick r:id="rId4"/>
              </a:rPr>
              <a:t>Sons of God;</a:t>
            </a:r>
            <a:r>
              <a:rPr lang="en-US"/>
              <a:t> I will sit upon the mount of assembly in the north; I will be like the </a:t>
            </a:r>
            <a:r>
              <a:rPr lang="en-US">
                <a:hlinkClick r:id="rId5"/>
              </a:rPr>
              <a:t>Most High.</a:t>
            </a:r>
            <a:r>
              <a:rPr lang="en-US"/>
              <a:t> "</a:t>
            </a:r>
          </a:p>
        </p:txBody>
      </p:sp>
    </p:spTree>
    <p:extLst>
      <p:ext uri="{BB962C8B-B14F-4D97-AF65-F5344CB8AC3E}">
        <p14:creationId xmlns:p14="http://schemas.microsoft.com/office/powerpoint/2010/main" val="311543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(490.2)</a:t>
            </a:r>
            <a:r>
              <a:rPr lang="en-US"/>
              <a:t> </a:t>
            </a:r>
            <a:r>
              <a:rPr lang="en-US" baseline="30000"/>
              <a:t>43:4.7</a:t>
            </a:r>
            <a:r>
              <a:rPr lang="en-US"/>
              <a:t> The one hundred </a:t>
            </a:r>
            <a:r>
              <a:rPr lang="en-US">
                <a:hlinkClick r:id="rId2"/>
              </a:rPr>
              <a:t>System Sovereigns</a:t>
            </a:r>
            <a:r>
              <a:rPr lang="en-US"/>
              <a:t> come periodically to the Edentia conclaves which deliberate on the welfare of the constellation. After the Satania rebellion the archrebels of Jerusem were wont to come up to these Edentia councils just as they had on former occasions. And there was found no way to stop this arrogant effrontery until after the bestowal of Michael on Urantia and his subsequent assumption of unlimited </a:t>
            </a:r>
            <a:r>
              <a:rPr lang="en-US">
                <a:hlinkClick r:id="rId3"/>
              </a:rPr>
              <a:t>sovereignty</a:t>
            </a:r>
            <a:r>
              <a:rPr lang="en-US"/>
              <a:t> throughout all </a:t>
            </a:r>
            <a:r>
              <a:rPr lang="en-US">
                <a:hlinkClick r:id="rId4"/>
              </a:rPr>
              <a:t>Nebadon.</a:t>
            </a:r>
            <a:r>
              <a:rPr lang="en-US"/>
              <a:t> Never, since that day, have these instigators of sin been permitted to sit in the Edentia councils of the loyal System Sovereigns.</a:t>
            </a:r>
          </a:p>
        </p:txBody>
      </p:sp>
    </p:spTree>
    <p:extLst>
      <p:ext uri="{BB962C8B-B14F-4D97-AF65-F5344CB8AC3E}">
        <p14:creationId xmlns:p14="http://schemas.microsoft.com/office/powerpoint/2010/main" val="407888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10" y="0"/>
            <a:ext cx="8698780" cy="6858000"/>
          </a:xfrm>
          <a:prstGeom prst="rect">
            <a:avLst/>
          </a:prstGeom>
        </p:spPr>
      </p:pic>
    </p:spTree>
    <p:extLst>
      <p:ext uri="{BB962C8B-B14F-4D97-AF65-F5344CB8AC3E}">
        <p14:creationId xmlns:p14="http://schemas.microsoft.com/office/powerpoint/2010/main" val="136262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(490.3)</a:t>
            </a:r>
            <a:r>
              <a:rPr lang="en-US"/>
              <a:t> </a:t>
            </a:r>
            <a:r>
              <a:rPr lang="en-US" baseline="30000"/>
              <a:t>43:4.8</a:t>
            </a:r>
            <a:r>
              <a:rPr lang="en-US"/>
              <a:t> That the teachers of olden times knew of these things is shown by the record: " And there was a day when the Sons of God came to present themselves before the Most Highs, and </a:t>
            </a:r>
            <a:r>
              <a:rPr lang="en-US">
                <a:hlinkClick r:id="rId2"/>
              </a:rPr>
              <a:t>Satan</a:t>
            </a:r>
            <a:r>
              <a:rPr lang="en-US"/>
              <a:t> came also and presented himself among them. " And this is a statement of fact regardless of the connection in which it chances to appear.</a:t>
            </a:r>
          </a:p>
        </p:txBody>
      </p:sp>
    </p:spTree>
    <p:extLst>
      <p:ext uri="{BB962C8B-B14F-4D97-AF65-F5344CB8AC3E}">
        <p14:creationId xmlns:p14="http://schemas.microsoft.com/office/powerpoint/2010/main" val="450063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(490.4)</a:t>
            </a:r>
            <a:r>
              <a:rPr lang="en-US"/>
              <a:t> </a:t>
            </a:r>
            <a:r>
              <a:rPr lang="en-US" baseline="30000"/>
              <a:t>43:4.9</a:t>
            </a:r>
            <a:r>
              <a:rPr lang="en-US"/>
              <a:t> Since the triumph of </a:t>
            </a:r>
            <a:r>
              <a:rPr lang="en-US">
                <a:hlinkClick r:id="rId2"/>
              </a:rPr>
              <a:t>Christ,</a:t>
            </a:r>
            <a:r>
              <a:rPr lang="en-US"/>
              <a:t> all </a:t>
            </a:r>
            <a:r>
              <a:rPr lang="en-US">
                <a:hlinkClick r:id="rId3"/>
              </a:rPr>
              <a:t>Norlatiadek</a:t>
            </a:r>
            <a:r>
              <a:rPr lang="en-US"/>
              <a:t> is being cleansed of sin and rebels. Sometime before Michael's death in the flesh the fallen Lucifer's associate, Satan, sought to attend such an Edentia conclave, but the solidification of sentiment against the archrebels had reached the point where the doors of sympathy were so well-nigh universally closed that there could be found no standing ground for the Satania adversaries. When there exists no open door for the reception of evil, there exists no opportunity for the entertainment of sin. The doors of the hearts of all Edentia closed against Satan; he was unanimously rejected by the assembled System Sovereigns, and it was at this time that the </a:t>
            </a:r>
            <a:r>
              <a:rPr lang="en-US">
                <a:hlinkClick r:id="rId4"/>
              </a:rPr>
              <a:t>Son of Man</a:t>
            </a:r>
            <a:r>
              <a:rPr lang="en-US"/>
              <a:t> " beheld Satan fall as lightning from heaven. "</a:t>
            </a:r>
          </a:p>
        </p:txBody>
      </p:sp>
    </p:spTree>
    <p:extLst>
      <p:ext uri="{BB962C8B-B14F-4D97-AF65-F5344CB8AC3E}">
        <p14:creationId xmlns:p14="http://schemas.microsoft.com/office/powerpoint/2010/main" val="4132250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(490.5)</a:t>
            </a:r>
            <a:r>
              <a:rPr lang="en-US"/>
              <a:t> </a:t>
            </a:r>
            <a:r>
              <a:rPr lang="en-US" baseline="30000"/>
              <a:t>43:4.10</a:t>
            </a:r>
            <a:r>
              <a:rPr lang="en-US"/>
              <a:t> Since the </a:t>
            </a:r>
            <a:r>
              <a:rPr lang="en-US">
                <a:hlinkClick r:id="rId2"/>
              </a:rPr>
              <a:t>Lucifer rebellion</a:t>
            </a:r>
            <a:r>
              <a:rPr lang="en-US"/>
              <a:t> a new structure has been provided near the residence of the Faithful of Days. This temporary edifice is the headquarters of the Most High liaison, who functions in close touch with the Paradise Son as adviser to the constellation government in all matters respecting the policy and attitude of the order of Days toward sin and rebellion.</a:t>
            </a:r>
          </a:p>
        </p:txBody>
      </p:sp>
    </p:spTree>
    <p:extLst>
      <p:ext uri="{BB962C8B-B14F-4D97-AF65-F5344CB8AC3E}">
        <p14:creationId xmlns:p14="http://schemas.microsoft.com/office/powerpoint/2010/main" val="2425151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5. The Edentia Fathers since the Lucifer Rebellion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(490.6)</a:t>
            </a:r>
            <a:r>
              <a:rPr lang="en-US"/>
              <a:t> </a:t>
            </a:r>
            <a:r>
              <a:rPr lang="en-US" baseline="30000"/>
              <a:t>43:5.1</a:t>
            </a:r>
            <a:r>
              <a:rPr lang="en-US"/>
              <a:t> The rotation of the </a:t>
            </a:r>
            <a:r>
              <a:rPr lang="en-US">
                <a:hlinkClick r:id="rId3"/>
              </a:rPr>
              <a:t>Most Highs</a:t>
            </a:r>
            <a:r>
              <a:rPr lang="en-US"/>
              <a:t> on Edentia was suspended at the time of the </a:t>
            </a:r>
            <a:r>
              <a:rPr lang="en-US">
                <a:hlinkClick r:id="rId4"/>
              </a:rPr>
              <a:t>Lucifer rebellion.</a:t>
            </a:r>
            <a:r>
              <a:rPr lang="en-US"/>
              <a:t> We now have the same rulers who were on duty at that time. We infer that no change in these rulers will be made until </a:t>
            </a:r>
            <a:r>
              <a:rPr lang="en-US">
                <a:hlinkClick r:id="rId5"/>
              </a:rPr>
              <a:t>Lucifer</a:t>
            </a:r>
            <a:r>
              <a:rPr lang="en-US"/>
              <a:t> and his associates are finally disposed of.</a:t>
            </a:r>
          </a:p>
        </p:txBody>
      </p:sp>
    </p:spTree>
    <p:extLst>
      <p:ext uri="{BB962C8B-B14F-4D97-AF65-F5344CB8AC3E}">
        <p14:creationId xmlns:p14="http://schemas.microsoft.com/office/powerpoint/2010/main" val="840563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(490.7)</a:t>
            </a:r>
            <a:r>
              <a:rPr lang="en-US"/>
              <a:t> </a:t>
            </a:r>
            <a:r>
              <a:rPr lang="en-US" baseline="30000"/>
              <a:t>43:5.2</a:t>
            </a:r>
            <a:r>
              <a:rPr lang="en-US"/>
              <a:t> The present government of the constellation, however, has been expanded to include twelve Sons of the Vorondadek order. These twelve are as follows:</a:t>
            </a:r>
          </a:p>
        </p:txBody>
      </p:sp>
    </p:spTree>
    <p:extLst>
      <p:ext uri="{BB962C8B-B14F-4D97-AF65-F5344CB8AC3E}">
        <p14:creationId xmlns:p14="http://schemas.microsoft.com/office/powerpoint/2010/main" val="337037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07" y="0"/>
            <a:ext cx="7734586" cy="6858000"/>
          </a:xfrm>
          <a:prstGeom prst="rect">
            <a:avLst/>
          </a:prstGeom>
        </p:spPr>
      </p:pic>
    </p:spTree>
    <p:extLst>
      <p:ext uri="{BB962C8B-B14F-4D97-AF65-F5344CB8AC3E}">
        <p14:creationId xmlns:p14="http://schemas.microsoft.com/office/powerpoint/2010/main" val="3060103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(490.8)</a:t>
            </a:r>
            <a:r>
              <a:rPr lang="en-US"/>
              <a:t> </a:t>
            </a:r>
            <a:r>
              <a:rPr lang="en-US" baseline="30000"/>
              <a:t>43:5.3</a:t>
            </a:r>
            <a:r>
              <a:rPr lang="en-US"/>
              <a:t> 1. The Constellation Father. The present </a:t>
            </a:r>
            <a:r>
              <a:rPr lang="en-US">
                <a:hlinkClick r:id="rId2"/>
              </a:rPr>
              <a:t>Most High</a:t>
            </a:r>
            <a:r>
              <a:rPr lang="en-US"/>
              <a:t> ruler of </a:t>
            </a:r>
            <a:r>
              <a:rPr lang="en-US">
                <a:hlinkClick r:id="rId3"/>
              </a:rPr>
              <a:t>Norlatiadek</a:t>
            </a:r>
            <a:r>
              <a:rPr lang="en-US"/>
              <a:t> is number 617,318 of the Vorondadek series of </a:t>
            </a:r>
            <a:r>
              <a:rPr lang="en-US">
                <a:hlinkClick r:id="rId4"/>
              </a:rPr>
              <a:t>Nebadon.</a:t>
            </a:r>
            <a:r>
              <a:rPr lang="en-US"/>
              <a:t> He saw service in many </a:t>
            </a:r>
            <a:r>
              <a:rPr lang="en-US">
                <a:hlinkClick r:id="rId5"/>
              </a:rPr>
              <a:t>constellations</a:t>
            </a:r>
            <a:r>
              <a:rPr lang="en-US"/>
              <a:t> throughout our local universe before taking up his Edentia responsibilities. </a:t>
            </a:r>
          </a:p>
        </p:txBody>
      </p:sp>
    </p:spTree>
    <p:extLst>
      <p:ext uri="{BB962C8B-B14F-4D97-AF65-F5344CB8AC3E}">
        <p14:creationId xmlns:p14="http://schemas.microsoft.com/office/powerpoint/2010/main" val="2229118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(490.9)</a:t>
            </a:r>
            <a:r>
              <a:rPr lang="en-US"/>
              <a:t> </a:t>
            </a:r>
            <a:r>
              <a:rPr lang="en-US" baseline="30000"/>
              <a:t>43:5.4</a:t>
            </a:r>
            <a:r>
              <a:rPr lang="en-US"/>
              <a:t> 2. The senior Most High associate. </a:t>
            </a:r>
          </a:p>
        </p:txBody>
      </p:sp>
    </p:spTree>
    <p:extLst>
      <p:ext uri="{BB962C8B-B14F-4D97-AF65-F5344CB8AC3E}">
        <p14:creationId xmlns:p14="http://schemas.microsoft.com/office/powerpoint/2010/main" val="4071917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(491.1)</a:t>
            </a:r>
            <a:r>
              <a:rPr lang="en-US"/>
              <a:t> </a:t>
            </a:r>
            <a:r>
              <a:rPr lang="en-US" baseline="30000"/>
              <a:t>43:5.5</a:t>
            </a:r>
            <a:r>
              <a:rPr lang="en-US"/>
              <a:t> 3. The junior Most High associate. </a:t>
            </a:r>
          </a:p>
        </p:txBody>
      </p:sp>
    </p:spTree>
    <p:extLst>
      <p:ext uri="{BB962C8B-B14F-4D97-AF65-F5344CB8AC3E}">
        <p14:creationId xmlns:p14="http://schemas.microsoft.com/office/powerpoint/2010/main" val="12251620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(491.2)</a:t>
            </a:r>
            <a:r>
              <a:rPr lang="en-US"/>
              <a:t> </a:t>
            </a:r>
            <a:r>
              <a:rPr lang="en-US" baseline="30000"/>
              <a:t>43:5.6</a:t>
            </a:r>
            <a:r>
              <a:rPr lang="en-US"/>
              <a:t> 4. The Most High adviser, the personal representative of Michael since his attainment of the status of a Master Son. </a:t>
            </a:r>
          </a:p>
        </p:txBody>
      </p:sp>
    </p:spTree>
    <p:extLst>
      <p:ext uri="{BB962C8B-B14F-4D97-AF65-F5344CB8AC3E}">
        <p14:creationId xmlns:p14="http://schemas.microsoft.com/office/powerpoint/2010/main" val="406581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81" y="0"/>
            <a:ext cx="7919437" cy="6858000"/>
          </a:xfrm>
          <a:prstGeom prst="rect">
            <a:avLst/>
          </a:prstGeom>
        </p:spPr>
      </p:pic>
    </p:spTree>
    <p:extLst>
      <p:ext uri="{BB962C8B-B14F-4D97-AF65-F5344CB8AC3E}">
        <p14:creationId xmlns:p14="http://schemas.microsoft.com/office/powerpoint/2010/main" val="2960283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(491.3)</a:t>
            </a:r>
            <a:r>
              <a:rPr lang="en-US"/>
              <a:t> </a:t>
            </a:r>
            <a:r>
              <a:rPr lang="en-US" baseline="30000"/>
              <a:t>43:5.7</a:t>
            </a:r>
            <a:r>
              <a:rPr lang="en-US"/>
              <a:t> 5. The Most High executive, the personal representative of </a:t>
            </a:r>
            <a:r>
              <a:rPr lang="en-US">
                <a:hlinkClick r:id="rId2"/>
              </a:rPr>
              <a:t>Gabriel</a:t>
            </a:r>
            <a:r>
              <a:rPr lang="en-US"/>
              <a:t> stationed on Edentia ever since the Lucifer rebellion. </a:t>
            </a:r>
          </a:p>
        </p:txBody>
      </p:sp>
    </p:spTree>
    <p:extLst>
      <p:ext uri="{BB962C8B-B14F-4D97-AF65-F5344CB8AC3E}">
        <p14:creationId xmlns:p14="http://schemas.microsoft.com/office/powerpoint/2010/main" val="3367859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(491.4)</a:t>
            </a:r>
            <a:r>
              <a:rPr lang="en-US"/>
              <a:t> </a:t>
            </a:r>
            <a:r>
              <a:rPr lang="en-US" baseline="30000"/>
              <a:t>43:5.8</a:t>
            </a:r>
            <a:r>
              <a:rPr lang="en-US"/>
              <a:t> 6. The Most High chief of planetary observers, the director of the Vorondadek observers stationed on the isolated worlds of </a:t>
            </a:r>
            <a:r>
              <a:rPr lang="en-US">
                <a:hlinkClick r:id="rId2"/>
              </a:rPr>
              <a:t>Satania.</a:t>
            </a:r>
            <a:r>
              <a:rPr lang="en-US"/>
              <a:t> </a:t>
            </a:r>
          </a:p>
          <a:p>
            <a:pPr marL="0" indent="0">
              <a:buNone/>
            </a:pPr>
            <a:endParaRPr lang="en-US"/>
          </a:p>
        </p:txBody>
      </p:sp>
    </p:spTree>
    <p:extLst>
      <p:ext uri="{BB962C8B-B14F-4D97-AF65-F5344CB8AC3E}">
        <p14:creationId xmlns:p14="http://schemas.microsoft.com/office/powerpoint/2010/main" val="4061668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(491.5)</a:t>
            </a:r>
            <a:r>
              <a:rPr lang="en-US"/>
              <a:t> </a:t>
            </a:r>
            <a:r>
              <a:rPr lang="en-US" baseline="30000"/>
              <a:t>43:5.9</a:t>
            </a:r>
            <a:r>
              <a:rPr lang="en-US"/>
              <a:t> 7. The Most High referee, the Vorondadek Son intrusted with the duty of adjusting all difficulties consequential to rebellion within the constellation. </a:t>
            </a:r>
          </a:p>
        </p:txBody>
      </p:sp>
    </p:spTree>
    <p:extLst>
      <p:ext uri="{BB962C8B-B14F-4D97-AF65-F5344CB8AC3E}">
        <p14:creationId xmlns:p14="http://schemas.microsoft.com/office/powerpoint/2010/main" val="3097337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(491.6)</a:t>
            </a:r>
            <a:r>
              <a:rPr lang="en-US"/>
              <a:t> </a:t>
            </a:r>
            <a:r>
              <a:rPr lang="en-US" baseline="30000"/>
              <a:t>43:5.10</a:t>
            </a:r>
            <a:r>
              <a:rPr lang="en-US"/>
              <a:t> 8. The Most High emergency administrator, the Vorondadek Son charged with the task of adapting the emergency enactments of the Norlatiadek legislature to the rebellion-isolated worlds of Satania. </a:t>
            </a:r>
          </a:p>
        </p:txBody>
      </p:sp>
    </p:spTree>
    <p:extLst>
      <p:ext uri="{BB962C8B-B14F-4D97-AF65-F5344CB8AC3E}">
        <p14:creationId xmlns:p14="http://schemas.microsoft.com/office/powerpoint/2010/main" val="716437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(491.7)</a:t>
            </a:r>
            <a:r>
              <a:rPr lang="en-US"/>
              <a:t> </a:t>
            </a:r>
            <a:r>
              <a:rPr lang="en-US" baseline="30000"/>
              <a:t>43:5.11</a:t>
            </a:r>
            <a:r>
              <a:rPr lang="en-US"/>
              <a:t> 9. The Most High mediator, the Vorondadek Son assigned to harmonize the special bestowal adjustments on Urantia with the routine administration of the constellation. The presence of certain archangel activities and numerous other irregular ministrations on Urantia, together with the special activities of the </a:t>
            </a:r>
            <a:r>
              <a:rPr lang="en-US">
                <a:hlinkClick r:id="rId2"/>
              </a:rPr>
              <a:t>Brilliant Evening Stars</a:t>
            </a:r>
            <a:r>
              <a:rPr lang="en-US"/>
              <a:t> on Jerusem, necessitates the functioning of this Son. </a:t>
            </a:r>
          </a:p>
        </p:txBody>
      </p:sp>
    </p:spTree>
    <p:extLst>
      <p:ext uri="{BB962C8B-B14F-4D97-AF65-F5344CB8AC3E}">
        <p14:creationId xmlns:p14="http://schemas.microsoft.com/office/powerpoint/2010/main" val="8335409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(491.8)</a:t>
            </a:r>
            <a:r>
              <a:rPr lang="en-US"/>
              <a:t> </a:t>
            </a:r>
            <a:r>
              <a:rPr lang="en-US" baseline="30000"/>
              <a:t>43:5.12</a:t>
            </a:r>
            <a:r>
              <a:rPr lang="en-US"/>
              <a:t> 10. The Most High judge-advocate, the head of the emergency tribunal devoted to the adjustment of the special problems of Norlatiadek growing out of the confusion consequent upon the Satania rebellion. </a:t>
            </a:r>
          </a:p>
        </p:txBody>
      </p:sp>
    </p:spTree>
    <p:extLst>
      <p:ext uri="{BB962C8B-B14F-4D97-AF65-F5344CB8AC3E}">
        <p14:creationId xmlns:p14="http://schemas.microsoft.com/office/powerpoint/2010/main" val="9305573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(491.9)</a:t>
            </a:r>
            <a:r>
              <a:rPr lang="en-US"/>
              <a:t> </a:t>
            </a:r>
            <a:r>
              <a:rPr lang="en-US" baseline="30000"/>
              <a:t>43:5.13</a:t>
            </a:r>
            <a:r>
              <a:rPr lang="en-US"/>
              <a:t> 11. The Most High liaison, the Vorondadek Son attached to the Edentia rulers but commissioned as a special counselor with the Faithful of Days regarding the best course to pursue in the management of problems pertaining to rebellion and creature disloyalty.</a:t>
            </a:r>
          </a:p>
        </p:txBody>
      </p:sp>
    </p:spTree>
    <p:extLst>
      <p:ext uri="{BB962C8B-B14F-4D97-AF65-F5344CB8AC3E}">
        <p14:creationId xmlns:p14="http://schemas.microsoft.com/office/powerpoint/2010/main" val="4079132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534400" cy="5016758"/>
          </a:xfrm>
          <a:prstGeom prst="rect">
            <a:avLst/>
          </a:prstGeom>
        </p:spPr>
        <p:txBody>
          <a:bodyPr wrap="square">
            <a:spAutoFit/>
          </a:bodyPr>
          <a:lstStyle/>
          <a:p>
            <a:r>
              <a:rPr lang="en-US" sz="4000" baseline="30000" smtClean="0"/>
              <a:t>(491.10</a:t>
            </a:r>
            <a:r>
              <a:rPr lang="en-US" sz="4000" baseline="30000"/>
              <a:t>)</a:t>
            </a:r>
            <a:r>
              <a:rPr lang="en-US" sz="4000"/>
              <a:t> </a:t>
            </a:r>
            <a:r>
              <a:rPr lang="en-US" sz="4000" baseline="30000"/>
              <a:t>43:5.14</a:t>
            </a:r>
            <a:r>
              <a:rPr lang="en-US" sz="4000"/>
              <a:t> 12. The Most High director, the president of the emergency council of Edentia. All personalities assigned to Norlatiadek because of the Satania upheaval constitute the emergency council, and their presiding officer is a Vorondadek Son of extraordinary experience.</a:t>
            </a:r>
          </a:p>
        </p:txBody>
      </p:sp>
    </p:spTree>
    <p:extLst>
      <p:ext uri="{BB962C8B-B14F-4D97-AF65-F5344CB8AC3E}">
        <p14:creationId xmlns:p14="http://schemas.microsoft.com/office/powerpoint/2010/main" val="28315643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(491.11)</a:t>
            </a:r>
            <a:r>
              <a:rPr lang="en-US"/>
              <a:t> </a:t>
            </a:r>
            <a:r>
              <a:rPr lang="en-US" baseline="30000"/>
              <a:t>43:5.15</a:t>
            </a:r>
            <a:r>
              <a:rPr lang="en-US"/>
              <a:t> And this takes no account of the numerous Vorondadeks, envoys of Nebadon constellations, and others who are also resident on Edentia.</a:t>
            </a:r>
          </a:p>
        </p:txBody>
      </p:sp>
    </p:spTree>
    <p:extLst>
      <p:ext uri="{BB962C8B-B14F-4D97-AF65-F5344CB8AC3E}">
        <p14:creationId xmlns:p14="http://schemas.microsoft.com/office/powerpoint/2010/main" val="20370960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(491.12)</a:t>
            </a:r>
            <a:r>
              <a:rPr lang="en-US"/>
              <a:t> </a:t>
            </a:r>
            <a:r>
              <a:rPr lang="en-US" baseline="30000"/>
              <a:t>43:5.16</a:t>
            </a:r>
            <a:r>
              <a:rPr lang="en-US"/>
              <a:t> Ever since the Lucifer rebellion the Edentia Fathers have exercised a special care over Urantia and the other isolated worlds of Satania. Long ago the prophet recognized the controlling hand of the </a:t>
            </a:r>
            <a:r>
              <a:rPr lang="en-US">
                <a:hlinkClick r:id="rId2"/>
              </a:rPr>
              <a:t>Constellation Fathers</a:t>
            </a:r>
            <a:r>
              <a:rPr lang="en-US"/>
              <a:t> in the affairs of nations. " When the Most High divided to the nations their inheritance, when he separated the sons of </a:t>
            </a:r>
            <a:r>
              <a:rPr lang="en-US">
                <a:hlinkClick r:id="rId3"/>
              </a:rPr>
              <a:t>Adam,</a:t>
            </a:r>
            <a:r>
              <a:rPr lang="en-US"/>
              <a:t> he set the bounds of the people. "</a:t>
            </a:r>
          </a:p>
        </p:txBody>
      </p:sp>
    </p:spTree>
    <p:extLst>
      <p:ext uri="{BB962C8B-B14F-4D97-AF65-F5344CB8AC3E}">
        <p14:creationId xmlns:p14="http://schemas.microsoft.com/office/powerpoint/2010/main" val="214656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34"/>
            <a:ext cx="9144000" cy="6810132"/>
          </a:xfrm>
          <a:prstGeom prst="rect">
            <a:avLst/>
          </a:prstGeom>
        </p:spPr>
      </p:pic>
    </p:spTree>
    <p:extLst>
      <p:ext uri="{BB962C8B-B14F-4D97-AF65-F5344CB8AC3E}">
        <p14:creationId xmlns:p14="http://schemas.microsoft.com/office/powerpoint/2010/main" val="2236185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(491.13)</a:t>
            </a:r>
            <a:r>
              <a:rPr lang="en-US"/>
              <a:t> </a:t>
            </a:r>
            <a:r>
              <a:rPr lang="en-US" baseline="30000"/>
              <a:t>43:5.17</a:t>
            </a:r>
            <a:r>
              <a:rPr lang="en-US"/>
              <a:t> Every quarantined or isolated world has a Vorondadek Son acting as an observer. He does not participate in planetary administration except when ordered by the Constellation Father to intervene in the affairs of the nations. Actually it is this Most High observer who " rules in the kingdoms of men. " Urantia is one of the isolated worlds of Norlatiadek, and a Vorondadek observer has been stationed on the planet ever since the </a:t>
            </a:r>
            <a:r>
              <a:rPr lang="en-US">
                <a:hlinkClick r:id="rId2"/>
              </a:rPr>
              <a:t>Caligastia</a:t>
            </a:r>
            <a:r>
              <a:rPr lang="en-US"/>
              <a:t> betrayal. When Machiventa Melchizedek ministered in semimaterial form on Urantia, he paid respectful homage to the Most High observer then on duty, as it is written, " And Melchizedek, king of </a:t>
            </a:r>
            <a:r>
              <a:rPr lang="en-US">
                <a:hlinkClick r:id="rId3"/>
              </a:rPr>
              <a:t>Salem,</a:t>
            </a:r>
            <a:r>
              <a:rPr lang="en-US"/>
              <a:t> was the priest of the Most High. " Melchizedek revealed the relations of this Most High observer to Abraham when he said, " And blessed be the Most High, who has delivered your enemies into your hand. "</a:t>
            </a:r>
          </a:p>
        </p:txBody>
      </p:sp>
    </p:spTree>
    <p:extLst>
      <p:ext uri="{BB962C8B-B14F-4D97-AF65-F5344CB8AC3E}">
        <p14:creationId xmlns:p14="http://schemas.microsoft.com/office/powerpoint/2010/main" val="33801702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The Gardens of God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10000"/>
          </a:bodyPr>
          <a:lstStyle/>
          <a:p>
            <a:pPr marL="0" indent="0">
              <a:buNone/>
            </a:pPr>
            <a:r>
              <a:rPr lang="en-US" baseline="30000"/>
              <a:t>(492.1)</a:t>
            </a:r>
            <a:r>
              <a:rPr lang="en-US"/>
              <a:t> </a:t>
            </a:r>
            <a:r>
              <a:rPr lang="en-US" baseline="30000"/>
              <a:t>43:6.1</a:t>
            </a:r>
            <a:r>
              <a:rPr lang="en-US"/>
              <a:t> The system capitals are particularly beautified with material and mineral constructions, while the universe headquarters is more reflective of spiritual glory, but the capitals of the </a:t>
            </a:r>
            <a:r>
              <a:rPr lang="en-US">
                <a:hlinkClick r:id="rId3"/>
              </a:rPr>
              <a:t>constellations</a:t>
            </a:r>
            <a:r>
              <a:rPr lang="en-US"/>
              <a:t> are the acme of morontia activities and living embellishments. On the constellation headquarters worlds living embellishment is more generally utilized, and it is this preponderance of life - botanic artistry - that causes these worlds to be called " the gardens of God. "</a:t>
            </a:r>
          </a:p>
        </p:txBody>
      </p:sp>
    </p:spTree>
    <p:extLst>
      <p:ext uri="{BB962C8B-B14F-4D97-AF65-F5344CB8AC3E}">
        <p14:creationId xmlns:p14="http://schemas.microsoft.com/office/powerpoint/2010/main" val="3527968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(492.2)</a:t>
            </a:r>
            <a:r>
              <a:rPr lang="en-US"/>
              <a:t> </a:t>
            </a:r>
            <a:r>
              <a:rPr lang="en-US" baseline="30000"/>
              <a:t>43:6.2</a:t>
            </a:r>
            <a:r>
              <a:rPr lang="en-US"/>
              <a:t> About one half of Edentia is devoted to the exquisite gardens of the </a:t>
            </a:r>
            <a:r>
              <a:rPr lang="en-US">
                <a:hlinkClick r:id="rId2"/>
              </a:rPr>
              <a:t>Most Highs,</a:t>
            </a:r>
            <a:r>
              <a:rPr lang="en-US"/>
              <a:t> and these gardens are among the most entrancing morontia creations of the local universe. This explains why the extraordinarily beautiful places on the inhabited worlds of </a:t>
            </a:r>
            <a:r>
              <a:rPr lang="en-US">
                <a:hlinkClick r:id="rId3"/>
              </a:rPr>
              <a:t>Norlatiadek</a:t>
            </a:r>
            <a:r>
              <a:rPr lang="en-US"/>
              <a:t> are so often called " the garden of Eden. "</a:t>
            </a:r>
          </a:p>
        </p:txBody>
      </p:sp>
    </p:spTree>
    <p:extLst>
      <p:ext uri="{BB962C8B-B14F-4D97-AF65-F5344CB8AC3E}">
        <p14:creationId xmlns:p14="http://schemas.microsoft.com/office/powerpoint/2010/main" val="10714358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baseline="30000"/>
              <a:t>(492.3)</a:t>
            </a:r>
            <a:r>
              <a:rPr lang="en-US"/>
              <a:t> </a:t>
            </a:r>
            <a:r>
              <a:rPr lang="en-US" baseline="30000"/>
              <a:t>43:6.3</a:t>
            </a:r>
            <a:r>
              <a:rPr lang="en-US"/>
              <a:t> Centrally located in this magnificent garden is the worship shrine of the Most Highs. The Psalmist must have known something about these things, for he wrote: " Who shall ascend the hill of the Most Highs? Who shall stand in this holy place? He who has clean hands and a pure heart, who has not lifted up his </a:t>
            </a:r>
            <a:r>
              <a:rPr lang="en-US">
                <a:hlinkClick r:id="rId2"/>
              </a:rPr>
              <a:t>soul</a:t>
            </a:r>
            <a:r>
              <a:rPr lang="en-US"/>
              <a:t> to vanity nor sworn deceitfully. " At this shrine the Most Highs, on every tenth day of relaxation, lead all Edentia in the worshipful contemplation of </a:t>
            </a:r>
            <a:r>
              <a:rPr lang="en-US">
                <a:hlinkClick r:id="rId3"/>
              </a:rPr>
              <a:t>God the Supreme.</a:t>
            </a:r>
            <a:endParaRPr lang="en-US"/>
          </a:p>
          <a:p>
            <a:pPr marL="0" indent="0">
              <a:buNone/>
            </a:pPr>
            <a:endParaRPr lang="en-US"/>
          </a:p>
        </p:txBody>
      </p:sp>
    </p:spTree>
    <p:extLst>
      <p:ext uri="{BB962C8B-B14F-4D97-AF65-F5344CB8AC3E}">
        <p14:creationId xmlns:p14="http://schemas.microsoft.com/office/powerpoint/2010/main" val="311543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(492.4)</a:t>
            </a:r>
            <a:r>
              <a:rPr lang="en-US"/>
              <a:t> </a:t>
            </a:r>
            <a:r>
              <a:rPr lang="en-US" baseline="30000"/>
              <a:t>43:6.4</a:t>
            </a:r>
            <a:r>
              <a:rPr lang="en-US"/>
              <a:t> The architectural worlds enjoy ten forms of life of the material order. On Urantia there is plant and animal life, but on such a world as Edentia there are ten divisions of the material orders of life. Were you to view these ten divisions of Edentia life, you would quickly classify the first three as vegetable and the last three as animal, but you would be utterly unable to comprehend the nature of the intervening four groups of prolific and fascinating forms of life.</a:t>
            </a:r>
          </a:p>
        </p:txBody>
      </p:sp>
    </p:spTree>
    <p:extLst>
      <p:ext uri="{BB962C8B-B14F-4D97-AF65-F5344CB8AC3E}">
        <p14:creationId xmlns:p14="http://schemas.microsoft.com/office/powerpoint/2010/main" val="4078884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(492.5)</a:t>
            </a:r>
            <a:r>
              <a:rPr lang="en-US"/>
              <a:t> </a:t>
            </a:r>
            <a:r>
              <a:rPr lang="en-US" baseline="30000"/>
              <a:t>43:6.5</a:t>
            </a:r>
            <a:r>
              <a:rPr lang="en-US"/>
              <a:t> Even the distinctively animal life is very different from that of the evolutionary worlds, so different that it is quite impossible to portray to mortal minds the unique character and affectionate nature of these nonspeaking creatures. There are thousands upon thousands of living creatures which your imagination could not possibly picture. The whole animal creation is of an entirely different order from the gross animal species of the evolutionary planets. But all this animal life is most intelligent and exquisitely serviceable, and all the various species are surprisingly gentle and touchingly companionable. There are no carnivorous creatures on such architectural worlds; there is nothing in all Edentia to make any living being afraid.</a:t>
            </a:r>
          </a:p>
        </p:txBody>
      </p:sp>
    </p:spTree>
    <p:extLst>
      <p:ext uri="{BB962C8B-B14F-4D97-AF65-F5344CB8AC3E}">
        <p14:creationId xmlns:p14="http://schemas.microsoft.com/office/powerpoint/2010/main" val="450063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(492.6)</a:t>
            </a:r>
            <a:r>
              <a:rPr lang="en-US"/>
              <a:t> </a:t>
            </a:r>
            <a:r>
              <a:rPr lang="en-US" baseline="30000"/>
              <a:t>43:6.6</a:t>
            </a:r>
            <a:r>
              <a:rPr lang="en-US"/>
              <a:t> The vegetable life is also very different from that of Urantia, consisting of both material and morontia varieties. The material growths have a characteristic green coloration, but the morontia equivalents of vegetative life have a violet or orchid tinge of varying hue and reflection. Such morontia vegetation is purely an energy growth; when eaten there is no residual portion.</a:t>
            </a:r>
          </a:p>
        </p:txBody>
      </p:sp>
    </p:spTree>
    <p:extLst>
      <p:ext uri="{BB962C8B-B14F-4D97-AF65-F5344CB8AC3E}">
        <p14:creationId xmlns:p14="http://schemas.microsoft.com/office/powerpoint/2010/main" val="41322503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(492.7)</a:t>
            </a:r>
            <a:r>
              <a:rPr lang="en-US"/>
              <a:t> </a:t>
            </a:r>
            <a:r>
              <a:rPr lang="en-US" baseline="30000"/>
              <a:t>43:6.7</a:t>
            </a:r>
            <a:r>
              <a:rPr lang="en-US"/>
              <a:t> Being endowed with ten divisions of physical life, not to mention the morontia variations, these architectural worlds provide tremendous possibilities for the biologic beautification of the landscape and of the material and the morontia structures. The </a:t>
            </a:r>
            <a:r>
              <a:rPr lang="en-US">
                <a:hlinkClick r:id="rId2"/>
              </a:rPr>
              <a:t>celestial artisans</a:t>
            </a:r>
            <a:r>
              <a:rPr lang="en-US"/>
              <a:t> direct the native spornagia in this extensive work of botanic decoration and biologic embellishment. Whereas your artists must resort to inert paint and lifeless marble to portray their concepts, the celestial artisans and the </a:t>
            </a:r>
            <a:r>
              <a:rPr lang="en-US">
                <a:hlinkClick r:id="rId3"/>
              </a:rPr>
              <a:t>univitatia</a:t>
            </a:r>
            <a:r>
              <a:rPr lang="en-US"/>
              <a:t> more frequently utilize living materials to represent their ideas and to capture their ideals.</a:t>
            </a:r>
          </a:p>
        </p:txBody>
      </p:sp>
    </p:spTree>
    <p:extLst>
      <p:ext uri="{BB962C8B-B14F-4D97-AF65-F5344CB8AC3E}">
        <p14:creationId xmlns:p14="http://schemas.microsoft.com/office/powerpoint/2010/main" val="24251512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(493.1)</a:t>
            </a:r>
            <a:r>
              <a:rPr lang="en-US"/>
              <a:t> </a:t>
            </a:r>
            <a:r>
              <a:rPr lang="en-US" baseline="30000"/>
              <a:t>43:6.8</a:t>
            </a:r>
            <a:r>
              <a:rPr lang="en-US"/>
              <a:t> If you enjoy the flowers, shrubs, and trees of Urantia, then will you feast your eyes upon the botanical beauty and the floral grandeur of the supernal gardens of Edentia. But it is beyond my powers of description to undertake to convey to the </a:t>
            </a:r>
            <a:r>
              <a:rPr lang="en-US">
                <a:hlinkClick r:id="rId2"/>
              </a:rPr>
              <a:t>mortal mind</a:t>
            </a:r>
            <a:r>
              <a:rPr lang="en-US"/>
              <a:t> an adequate concept of these beauties of the heavenly worlds. Truly, eye has not seen such glories as await your arrival on these worlds of the mortal-ascension adventure.</a:t>
            </a:r>
          </a:p>
        </p:txBody>
      </p:sp>
    </p:spTree>
    <p:extLst>
      <p:ext uri="{BB962C8B-B14F-4D97-AF65-F5344CB8AC3E}">
        <p14:creationId xmlns:p14="http://schemas.microsoft.com/office/powerpoint/2010/main" val="3406367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t>7. The Univitatia </a:t>
            </a:r>
            <a:br>
              <a:rPr lang="it-IT"/>
            </a:br>
            <a:r>
              <a:rPr lang="it-IT" sz="1800">
                <a:hlinkClick r:id="rId2"/>
              </a:rPr>
              <a:t>Audio Version</a:t>
            </a:r>
            <a:endParaRPr lang="en-US" sz="1800"/>
          </a:p>
        </p:txBody>
      </p:sp>
      <p:sp>
        <p:nvSpPr>
          <p:cNvPr id="3" name="Content Placeholder 2"/>
          <p:cNvSpPr>
            <a:spLocks noGrp="1"/>
          </p:cNvSpPr>
          <p:nvPr>
            <p:ph idx="1"/>
          </p:nvPr>
        </p:nvSpPr>
        <p:spPr/>
        <p:txBody>
          <a:bodyPr>
            <a:normAutofit fontScale="77500" lnSpcReduction="20000"/>
          </a:bodyPr>
          <a:lstStyle/>
          <a:p>
            <a:pPr marL="0" indent="0">
              <a:buNone/>
            </a:pPr>
            <a:r>
              <a:rPr lang="en-US" baseline="30000"/>
              <a:t>(493.2)</a:t>
            </a:r>
            <a:r>
              <a:rPr lang="en-US"/>
              <a:t> </a:t>
            </a:r>
            <a:r>
              <a:rPr lang="en-US" baseline="30000"/>
              <a:t>43:7.1</a:t>
            </a:r>
            <a:r>
              <a:rPr lang="en-US"/>
              <a:t> Univitatia are the </a:t>
            </a:r>
            <a:r>
              <a:rPr lang="en-US">
                <a:hlinkClick r:id="rId3"/>
              </a:rPr>
              <a:t>permanent citizens</a:t>
            </a:r>
            <a:r>
              <a:rPr lang="en-US"/>
              <a:t> of Edentia and its associated worlds, all seven hundred seventy worlds surrounding the constellation headquarters being under their supervision. These children of the Creator Son and the Creative Spirit are projected on a plane of existence in between the material and the spiritual, but they are not morontia creatures. The natives of each of the seventy major spheres of Edentia possess different visible forms, and the morontia mortals have their morontia forms attuned to correspond with the ascending scale of the </a:t>
            </a:r>
            <a:r>
              <a:rPr lang="en-US">
                <a:hlinkClick r:id="rId4"/>
              </a:rPr>
              <a:t>univitatia</a:t>
            </a:r>
            <a:r>
              <a:rPr lang="en-US"/>
              <a:t> each time they change residence from one Edentia sphere to another as they pass successively from world number one to world number seventy.</a:t>
            </a:r>
          </a:p>
        </p:txBody>
      </p:sp>
    </p:spTree>
    <p:extLst>
      <p:ext uri="{BB962C8B-B14F-4D97-AF65-F5344CB8AC3E}">
        <p14:creationId xmlns:p14="http://schemas.microsoft.com/office/powerpoint/2010/main" val="264881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77517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(493.3)</a:t>
            </a:r>
            <a:r>
              <a:rPr lang="en-US"/>
              <a:t> </a:t>
            </a:r>
            <a:r>
              <a:rPr lang="en-US" baseline="30000"/>
              <a:t>43:7.2</a:t>
            </a:r>
            <a:r>
              <a:rPr lang="en-US"/>
              <a:t> Spiritually, the univitatia are alike; intellectually, they vary as do mortals; in form, they much resemble the morontia state of existence, and they are created to function in seventy diverse orders of </a:t>
            </a:r>
            <a:r>
              <a:rPr lang="en-US">
                <a:hlinkClick r:id="rId2"/>
              </a:rPr>
              <a:t>personality.</a:t>
            </a:r>
            <a:r>
              <a:rPr lang="en-US"/>
              <a:t> Each of these orders of univitatia exhibits ten major variations of intellectual activity, and each of these varying intellectual types presides over the special training and cultural schools of progressive occupational or practical socialization on some one of the ten satellites which swing around each of the major Edentia worlds.</a:t>
            </a:r>
          </a:p>
        </p:txBody>
      </p:sp>
    </p:spTree>
    <p:extLst>
      <p:ext uri="{BB962C8B-B14F-4D97-AF65-F5344CB8AC3E}">
        <p14:creationId xmlns:p14="http://schemas.microsoft.com/office/powerpoint/2010/main" val="3847685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0680"/>
            <a:ext cx="9144000" cy="6136640"/>
          </a:xfrm>
          <a:prstGeom prst="rect">
            <a:avLst/>
          </a:prstGeom>
        </p:spPr>
      </p:pic>
    </p:spTree>
    <p:extLst>
      <p:ext uri="{BB962C8B-B14F-4D97-AF65-F5344CB8AC3E}">
        <p14:creationId xmlns:p14="http://schemas.microsoft.com/office/powerpoint/2010/main" val="1021397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(493.4)</a:t>
            </a:r>
            <a:r>
              <a:rPr lang="en-US"/>
              <a:t> </a:t>
            </a:r>
            <a:r>
              <a:rPr lang="en-US" baseline="30000"/>
              <a:t>43:7.3</a:t>
            </a:r>
            <a:r>
              <a:rPr lang="en-US"/>
              <a:t> These seven hundred minor worlds are technical spheres of practical education in the working of the entire local universe and are open to all classes of intelligent beings. These training schools of special skill and technical knowledge are not conducted exclusively for </a:t>
            </a:r>
            <a:r>
              <a:rPr lang="en-US">
                <a:hlinkClick r:id="rId2"/>
              </a:rPr>
              <a:t>ascending mortals,</a:t>
            </a:r>
            <a:r>
              <a:rPr lang="en-US"/>
              <a:t> although morontia students constitute by far the largest group of all those who attend these courses of training. When you are received on any one of the seventy major worlds of social culture, you are immediately given clearance for each of the ten surrounding satellites.</a:t>
            </a:r>
          </a:p>
        </p:txBody>
      </p:sp>
    </p:spTree>
    <p:extLst>
      <p:ext uri="{BB962C8B-B14F-4D97-AF65-F5344CB8AC3E}">
        <p14:creationId xmlns:p14="http://schemas.microsoft.com/office/powerpoint/2010/main" val="20370960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740"/>
            <a:ext cx="9144000" cy="5938520"/>
          </a:xfrm>
          <a:prstGeom prst="rect">
            <a:avLst/>
          </a:prstGeom>
        </p:spPr>
      </p:pic>
    </p:spTree>
    <p:extLst>
      <p:ext uri="{BB962C8B-B14F-4D97-AF65-F5344CB8AC3E}">
        <p14:creationId xmlns:p14="http://schemas.microsoft.com/office/powerpoint/2010/main" val="7066168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(493.5)</a:t>
            </a:r>
            <a:r>
              <a:rPr lang="en-US"/>
              <a:t> </a:t>
            </a:r>
            <a:r>
              <a:rPr lang="en-US" baseline="30000"/>
              <a:t>43:7.4</a:t>
            </a:r>
            <a:r>
              <a:rPr lang="en-US"/>
              <a:t> In the various </a:t>
            </a:r>
            <a:r>
              <a:rPr lang="en-US">
                <a:hlinkClick r:id="rId2"/>
              </a:rPr>
              <a:t>courtesy colonies,</a:t>
            </a:r>
            <a:r>
              <a:rPr lang="en-US"/>
              <a:t> ascending morontia mortals predominate among the </a:t>
            </a:r>
            <a:r>
              <a:rPr lang="en-US">
                <a:hlinkClick r:id="rId3"/>
              </a:rPr>
              <a:t>reversion directors,</a:t>
            </a:r>
            <a:r>
              <a:rPr lang="en-US"/>
              <a:t> but the univitatia represent the largest group associated with the </a:t>
            </a:r>
            <a:r>
              <a:rPr lang="en-US">
                <a:hlinkClick r:id="rId4"/>
              </a:rPr>
              <a:t>Nebadon</a:t>
            </a:r>
            <a:r>
              <a:rPr lang="en-US"/>
              <a:t> corps of </a:t>
            </a:r>
            <a:r>
              <a:rPr lang="en-US">
                <a:hlinkClick r:id="rId5"/>
              </a:rPr>
              <a:t>celestial artisans.</a:t>
            </a:r>
            <a:r>
              <a:rPr lang="en-US"/>
              <a:t> In all Orvonton no extra-Havona beings excepting the </a:t>
            </a:r>
            <a:r>
              <a:rPr lang="en-US">
                <a:hlinkClick r:id="rId6"/>
              </a:rPr>
              <a:t>Uversa</a:t>
            </a:r>
            <a:r>
              <a:rPr lang="en-US"/>
              <a:t> </a:t>
            </a:r>
            <a:r>
              <a:rPr lang="en-US">
                <a:hlinkClick r:id="rId7"/>
              </a:rPr>
              <a:t>abandonters</a:t>
            </a:r>
            <a:r>
              <a:rPr lang="en-US"/>
              <a:t> can equal the univitatia in artistic skill, social adaptability, and co-ordinating cleverness.</a:t>
            </a:r>
          </a:p>
        </p:txBody>
      </p:sp>
    </p:spTree>
    <p:extLst>
      <p:ext uri="{BB962C8B-B14F-4D97-AF65-F5344CB8AC3E}">
        <p14:creationId xmlns:p14="http://schemas.microsoft.com/office/powerpoint/2010/main" val="2146565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(493.6)</a:t>
            </a:r>
            <a:r>
              <a:rPr lang="en-US"/>
              <a:t> </a:t>
            </a:r>
            <a:r>
              <a:rPr lang="en-US" baseline="30000"/>
              <a:t>43:7.5</a:t>
            </a:r>
            <a:r>
              <a:rPr lang="en-US"/>
              <a:t> These citizens of the constellation are not actually members of the artisan corps, but they freely work with all groups and contribute much to making the constellation worlds the chief spheres for the realization of the magnificent artistic possibilities of transition culture. They do not function beyond the confines of the constellation headquarters worlds.</a:t>
            </a:r>
          </a:p>
          <a:p>
            <a:pPr marL="0" indent="0">
              <a:buNone/>
            </a:pPr>
            <a:endParaRPr lang="en-US"/>
          </a:p>
        </p:txBody>
      </p:sp>
    </p:spTree>
    <p:extLst>
      <p:ext uri="{BB962C8B-B14F-4D97-AF65-F5344CB8AC3E}">
        <p14:creationId xmlns:p14="http://schemas.microsoft.com/office/powerpoint/2010/main" val="33801702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8. The Edentia Training Worlds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(493.7)</a:t>
            </a:r>
            <a:r>
              <a:rPr lang="en-US"/>
              <a:t> </a:t>
            </a:r>
            <a:r>
              <a:rPr lang="en-US" baseline="30000"/>
              <a:t>43:8.1</a:t>
            </a:r>
            <a:r>
              <a:rPr lang="en-US"/>
              <a:t> The physical endowment of Edentia and its surrounding spheres is well-nigh perfect; they could hardly equal the spiritual grandeur of the spheres of </a:t>
            </a:r>
            <a:r>
              <a:rPr lang="en-US">
                <a:hlinkClick r:id="rId3"/>
              </a:rPr>
              <a:t>Salvington,</a:t>
            </a:r>
            <a:r>
              <a:rPr lang="en-US"/>
              <a:t> but they far surpass the glories of the training worlds of Jerusem. All these Edentia spheres are energized directly by the universal space currents, and their enormous power systems, both material and morontial, are expertly supervised and distributed by the constellation centers, assisted by a competent corps of </a:t>
            </a:r>
            <a:r>
              <a:rPr lang="en-US">
                <a:hlinkClick r:id="rId4"/>
              </a:rPr>
              <a:t>Master Physical Controllers</a:t>
            </a:r>
            <a:r>
              <a:rPr lang="en-US"/>
              <a:t> and </a:t>
            </a:r>
            <a:r>
              <a:rPr lang="en-US">
                <a:hlinkClick r:id="rId5"/>
              </a:rPr>
              <a:t>Morontia Power Supervisors.</a:t>
            </a:r>
            <a:endParaRPr lang="en-US"/>
          </a:p>
          <a:p>
            <a:pPr marL="0" indent="0">
              <a:buNone/>
            </a:pPr>
            <a:endParaRPr lang="en-US"/>
          </a:p>
        </p:txBody>
      </p:sp>
    </p:spTree>
    <p:extLst>
      <p:ext uri="{BB962C8B-B14F-4D97-AF65-F5344CB8AC3E}">
        <p14:creationId xmlns:p14="http://schemas.microsoft.com/office/powerpoint/2010/main" val="3378798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(494.1)</a:t>
            </a:r>
            <a:r>
              <a:rPr lang="en-US"/>
              <a:t> </a:t>
            </a:r>
            <a:r>
              <a:rPr lang="en-US" baseline="30000"/>
              <a:t>43:8.2</a:t>
            </a:r>
            <a:r>
              <a:rPr lang="en-US"/>
              <a:t> The time spent on the seventy training worlds of transition morontia culture associated with the Edentia age of mortal ascension, is the most settled period in an ascending mortal's career up to the status of a finaliter; this is really the typical </a:t>
            </a:r>
            <a:r>
              <a:rPr lang="en-US">
                <a:hlinkClick r:id="rId2"/>
              </a:rPr>
              <a:t>morontia life.</a:t>
            </a:r>
            <a:r>
              <a:rPr lang="en-US"/>
              <a:t> While you are re-keyed each time you pass from one major cultural world to another, you retain the same morontia body, and there are no periods of </a:t>
            </a:r>
            <a:r>
              <a:rPr lang="en-US">
                <a:hlinkClick r:id="rId3"/>
              </a:rPr>
              <a:t>personality</a:t>
            </a:r>
            <a:r>
              <a:rPr lang="en-US"/>
              <a:t> unconsciousness.</a:t>
            </a:r>
            <a:r>
              <a:rPr lang="en-US">
                <a:hlinkClick r:id="rId4"/>
              </a:rPr>
              <a:t>*</a:t>
            </a:r>
            <a:endParaRPr lang="en-US"/>
          </a:p>
          <a:p>
            <a:pPr marL="0" indent="0">
              <a:buNone/>
            </a:pPr>
            <a:endParaRPr lang="en-US"/>
          </a:p>
        </p:txBody>
      </p:sp>
    </p:spTree>
    <p:extLst>
      <p:ext uri="{BB962C8B-B14F-4D97-AF65-F5344CB8AC3E}">
        <p14:creationId xmlns:p14="http://schemas.microsoft.com/office/powerpoint/2010/main" val="1071435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4350"/>
            <a:ext cx="9144000" cy="5829300"/>
          </a:xfrm>
          <a:prstGeom prst="rect">
            <a:avLst/>
          </a:prstGeom>
        </p:spPr>
      </p:pic>
    </p:spTree>
    <p:extLst>
      <p:ext uri="{BB962C8B-B14F-4D97-AF65-F5344CB8AC3E}">
        <p14:creationId xmlns:p14="http://schemas.microsoft.com/office/powerpoint/2010/main" val="7108920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(494.2)</a:t>
            </a:r>
            <a:r>
              <a:rPr lang="en-US"/>
              <a:t> </a:t>
            </a:r>
            <a:r>
              <a:rPr lang="en-US" baseline="30000"/>
              <a:t>43:8.3</a:t>
            </a:r>
            <a:r>
              <a:rPr lang="en-US"/>
              <a:t> Your sojourn on Edentia and its associated spheres will be chiefly occupied with the mastery of group ethics, the secret of pleasant and profitable interrelationship between the various universe and superuniverse orders of intelligent personalities.</a:t>
            </a:r>
          </a:p>
        </p:txBody>
      </p:sp>
    </p:spTree>
    <p:extLst>
      <p:ext uri="{BB962C8B-B14F-4D97-AF65-F5344CB8AC3E}">
        <p14:creationId xmlns:p14="http://schemas.microsoft.com/office/powerpoint/2010/main" val="311543091"/>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8130</Words>
  <Application>Microsoft Office PowerPoint</Application>
  <PresentationFormat>On-screen Show (4:3)</PresentationFormat>
  <Paragraphs>166</Paragraphs>
  <Slides>116</Slides>
  <Notes>18</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1_Office Theme</vt:lpstr>
      <vt:lpstr>The Urantia Book</vt:lpstr>
      <vt:lpstr>PowerPoint Presentation</vt:lpstr>
      <vt:lpstr>Paper 43  The Constellations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Constellation Headquarters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 Constellation Government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Most Highs of Norlatiadek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Mount Assembly — The Faithful of Days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The Edentia Fathers since the Lucifer Rebellion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The Gardens of God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The Univitatia  Audio Version</vt:lpstr>
      <vt:lpstr>PowerPoint Presentation</vt:lpstr>
      <vt:lpstr>PowerPoint Presentation</vt:lpstr>
      <vt:lpstr>PowerPoint Presentation</vt:lpstr>
      <vt:lpstr>PowerPoint Presentation</vt:lpstr>
      <vt:lpstr>PowerPoint Presentation</vt:lpstr>
      <vt:lpstr>PowerPoint Presentation</vt:lpstr>
      <vt:lpstr>8. The Edentia Training Worlds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Citizenship on Edentia  Audio Version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http://fifthepochalrevelationfellowship.com/b-urantia-book-standardized/papers/paper-43-constellations.htm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43 - The Constellations</dc:title>
  <dc:subject>Paper 43 - The Constellations</dc:subject>
  <dc:creator>Sponsored by Malavatia Melchizedek.</dc:creator>
  <cp:keywords>"constellations, the most highs, gardens of god, edentia, urantia"</cp:keywords>
  <cp:lastModifiedBy>Rev. Dr. Roger W. Paul</cp:lastModifiedBy>
  <cp:revision>36</cp:revision>
  <dcterms:created xsi:type="dcterms:W3CDTF">2014-04-04T18:38:58Z</dcterms:created>
  <dcterms:modified xsi:type="dcterms:W3CDTF">2020-12-05T16:20:11Z</dcterms:modified>
  <cp:category>Religion, Faith</cp:category>
</cp:coreProperties>
</file>